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256" r:id="rId2"/>
    <p:sldId id="472" r:id="rId3"/>
    <p:sldId id="492" r:id="rId4"/>
    <p:sldId id="1004" r:id="rId5"/>
    <p:sldId id="1005" r:id="rId6"/>
    <p:sldId id="1006" r:id="rId7"/>
    <p:sldId id="1007" r:id="rId8"/>
    <p:sldId id="1008" r:id="rId9"/>
    <p:sldId id="1009" r:id="rId10"/>
    <p:sldId id="988" r:id="rId11"/>
    <p:sldId id="1010" r:id="rId12"/>
    <p:sldId id="1011" r:id="rId13"/>
    <p:sldId id="1013" r:id="rId14"/>
    <p:sldId id="1012" r:id="rId15"/>
    <p:sldId id="1001" r:id="rId16"/>
    <p:sldId id="1014" r:id="rId17"/>
    <p:sldId id="1015" r:id="rId18"/>
    <p:sldId id="1016" r:id="rId19"/>
    <p:sldId id="1017" r:id="rId20"/>
    <p:sldId id="971" r:id="rId21"/>
    <p:sldId id="602" r:id="rId22"/>
    <p:sldId id="1018" r:id="rId23"/>
    <p:sldId id="471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671"/>
    <a:srgbClr val="7F7F7F"/>
    <a:srgbClr val="CECFF0"/>
    <a:srgbClr val="199988"/>
    <a:srgbClr val="75B54C"/>
    <a:srgbClr val="F1BA02"/>
    <a:srgbClr val="9DC4E6"/>
    <a:srgbClr val="EC5600"/>
    <a:srgbClr val="F1FAF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6" autoAdjust="0"/>
    <p:restoredTop sz="89864" autoAdjust="0"/>
  </p:normalViewPr>
  <p:slideViewPr>
    <p:cSldViewPr>
      <p:cViewPr varScale="1">
        <p:scale>
          <a:sx n="110" d="100"/>
          <a:sy n="110" d="100"/>
        </p:scale>
        <p:origin x="880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103" d="100"/>
          <a:sy n="103" d="100"/>
        </p:scale>
        <p:origin x="364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D3441-9121-7D46-BC51-84A9F95E6917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996D4-EB15-0D47-9ABF-6F353AD7B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621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A3638A-ED8F-4141-B58D-315E5706B02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799195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1388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26502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0802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4504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1009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1577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4504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718994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31412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7352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2131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22681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94961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8724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8865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39075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5028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1707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2801" y="3965371"/>
            <a:ext cx="10560049" cy="1967116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1"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subtitle</a:t>
            </a:r>
            <a:r>
              <a:rPr lang="de-DE" dirty="0"/>
              <a:t> style</a:t>
            </a:r>
          </a:p>
        </p:txBody>
      </p:sp>
      <p:sp>
        <p:nvSpPr>
          <p:cNvPr id="23" name="标题 1">
            <a:extLst>
              <a:ext uri="{FF2B5EF4-FFF2-40B4-BE49-F238E27FC236}">
                <a16:creationId xmlns:a16="http://schemas.microsoft.com/office/drawing/2014/main" id="{E51A407E-BAEA-A94E-9EAF-2904F0B539F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807659"/>
            <a:ext cx="12191999" cy="1967116"/>
          </a:xfrm>
          <a:prstGeom prst="rect">
            <a:avLst/>
          </a:prstGeom>
          <a:solidFill>
            <a:srgbClr val="24267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4267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itchFamily="34" charset="0"/>
                <a:ea typeface="宋体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itchFamily="34" charset="0"/>
                <a:ea typeface="宋体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itchFamily="34" charset="0"/>
                <a:ea typeface="宋体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itchFamily="34" charset="0"/>
                <a:ea typeface="宋体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itchFamily="34" charset="0"/>
                <a:ea typeface="宋体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itchFamily="34" charset="0"/>
                <a:ea typeface="宋体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itchFamily="34" charset="0"/>
                <a:ea typeface="宋体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itchFamily="34" charset="0"/>
                <a:ea typeface="宋体" charset="-122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 sz="36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5671" y="2257063"/>
            <a:ext cx="10560049" cy="1079500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644E8227-63EA-DA41-B544-5E8C6B3508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2" y="485902"/>
            <a:ext cx="12185758" cy="443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68BD519-0E98-47E4-AA41-A35CF724A2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" y="-16621"/>
            <a:ext cx="3208822" cy="96036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9169E8B-44F9-D54F-9588-4862073B52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3634" b="12697"/>
          <a:stretch/>
        </p:blipFill>
        <p:spPr>
          <a:xfrm>
            <a:off x="3143672" y="47690"/>
            <a:ext cx="1115783" cy="82199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itchFamily="2" charset="2"/>
              <a:buChar char="n"/>
              <a:defRPr/>
            </a:lvl1pPr>
            <a:lvl2pPr marL="800100" indent="-342900">
              <a:buFont typeface="Wingdings" charset="2"/>
              <a:buChar char="l"/>
              <a:defRPr/>
            </a:lvl2pPr>
            <a:lvl3pPr marL="1257300" indent="-342900">
              <a:buFont typeface="Wingdings" pitchFamily="2" charset="2"/>
              <a:buChar char="u"/>
              <a:defRPr/>
            </a:lvl3pPr>
            <a:lvl4pPr marL="1714500" indent="-342900">
              <a:buFont typeface="Wingdings" pitchFamily="2" charset="2"/>
              <a:buChar char="p"/>
              <a:defRPr/>
            </a:lvl4pPr>
            <a:lvl5pPr marL="2171700" indent="-342900">
              <a:buFont typeface="Wingdings" pitchFamily="2" charset="2"/>
              <a:buChar char="Ø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/>
              <a:t>3 November, 2008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5480" y="5170648"/>
            <a:ext cx="9025467" cy="476250"/>
          </a:xfr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E9E6D-B1E9-4F08-8E83-0E081C425F53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125539"/>
            <a:ext cx="5513917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8918" y="1125539"/>
            <a:ext cx="5516033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/>
              <a:t>3 November, 2008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96BD4-B791-4C8E-BBF7-79275CA9D095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/>
              <a:t>3 November, 2008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267F1-93F1-4E3E-B30F-5804AF0131CA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/>
              <a:t>3 November, 2008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CB26B-C1C8-4C5E-B232-0EC000952787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/>
              <a:t>3 November, 2008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5C95E-8AE2-48B8-91E3-6245884FF356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88913"/>
            <a:ext cx="10972800" cy="565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31801" y="1125539"/>
            <a:ext cx="11233151" cy="496728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zh-CN"/>
              <a:t>3 November, 2008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90651" y="6245225"/>
            <a:ext cx="9025467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A3FAC3C-9319-4511-B25D-033378084A72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06924"/>
            <a:ext cx="11055352" cy="488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GB" altLang="zh-CN" dirty="0"/>
              <a:t>3 November, 2008</a:t>
            </a:r>
            <a:endParaRPr lang="de-DE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35641" y="6245225"/>
            <a:ext cx="90254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1">
                <a:solidFill>
                  <a:schemeClr val="bg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fld id="{DAA495AF-A2E5-4C69-B93F-A4394812F7B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58454" y="-118639"/>
            <a:ext cx="11842202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E5005621-CC62-9B4C-BE70-032620594377}"/>
              </a:ext>
            </a:extLst>
          </p:cNvPr>
          <p:cNvSpPr/>
          <p:nvPr userDrawn="1"/>
        </p:nvSpPr>
        <p:spPr>
          <a:xfrm>
            <a:off x="-5861" y="320040"/>
            <a:ext cx="152400" cy="396240"/>
          </a:xfrm>
          <a:prstGeom prst="rect">
            <a:avLst/>
          </a:prstGeom>
          <a:solidFill>
            <a:srgbClr val="242671"/>
          </a:solidFill>
          <a:ln>
            <a:solidFill>
              <a:srgbClr val="24267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  <a:latin typeface="+mj-ea"/>
              <a:ea typeface="+mj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DCCC75-E9DD-4D2D-84DB-6C75FD8A24C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55" y="6256426"/>
            <a:ext cx="2005831" cy="6003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7F22C6E-8563-FA42-B098-3C0B4FFB43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t="13634" b="12697"/>
          <a:stretch/>
        </p:blipFill>
        <p:spPr>
          <a:xfrm>
            <a:off x="6353788" y="6264821"/>
            <a:ext cx="792088" cy="5835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5" r:id="rId4"/>
    <p:sldLayoutId id="2147483656" r:id="rId5"/>
    <p:sldLayoutId id="2147483659" r:id="rId6"/>
    <p:sldLayoutId id="2147483661" r:id="rId7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242671"/>
          </a:solidFill>
          <a:latin typeface="Microsoft YaHei" panose="020B0503020204020204" pitchFamily="34" charset="-122"/>
          <a:ea typeface="Microsoft YaHei" panose="020B0503020204020204" pitchFamily="34" charset="-122"/>
          <a:cs typeface="Times New Roman" charset="0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宋体" charset="-122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宋体" charset="-122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宋体" charset="-122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宋体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206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Times New Roman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206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Times New Roman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Times New Roman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Times New Roman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Times New Roman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25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notesSlide" Target="../notesSlides/notesSlide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2.xml"/><Relationship Id="rId5" Type="http://schemas.microsoft.com/office/2007/relationships/media" Target="../media/media3.wav"/><Relationship Id="rId15" Type="http://schemas.openxmlformats.org/officeDocument/2006/relationships/image" Target="../media/image27.png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media" Target="../media/media7.wav"/><Relationship Id="rId7" Type="http://schemas.openxmlformats.org/officeDocument/2006/relationships/image" Target="../media/image27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wav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08368" y="6243007"/>
            <a:ext cx="2133600" cy="476250"/>
          </a:xfrm>
        </p:spPr>
        <p:txBody>
          <a:bodyPr/>
          <a:lstStyle/>
          <a:p>
            <a:fld id="{F6C7CC9B-F300-488E-AE2D-CC29E8E1A01A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75B85AD-BFDF-E341-95DC-3B133362DCED}"/>
              </a:ext>
            </a:extLst>
          </p:cNvPr>
          <p:cNvSpPr/>
          <p:nvPr/>
        </p:nvSpPr>
        <p:spPr>
          <a:xfrm>
            <a:off x="803412" y="3983057"/>
            <a:ext cx="10585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altLang="zh-CN" sz="2000" b="1" dirty="0" err="1">
                <a:latin typeface="Microsoft YaHei" charset="-122"/>
                <a:ea typeface="Microsoft YaHei" charset="-122"/>
                <a:cs typeface="Microsoft YaHei" charset="-122"/>
              </a:rPr>
              <a:t>Yiwei</a:t>
            </a:r>
            <a:r>
              <a:rPr lang="en" altLang="zh-CN" sz="2000" b="1" dirty="0">
                <a:latin typeface="Microsoft YaHei" charset="-122"/>
                <a:ea typeface="Microsoft YaHei" charset="-122"/>
                <a:cs typeface="Microsoft YaHei" charset="-122"/>
              </a:rPr>
              <a:t> Guo, </a:t>
            </a:r>
            <a:r>
              <a:rPr lang="en" altLang="zh-CN" sz="2000" b="1" dirty="0" err="1">
                <a:latin typeface="Microsoft YaHei" charset="-122"/>
                <a:ea typeface="Microsoft YaHei" charset="-122"/>
                <a:cs typeface="Microsoft YaHei" charset="-122"/>
              </a:rPr>
              <a:t>Chenpeng</a:t>
            </a:r>
            <a:r>
              <a:rPr lang="en" altLang="zh-CN" sz="2000" b="1" dirty="0">
                <a:latin typeface="Microsoft YaHei" charset="-122"/>
                <a:ea typeface="Microsoft YaHei" charset="-122"/>
                <a:cs typeface="Microsoft YaHei" charset="-122"/>
              </a:rPr>
              <a:t> Du, Ziyang Ma, </a:t>
            </a:r>
            <a:r>
              <a:rPr lang="en" altLang="zh-CN" sz="2000" b="1" dirty="0" err="1">
                <a:latin typeface="Microsoft YaHei" charset="-122"/>
                <a:ea typeface="Microsoft YaHei" charset="-122"/>
                <a:cs typeface="Microsoft YaHei" charset="-122"/>
              </a:rPr>
              <a:t>Xie</a:t>
            </a:r>
            <a:r>
              <a:rPr lang="en" altLang="zh-CN" sz="2000" b="1" dirty="0">
                <a:latin typeface="Microsoft YaHei" charset="-122"/>
                <a:ea typeface="Microsoft YaHei" charset="-122"/>
                <a:cs typeface="Microsoft YaHei" charset="-122"/>
              </a:rPr>
              <a:t> Chen, Kai Yu</a:t>
            </a:r>
            <a:endParaRPr lang="en" altLang="zh-CN" sz="2000" b="1" baseline="300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45D5BB5-C51C-B54F-B165-F0B460F36BCC}"/>
              </a:ext>
            </a:extLst>
          </p:cNvPr>
          <p:cNvSpPr/>
          <p:nvPr/>
        </p:nvSpPr>
        <p:spPr>
          <a:xfrm>
            <a:off x="95672" y="2204864"/>
            <a:ext cx="12000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altLang="zh-CN" sz="3200" b="1" dirty="0" err="1">
                <a:solidFill>
                  <a:schemeClr val="bg1"/>
                </a:solidFill>
                <a:latin typeface="Microsoft YaHei" charset="-122"/>
                <a:ea typeface="Microsoft YaHei" charset="-122"/>
              </a:rPr>
              <a:t>VoiceFlow</a:t>
            </a:r>
            <a:r>
              <a:rPr lang="en" altLang="zh-CN" sz="3200" b="1" dirty="0">
                <a:solidFill>
                  <a:schemeClr val="bg1"/>
                </a:solidFill>
                <a:latin typeface="Microsoft YaHei" charset="-122"/>
                <a:ea typeface="Microsoft YaHei" charset="-122"/>
              </a:rPr>
              <a:t>: Efficient Text-to-Speech </a:t>
            </a:r>
          </a:p>
          <a:p>
            <a:pPr algn="ctr"/>
            <a:r>
              <a:rPr lang="en" altLang="zh-CN" sz="3200" b="1" dirty="0">
                <a:solidFill>
                  <a:schemeClr val="bg1"/>
                </a:solidFill>
                <a:latin typeface="Microsoft YaHei" charset="-122"/>
                <a:ea typeface="Microsoft YaHei" charset="-122"/>
              </a:rPr>
              <a:t>with Rectified Flow Matching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698F829-FE45-974B-956D-C5B7484CDC22}"/>
              </a:ext>
            </a:extLst>
          </p:cNvPr>
          <p:cNvSpPr txBox="1"/>
          <p:nvPr/>
        </p:nvSpPr>
        <p:spPr>
          <a:xfrm>
            <a:off x="-72516" y="4581128"/>
            <a:ext cx="123370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sz="16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MoE</a:t>
            </a:r>
            <a:r>
              <a:rPr lang="en" altLang="zh-CN" sz="16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Key Lab of Artificial Intelligence, AI Institute</a:t>
            </a:r>
          </a:p>
          <a:p>
            <a:pPr algn="ctr"/>
            <a:r>
              <a:rPr lang="en" altLang="zh-CN" sz="16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X-LANCE Lab, Department of Computer Science and Engineering, </a:t>
            </a:r>
          </a:p>
          <a:p>
            <a:pPr algn="ctr"/>
            <a:r>
              <a:rPr lang="en" altLang="zh-CN" sz="16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Shanghai Jiao Tong University, China</a:t>
            </a:r>
          </a:p>
        </p:txBody>
      </p:sp>
    </p:spTree>
  </p:cSld>
  <p:clrMapOvr>
    <a:masterClrMapping/>
  </p:clrMapOvr>
  <p:transition advTm="1236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751BC4-C22F-4050-BAE4-52DB0CB2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VoiceFlow</a:t>
            </a:r>
            <a:r>
              <a:rPr lang="en-US" altLang="zh-CN" dirty="0"/>
              <a:t>: Efficient TTS with Rectified Flow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510345-AB13-401E-A1D9-23F308F1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2" y="6245225"/>
            <a:ext cx="517848" cy="476250"/>
          </a:xfrm>
        </p:spPr>
        <p:txBody>
          <a:bodyPr/>
          <a:lstStyle/>
          <a:p>
            <a:fld id="{E35E9E6D-B1E9-4F08-8E83-0E081C425F53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E55B28E8-71DD-954B-BDBE-59E66E7AD1C7}"/>
              </a:ext>
            </a:extLst>
          </p:cNvPr>
          <p:cNvSpPr txBox="1">
            <a:spLocks/>
          </p:cNvSpPr>
          <p:nvPr/>
        </p:nvSpPr>
        <p:spPr bwMode="auto">
          <a:xfrm>
            <a:off x="719579" y="908719"/>
            <a:ext cx="10873208" cy="504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kern="0" dirty="0"/>
              <a:t>Improve the sampling speed of TTS, with no degradation on performance, compared to diffusion models.</a:t>
            </a:r>
          </a:p>
          <a:p>
            <a:pPr>
              <a:lnSpc>
                <a:spcPct val="150000"/>
              </a:lnSpc>
            </a:pPr>
            <a:r>
              <a:rPr lang="en-US" altLang="zh-CN" b="1" kern="0" dirty="0"/>
              <a:t>Rectified flow matching </a:t>
            </a:r>
            <a:r>
              <a:rPr lang="en-US" altLang="zh-CN" kern="0" dirty="0"/>
              <a:t>is much more efficient. Requires less sampling steps than diffusion models.</a:t>
            </a:r>
          </a:p>
          <a:p>
            <a:pPr>
              <a:lnSpc>
                <a:spcPct val="150000"/>
              </a:lnSpc>
            </a:pPr>
            <a:r>
              <a:rPr lang="en-US" altLang="zh-CN" kern="0" dirty="0"/>
              <a:t>Prior works on speeding-up diffusion-based TTS models rely on progressive distillation, better SDE solver, better noise schedules, etc. </a:t>
            </a:r>
          </a:p>
        </p:txBody>
      </p:sp>
    </p:spTree>
    <p:extLst>
      <p:ext uri="{BB962C8B-B14F-4D97-AF65-F5344CB8AC3E}">
        <p14:creationId xmlns:p14="http://schemas.microsoft.com/office/powerpoint/2010/main" val="1836473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751BC4-C22F-4050-BAE4-52DB0CB2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VoiceFlow</a:t>
            </a:r>
            <a:r>
              <a:rPr lang="en-US" altLang="zh-CN" dirty="0"/>
              <a:t>: Efficient TTS with Rectified Flow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510345-AB13-401E-A1D9-23F308F1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2" y="6245225"/>
            <a:ext cx="517848" cy="476250"/>
          </a:xfrm>
        </p:spPr>
        <p:txBody>
          <a:bodyPr/>
          <a:lstStyle/>
          <a:p>
            <a:fld id="{E35E9E6D-B1E9-4F08-8E83-0E081C425F53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E55B28E8-71DD-954B-BDBE-59E66E7AD1C7}"/>
              </a:ext>
            </a:extLst>
          </p:cNvPr>
          <p:cNvSpPr txBox="1">
            <a:spLocks/>
          </p:cNvSpPr>
          <p:nvPr/>
        </p:nvSpPr>
        <p:spPr bwMode="auto">
          <a:xfrm>
            <a:off x="719579" y="908719"/>
            <a:ext cx="10873208" cy="504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endParaRPr lang="en-US" altLang="zh-CN" kern="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6FA8E9A-5AC9-714C-9E39-70D5EBF76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878" y="2866107"/>
            <a:ext cx="6264696" cy="3991893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261FE943-A100-E246-9985-34A3B61C50D3}"/>
              </a:ext>
            </a:extLst>
          </p:cNvPr>
          <p:cNvSpPr txBox="1">
            <a:spLocks/>
          </p:cNvSpPr>
          <p:nvPr/>
        </p:nvSpPr>
        <p:spPr bwMode="auto">
          <a:xfrm>
            <a:off x="871979" y="1061119"/>
            <a:ext cx="10873208" cy="205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kern="0" dirty="0"/>
              <a:t>Non-autoregressive TTS. Treat the aligned phonemes as a condition for the flow matching ODE.</a:t>
            </a:r>
          </a:p>
          <a:p>
            <a:pPr>
              <a:lnSpc>
                <a:spcPct val="150000"/>
              </a:lnSpc>
            </a:pPr>
            <a:r>
              <a:rPr lang="en-US" altLang="zh-CN" kern="0" dirty="0"/>
              <a:t>Model structure almost identical to </a:t>
            </a:r>
            <a:r>
              <a:rPr lang="en-US" altLang="zh-CN" kern="0" dirty="0" err="1"/>
              <a:t>GradTTS</a:t>
            </a:r>
            <a:r>
              <a:rPr lang="en-US" altLang="zh-CN" kern="0" dirty="0"/>
              <a:t>. Only the algorithmic differences.</a:t>
            </a:r>
          </a:p>
        </p:txBody>
      </p:sp>
      <p:sp>
        <p:nvSpPr>
          <p:cNvPr id="5" name="圆角矩形标注 4">
            <a:extLst>
              <a:ext uri="{FF2B5EF4-FFF2-40B4-BE49-F238E27FC236}">
                <a16:creationId xmlns:a16="http://schemas.microsoft.com/office/drawing/2014/main" id="{B99752C7-2834-BD49-BC18-6B08574A4BF9}"/>
              </a:ext>
            </a:extLst>
          </p:cNvPr>
          <p:cNvSpPr/>
          <p:nvPr/>
        </p:nvSpPr>
        <p:spPr>
          <a:xfrm>
            <a:off x="9292723" y="4024310"/>
            <a:ext cx="1584176" cy="1296144"/>
          </a:xfrm>
          <a:prstGeom prst="wedgeRoundRectCallout">
            <a:avLst>
              <a:gd name="adj1" fmla="val -90648"/>
              <a:gd name="adj2" fmla="val -33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>
                <a:solidFill>
                  <a:schemeClr val="tx1"/>
                </a:solidFill>
              </a:rPr>
              <a:t>UNet</a:t>
            </a:r>
            <a:r>
              <a:rPr kumimoji="1" lang="en-US" altLang="zh-CN" dirty="0">
                <a:solidFill>
                  <a:schemeClr val="tx1"/>
                </a:solidFill>
              </a:rPr>
              <a:t> structure with two ups and downs.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55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751BC4-C22F-4050-BAE4-52DB0CB2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VoiceFlow</a:t>
            </a:r>
            <a:r>
              <a:rPr lang="en-US" altLang="zh-CN" dirty="0"/>
              <a:t>: Efficient TTS with Rectified Flow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510345-AB13-401E-A1D9-23F308F1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2" y="6245225"/>
            <a:ext cx="517848" cy="476250"/>
          </a:xfrm>
        </p:spPr>
        <p:txBody>
          <a:bodyPr/>
          <a:lstStyle/>
          <a:p>
            <a:fld id="{E35E9E6D-B1E9-4F08-8E83-0E081C425F53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E55B28E8-71DD-954B-BDBE-59E66E7AD1C7}"/>
              </a:ext>
            </a:extLst>
          </p:cNvPr>
          <p:cNvSpPr txBox="1">
            <a:spLocks/>
          </p:cNvSpPr>
          <p:nvPr/>
        </p:nvSpPr>
        <p:spPr bwMode="auto">
          <a:xfrm>
            <a:off x="719579" y="908719"/>
            <a:ext cx="10873208" cy="504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endParaRPr lang="en-US" altLang="zh-CN" kern="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6FA8E9A-5AC9-714C-9E39-70D5EBF76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54" y="1660359"/>
            <a:ext cx="6060497" cy="38617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3C933C1-3CE3-3644-A202-F53C5A487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016" y="912984"/>
            <a:ext cx="5447360" cy="521084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7CE3AA09-0019-6947-A1DE-9BB3F768C8C2}"/>
              </a:ext>
            </a:extLst>
          </p:cNvPr>
          <p:cNvSpPr/>
          <p:nvPr/>
        </p:nvSpPr>
        <p:spPr>
          <a:xfrm>
            <a:off x="6411187" y="3717032"/>
            <a:ext cx="5040560" cy="7514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D8F9A7E-2165-684D-B59F-9DD15F25B356}"/>
              </a:ext>
            </a:extLst>
          </p:cNvPr>
          <p:cNvSpPr txBox="1"/>
          <p:nvPr/>
        </p:nvSpPr>
        <p:spPr>
          <a:xfrm>
            <a:off x="10262662" y="3205055"/>
            <a:ext cx="2378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rgbClr val="C00000"/>
                </a:solidFill>
              </a:rPr>
              <a:t>First stage:</a:t>
            </a:r>
          </a:p>
          <a:p>
            <a:r>
              <a:rPr kumimoji="1" lang="en-US" altLang="zh-CN" sz="1400" dirty="0">
                <a:solidFill>
                  <a:srgbClr val="C00000"/>
                </a:solidFill>
              </a:rPr>
              <a:t> vanilla flow matching</a:t>
            </a:r>
            <a:endParaRPr kumimoji="1"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CA52CBE-5AB1-DB40-95AB-93D41F80F92C}"/>
              </a:ext>
            </a:extLst>
          </p:cNvPr>
          <p:cNvSpPr/>
          <p:nvPr/>
        </p:nvSpPr>
        <p:spPr>
          <a:xfrm>
            <a:off x="6295165" y="4472714"/>
            <a:ext cx="5040560" cy="7514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A129731-30EB-AF4E-AE0D-A5E96DE79EE1}"/>
              </a:ext>
            </a:extLst>
          </p:cNvPr>
          <p:cNvSpPr txBox="1"/>
          <p:nvPr/>
        </p:nvSpPr>
        <p:spPr>
          <a:xfrm>
            <a:off x="10339687" y="4164937"/>
            <a:ext cx="2378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rgbClr val="C00000"/>
                </a:solidFill>
              </a:rPr>
              <a:t>Generate samples</a:t>
            </a:r>
            <a:endParaRPr kumimoji="1"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1D8AE26-90BF-3042-B60D-F7F0E0F0E921}"/>
              </a:ext>
            </a:extLst>
          </p:cNvPr>
          <p:cNvSpPr/>
          <p:nvPr/>
        </p:nvSpPr>
        <p:spPr>
          <a:xfrm>
            <a:off x="6289565" y="5258563"/>
            <a:ext cx="5040560" cy="7514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6A741CE-2950-5948-8F66-63AC04E71A71}"/>
              </a:ext>
            </a:extLst>
          </p:cNvPr>
          <p:cNvSpPr txBox="1"/>
          <p:nvPr/>
        </p:nvSpPr>
        <p:spPr>
          <a:xfrm>
            <a:off x="9371257" y="5425590"/>
            <a:ext cx="2378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rgbClr val="C00000"/>
                </a:solidFill>
              </a:rPr>
              <a:t>Second stage:</a:t>
            </a:r>
          </a:p>
          <a:p>
            <a:r>
              <a:rPr kumimoji="1" lang="en-US" altLang="zh-CN" sz="1400" dirty="0">
                <a:solidFill>
                  <a:srgbClr val="C00000"/>
                </a:solidFill>
              </a:rPr>
              <a:t> rectified flow matching</a:t>
            </a:r>
            <a:endParaRPr kumimoji="1" lang="zh-CN" alt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425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11" grpId="0" animBg="1"/>
      <p:bldP spid="11" grpId="1" animBg="1"/>
      <p:bldP spid="12" grpId="0"/>
      <p:bldP spid="12" grpId="1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751BC4-C22F-4050-BAE4-52DB0CB2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VoiceFlow</a:t>
            </a:r>
            <a:r>
              <a:rPr lang="en-US" altLang="zh-CN" dirty="0"/>
              <a:t>: Efficient TTS with Rectified Flow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510345-AB13-401E-A1D9-23F308F1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2" y="6245225"/>
            <a:ext cx="517848" cy="476250"/>
          </a:xfrm>
        </p:spPr>
        <p:txBody>
          <a:bodyPr/>
          <a:lstStyle/>
          <a:p>
            <a:fld id="{E35E9E6D-B1E9-4F08-8E83-0E081C425F53}" type="slidenum">
              <a:rPr lang="de-DE" smtClean="0"/>
              <a:pPr/>
              <a:t>13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E55B28E8-71DD-954B-BDBE-59E66E7AD1C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9579" y="908719"/>
                <a:ext cx="10873208" cy="2520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1pPr>
                <a:lvl2pPr marL="8001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2pPr>
                <a:lvl3pPr marL="12573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3pPr>
                <a:lvl4pPr marL="17145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p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4pPr>
                <a:lvl5pPr marL="21717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kern="0" dirty="0"/>
                  <a:t>To sample, just perform a few Euler steps on the ODE, starting from noise: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kern="0" dirty="0"/>
              </a:p>
              <a:p>
                <a:pPr>
                  <a:lnSpc>
                    <a:spcPct val="150000"/>
                  </a:lnSpc>
                </a:pPr>
                <a:endParaRPr lang="en-US" altLang="zh-CN" kern="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kern="0" dirty="0"/>
                  <a:t>But as the trajectory will be straightforward, </a:t>
                </a:r>
                <a14:m>
                  <m:oMath xmlns:m="http://schemas.openxmlformats.org/officeDocument/2006/math">
                    <m:r>
                      <a:rPr lang="en-US" altLang="zh-CN" i="1" kern="0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kern="0" dirty="0"/>
                  <a:t> can be very small (1-2 steps).</a:t>
                </a:r>
              </a:p>
            </p:txBody>
          </p:sp>
        </mc:Choice>
        <mc:Fallback xmlns="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E55B28E8-71DD-954B-BDBE-59E66E7AD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579" y="908719"/>
                <a:ext cx="10873208" cy="2520281"/>
              </a:xfrm>
              <a:prstGeom prst="rect">
                <a:avLst/>
              </a:prstGeom>
              <a:blipFill>
                <a:blip r:embed="rId3"/>
                <a:stretch>
                  <a:fillRect l="-4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CD3162DF-C47E-F745-85B9-6247E3AE6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608" y="1412776"/>
            <a:ext cx="6458991" cy="95527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AB30FDD-456E-F444-83AB-7C226505A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672" y="3681799"/>
            <a:ext cx="4984587" cy="317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95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9E6D-B1E9-4F08-8E83-0E081C425F53}" type="slidenum">
              <a:rPr lang="de-DE" smtClean="0"/>
              <a:pPr/>
              <a:t>14</a:t>
            </a:fld>
            <a:endParaRPr lang="de-DE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433ACC2-0317-413E-8B9B-AC31FC4932B6}"/>
              </a:ext>
            </a:extLst>
          </p:cNvPr>
          <p:cNvGrpSpPr/>
          <p:nvPr/>
        </p:nvGrpSpPr>
        <p:grpSpPr>
          <a:xfrm>
            <a:off x="2775937" y="1723440"/>
            <a:ext cx="6607236" cy="3411120"/>
            <a:chOff x="3503712" y="1916832"/>
            <a:chExt cx="5058060" cy="2258992"/>
          </a:xfrm>
        </p:grpSpPr>
        <p:grpSp>
          <p:nvGrpSpPr>
            <p:cNvPr id="11" name="Group 5">
              <a:extLst>
                <a:ext uri="{FF2B5EF4-FFF2-40B4-BE49-F238E27FC236}">
                  <a16:creationId xmlns:a16="http://schemas.microsoft.com/office/drawing/2014/main" id="{43627C55-C721-5D47-8A5C-2952AF18E0D6}"/>
                </a:ext>
              </a:extLst>
            </p:cNvPr>
            <p:cNvGrpSpPr/>
            <p:nvPr/>
          </p:nvGrpSpPr>
          <p:grpSpPr>
            <a:xfrm>
              <a:off x="3517560" y="3136621"/>
              <a:ext cx="4989609" cy="426244"/>
              <a:chOff x="1325234" y="2840262"/>
              <a:chExt cx="5148327" cy="568325"/>
            </a:xfrm>
          </p:grpSpPr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D30ED8EF-FEF4-4649-8BF9-587563DF3AAC}"/>
                  </a:ext>
                </a:extLst>
              </p:cNvPr>
              <p:cNvSpPr/>
              <p:nvPr/>
            </p:nvSpPr>
            <p:spPr bwMode="gray">
              <a:xfrm>
                <a:off x="2054341" y="2840262"/>
                <a:ext cx="4419220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rgbClr val="242671"/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10">
                <a:extLst>
                  <a:ext uri="{FF2B5EF4-FFF2-40B4-BE49-F238E27FC236}">
                    <a16:creationId xmlns:a16="http://schemas.microsoft.com/office/drawing/2014/main" id="{7285AE4F-15CE-A84A-8DEE-80A59A9A13E9}"/>
                  </a:ext>
                </a:extLst>
              </p:cNvPr>
              <p:cNvSpPr/>
              <p:nvPr/>
            </p:nvSpPr>
            <p:spPr bwMode="gray">
              <a:xfrm>
                <a:off x="1325234" y="2840262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rgbClr val="242671"/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 Box 17">
                <a:extLst>
                  <a:ext uri="{FF2B5EF4-FFF2-40B4-BE49-F238E27FC236}">
                    <a16:creationId xmlns:a16="http://schemas.microsoft.com/office/drawing/2014/main" id="{05110A2A-F0C6-2E4C-AF8F-46721D54A6A0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22457" y="2913877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zh-CN" sz="2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25" name="Text Box 13">
                <a:extLst>
                  <a:ext uri="{FF2B5EF4-FFF2-40B4-BE49-F238E27FC236}">
                    <a16:creationId xmlns:a16="http://schemas.microsoft.com/office/drawing/2014/main" id="{C28FEAF3-B441-0143-8E52-DD7D8881F58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77863" y="2937293"/>
                <a:ext cx="4222464" cy="3742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-US" altLang="zh-CN" sz="2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Experimental Results</a:t>
                </a:r>
                <a:endParaRPr lang="zh-CN" altLang="en-US" sz="2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oup 1">
              <a:extLst>
                <a:ext uri="{FF2B5EF4-FFF2-40B4-BE49-F238E27FC236}">
                  <a16:creationId xmlns:a16="http://schemas.microsoft.com/office/drawing/2014/main" id="{9424B437-741E-3949-A72F-6AB5C97E3F31}"/>
                </a:ext>
              </a:extLst>
            </p:cNvPr>
            <p:cNvGrpSpPr/>
            <p:nvPr/>
          </p:nvGrpSpPr>
          <p:grpSpPr>
            <a:xfrm>
              <a:off x="3503712" y="1916832"/>
              <a:ext cx="4998601" cy="426244"/>
              <a:chOff x="1325234" y="2077505"/>
              <a:chExt cx="5157605" cy="568325"/>
            </a:xfrm>
          </p:grpSpPr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id="{43C0B1AF-DB31-3C46-A2F0-75DCE23E2DCA}"/>
                  </a:ext>
                </a:extLst>
              </p:cNvPr>
              <p:cNvSpPr/>
              <p:nvPr/>
            </p:nvSpPr>
            <p:spPr bwMode="gray">
              <a:xfrm>
                <a:off x="2054341" y="2077505"/>
                <a:ext cx="4428498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rgbClr val="7F7F7F"/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id="{AF1B00B4-2443-E34F-90F8-3A0F28455B0B}"/>
                  </a:ext>
                </a:extLst>
              </p:cNvPr>
              <p:cNvSpPr/>
              <p:nvPr/>
            </p:nvSpPr>
            <p:spPr bwMode="gray">
              <a:xfrm>
                <a:off x="1325234" y="2077505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rgbClr val="7F7F7F"/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 Box 16">
                <a:extLst>
                  <a:ext uri="{FF2B5EF4-FFF2-40B4-BE49-F238E27FC236}">
                    <a16:creationId xmlns:a16="http://schemas.microsoft.com/office/drawing/2014/main" id="{22173EBF-2A99-394B-A8EB-0643CAEE8E3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22814" y="2152633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1" name="Text Box 13">
                <a:extLst>
                  <a:ext uri="{FF2B5EF4-FFF2-40B4-BE49-F238E27FC236}">
                    <a16:creationId xmlns:a16="http://schemas.microsoft.com/office/drawing/2014/main" id="{D04C2462-89A6-F94C-92F1-50638D7858B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80900" y="2174536"/>
                <a:ext cx="3168000" cy="37426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Flows and Diffusions</a:t>
                </a:r>
                <a:endPara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5">
              <a:extLst>
                <a:ext uri="{FF2B5EF4-FFF2-40B4-BE49-F238E27FC236}">
                  <a16:creationId xmlns:a16="http://schemas.microsoft.com/office/drawing/2014/main" id="{BC015302-E1F0-DE4C-A699-5C6549677B4E}"/>
                </a:ext>
              </a:extLst>
            </p:cNvPr>
            <p:cNvGrpSpPr/>
            <p:nvPr/>
          </p:nvGrpSpPr>
          <p:grpSpPr>
            <a:xfrm>
              <a:off x="3526786" y="2532968"/>
              <a:ext cx="4980383" cy="426244"/>
              <a:chOff x="1325234" y="2840262"/>
              <a:chExt cx="5138808" cy="568325"/>
            </a:xfrm>
          </p:grpSpPr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3C71AE1E-736D-3F47-82D8-031DC335C21D}"/>
                  </a:ext>
                </a:extLst>
              </p:cNvPr>
              <p:cNvSpPr/>
              <p:nvPr/>
            </p:nvSpPr>
            <p:spPr bwMode="gray">
              <a:xfrm>
                <a:off x="2054341" y="2840262"/>
                <a:ext cx="4409701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rgbClr val="7F7F7F"/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8C2C2546-4FE0-2244-9503-253EA3BE0324}"/>
                  </a:ext>
                </a:extLst>
              </p:cNvPr>
              <p:cNvSpPr/>
              <p:nvPr/>
            </p:nvSpPr>
            <p:spPr bwMode="gray">
              <a:xfrm>
                <a:off x="1325234" y="2840262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rgbClr val="7F7F7F"/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 Box 17">
                <a:extLst>
                  <a:ext uri="{FF2B5EF4-FFF2-40B4-BE49-F238E27FC236}">
                    <a16:creationId xmlns:a16="http://schemas.microsoft.com/office/drawing/2014/main" id="{019672C1-D909-0146-9CF4-F1D1A66F18C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12938" y="2921595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7" name="Text Box 13">
                <a:extLst>
                  <a:ext uri="{FF2B5EF4-FFF2-40B4-BE49-F238E27FC236}">
                    <a16:creationId xmlns:a16="http://schemas.microsoft.com/office/drawing/2014/main" id="{A881AE16-3691-5D49-8D34-35D87323E38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80899" y="2937295"/>
                <a:ext cx="4222463" cy="3742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-US" altLang="zh-CN" sz="2400" dirty="0" err="1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VoiceFlow</a:t>
                </a:r>
                <a:endPara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" name="Group 25">
              <a:extLst>
                <a:ext uri="{FF2B5EF4-FFF2-40B4-BE49-F238E27FC236}">
                  <a16:creationId xmlns:a16="http://schemas.microsoft.com/office/drawing/2014/main" id="{824BA7D2-66E9-2549-AC35-DF92BA406BC4}"/>
                </a:ext>
              </a:extLst>
            </p:cNvPr>
            <p:cNvGrpSpPr/>
            <p:nvPr/>
          </p:nvGrpSpPr>
          <p:grpSpPr>
            <a:xfrm>
              <a:off x="3503712" y="3749580"/>
              <a:ext cx="5058060" cy="426244"/>
              <a:chOff x="1325234" y="2781270"/>
              <a:chExt cx="5209524" cy="568325"/>
            </a:xfrm>
          </p:grpSpPr>
          <p:sp>
            <p:nvSpPr>
              <p:cNvPr id="34" name="Freeform 9">
                <a:extLst>
                  <a:ext uri="{FF2B5EF4-FFF2-40B4-BE49-F238E27FC236}">
                    <a16:creationId xmlns:a16="http://schemas.microsoft.com/office/drawing/2014/main" id="{2C71AA3D-96F1-2547-9D7A-5A4EF95C20B7}"/>
                  </a:ext>
                </a:extLst>
              </p:cNvPr>
              <p:cNvSpPr/>
              <p:nvPr/>
            </p:nvSpPr>
            <p:spPr bwMode="gray">
              <a:xfrm>
                <a:off x="2054341" y="2781270"/>
                <a:ext cx="4420496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10">
                <a:extLst>
                  <a:ext uri="{FF2B5EF4-FFF2-40B4-BE49-F238E27FC236}">
                    <a16:creationId xmlns:a16="http://schemas.microsoft.com/office/drawing/2014/main" id="{254453D4-B766-804B-9EC1-D4BE27F7C9E3}"/>
                  </a:ext>
                </a:extLst>
              </p:cNvPr>
              <p:cNvSpPr/>
              <p:nvPr/>
            </p:nvSpPr>
            <p:spPr bwMode="gray">
              <a:xfrm>
                <a:off x="1325234" y="2781270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 Box 17">
                <a:extLst>
                  <a:ext uri="{FF2B5EF4-FFF2-40B4-BE49-F238E27FC236}">
                    <a16:creationId xmlns:a16="http://schemas.microsoft.com/office/drawing/2014/main" id="{F3F9F610-8508-1340-AAED-2C32A41BD54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22457" y="2854554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37" name="Text Box 13">
                <a:extLst>
                  <a:ext uri="{FF2B5EF4-FFF2-40B4-BE49-F238E27FC236}">
                    <a16:creationId xmlns:a16="http://schemas.microsoft.com/office/drawing/2014/main" id="{85742639-3121-B043-AB6A-6ED6DB5658E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90764" y="2871246"/>
                <a:ext cx="4443994" cy="3742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Conclusion</a:t>
                </a:r>
                <a:endPara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" name="标题 2">
            <a:extLst>
              <a:ext uri="{FF2B5EF4-FFF2-40B4-BE49-F238E27FC236}">
                <a16:creationId xmlns:a16="http://schemas.microsoft.com/office/drawing/2014/main" id="{CB31DD51-A21F-0946-820A-E7AE927CA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112122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ACA2DE-DFCC-4206-96CE-F96E20444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Results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514B39-7D78-4F56-9955-187B1787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9E6D-B1E9-4F08-8E83-0E081C425F53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195" name="内容占位符 2">
            <a:extLst>
              <a:ext uri="{FF2B5EF4-FFF2-40B4-BE49-F238E27FC236}">
                <a16:creationId xmlns:a16="http://schemas.microsoft.com/office/drawing/2014/main" id="{BA25DDDF-A028-2742-AD22-BB057F5C8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28187"/>
            <a:ext cx="11391056" cy="4849085"/>
          </a:xfrm>
        </p:spPr>
        <p:txBody>
          <a:bodyPr/>
          <a:lstStyle/>
          <a:p>
            <a:r>
              <a:rPr kumimoji="1" lang="en-US" altLang="zh-CN" dirty="0"/>
              <a:t>Trained both on </a:t>
            </a:r>
            <a:r>
              <a:rPr kumimoji="1" lang="en-US" altLang="zh-CN" dirty="0" err="1"/>
              <a:t>LJSpeech</a:t>
            </a:r>
            <a:r>
              <a:rPr kumimoji="1" lang="en-US" altLang="zh-CN" dirty="0"/>
              <a:t> (</a:t>
            </a:r>
            <a:r>
              <a:rPr kumimoji="1" lang="en-US" altLang="zh-CN" dirty="0" err="1"/>
              <a:t>singler</a:t>
            </a:r>
            <a:r>
              <a:rPr kumimoji="1" lang="en-US" altLang="zh-CN" dirty="0"/>
              <a:t>-speaker, high-quality, 24h) and </a:t>
            </a:r>
            <a:r>
              <a:rPr kumimoji="1" lang="en-US" altLang="zh-CN" dirty="0" err="1"/>
              <a:t>LibriTTS</a:t>
            </a:r>
            <a:r>
              <a:rPr kumimoji="1" lang="en-US" altLang="zh-CN" dirty="0"/>
              <a:t> (multi-speaker, varied quality, 585h).</a:t>
            </a:r>
          </a:p>
          <a:p>
            <a:r>
              <a:rPr kumimoji="1" lang="en-US" altLang="zh-CN" dirty="0" err="1"/>
              <a:t>HifiGAN</a:t>
            </a:r>
            <a:r>
              <a:rPr kumimoji="1" lang="en-US" altLang="zh-CN" dirty="0"/>
              <a:t> vocoder.</a:t>
            </a:r>
          </a:p>
          <a:p>
            <a:r>
              <a:rPr kumimoji="1" lang="en-US" altLang="zh-CN" dirty="0"/>
              <a:t>Durations from Kaldi forced alignment, in 12.5ms frame shift.</a:t>
            </a:r>
          </a:p>
          <a:p>
            <a:r>
              <a:rPr kumimoji="1" lang="en-US" altLang="zh-CN" dirty="0"/>
              <a:t>Baseline: Diffusion-based </a:t>
            </a:r>
            <a:r>
              <a:rPr kumimoji="1" lang="en-US" altLang="zh-CN" dirty="0" err="1"/>
              <a:t>GradTTS</a:t>
            </a:r>
            <a:r>
              <a:rPr kumimoji="1" lang="en-US" altLang="zh-CN" dirty="0"/>
              <a:t> (identical model architecture and size).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7D1A0AC-678F-2846-BEB5-B94B06073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3140968"/>
            <a:ext cx="5616624" cy="29962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圆角矩形标注 13">
            <a:extLst>
              <a:ext uri="{FF2B5EF4-FFF2-40B4-BE49-F238E27FC236}">
                <a16:creationId xmlns:a16="http://schemas.microsoft.com/office/drawing/2014/main" id="{612D7C1B-7DC1-3146-8998-D80AAF3AB104}"/>
              </a:ext>
            </a:extLst>
          </p:cNvPr>
          <p:cNvSpPr/>
          <p:nvPr/>
        </p:nvSpPr>
        <p:spPr>
          <a:xfrm>
            <a:off x="6835178" y="3445795"/>
            <a:ext cx="5165478" cy="2304256"/>
          </a:xfrm>
          <a:prstGeom prst="wedgeRoundRectCallout">
            <a:avLst>
              <a:gd name="adj1" fmla="val -55226"/>
              <a:gd name="adj2" fmla="val -161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kumimoji="1" lang="en-US" altLang="zh-CN" dirty="0">
                <a:solidFill>
                  <a:schemeClr val="tx1"/>
                </a:solidFill>
              </a:rPr>
              <a:t>With few sampling steps, </a:t>
            </a:r>
            <a:r>
              <a:rPr kumimoji="1" lang="en-US" altLang="zh-CN" dirty="0" err="1">
                <a:solidFill>
                  <a:schemeClr val="tx1"/>
                </a:solidFill>
              </a:rPr>
              <a:t>VoiceFlow</a:t>
            </a:r>
            <a:r>
              <a:rPr kumimoji="1" lang="en-US" altLang="zh-CN" dirty="0">
                <a:solidFill>
                  <a:schemeClr val="tx1"/>
                </a:solidFill>
              </a:rPr>
              <a:t> outperforms </a:t>
            </a:r>
            <a:r>
              <a:rPr kumimoji="1" lang="en-US" altLang="zh-CN" dirty="0" err="1">
                <a:solidFill>
                  <a:schemeClr val="tx1"/>
                </a:solidFill>
              </a:rPr>
              <a:t>GradTTS</a:t>
            </a:r>
            <a:r>
              <a:rPr kumimoji="1" lang="en-US" altLang="zh-CN" dirty="0">
                <a:solidFill>
                  <a:schemeClr val="tx1"/>
                </a:solidFill>
              </a:rPr>
              <a:t> to a great margin.</a:t>
            </a:r>
          </a:p>
          <a:p>
            <a:pPr marL="342900" indent="-342900">
              <a:buAutoNum type="arabicPeriod"/>
            </a:pPr>
            <a:r>
              <a:rPr kumimoji="1" lang="en-US" altLang="zh-CN" dirty="0">
                <a:solidFill>
                  <a:schemeClr val="tx1"/>
                </a:solidFill>
              </a:rPr>
              <a:t>With sufficient steps, </a:t>
            </a:r>
            <a:r>
              <a:rPr kumimoji="1" lang="en-US" altLang="zh-CN" dirty="0" err="1">
                <a:solidFill>
                  <a:schemeClr val="tx1"/>
                </a:solidFill>
              </a:rPr>
              <a:t>VoiceFlow</a:t>
            </a:r>
            <a:r>
              <a:rPr kumimoji="1" lang="en-US" altLang="zh-CN" dirty="0">
                <a:solidFill>
                  <a:schemeClr val="tx1"/>
                </a:solidFill>
              </a:rPr>
              <a:t> still outperforms </a:t>
            </a:r>
            <a:r>
              <a:rPr kumimoji="1" lang="en-US" altLang="zh-CN" dirty="0" err="1">
                <a:solidFill>
                  <a:schemeClr val="tx1"/>
                </a:solidFill>
              </a:rPr>
              <a:t>GradTTS</a:t>
            </a:r>
            <a:r>
              <a:rPr kumimoji="1" lang="en-US" altLang="zh-CN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kumimoji="1" lang="en-US" altLang="zh-CN" dirty="0">
                <a:solidFill>
                  <a:schemeClr val="tx1"/>
                </a:solidFill>
              </a:rPr>
              <a:t>Regardless of steps, </a:t>
            </a:r>
            <a:r>
              <a:rPr kumimoji="1" lang="en-US" altLang="zh-CN" dirty="0" err="1">
                <a:solidFill>
                  <a:schemeClr val="tx1"/>
                </a:solidFill>
              </a:rPr>
              <a:t>VoiceFlow</a:t>
            </a:r>
            <a:r>
              <a:rPr kumimoji="1" lang="en-US" altLang="zh-CN" dirty="0">
                <a:solidFill>
                  <a:schemeClr val="tx1"/>
                </a:solidFill>
              </a:rPr>
              <a:t> has a decent performance.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33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ACA2DE-DFCC-4206-96CE-F96E20444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Results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514B39-7D78-4F56-9955-187B1787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9E6D-B1E9-4F08-8E83-0E081C425F53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7D1A0AC-678F-2846-BEB5-B94B060730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91744" y="980728"/>
            <a:ext cx="5616624" cy="29962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圆角矩形 2">
            <a:extLst>
              <a:ext uri="{FF2B5EF4-FFF2-40B4-BE49-F238E27FC236}">
                <a16:creationId xmlns:a16="http://schemas.microsoft.com/office/drawing/2014/main" id="{40DA826B-6FDD-4F4F-BB25-D4E80E59EB17}"/>
              </a:ext>
            </a:extLst>
          </p:cNvPr>
          <p:cNvSpPr/>
          <p:nvPr/>
        </p:nvSpPr>
        <p:spPr>
          <a:xfrm>
            <a:off x="609600" y="4770836"/>
            <a:ext cx="11319048" cy="1248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LJ018-0098 (2)" descr="LJ018-0098 (2)">
            <a:hlinkClick r:id="" action="ppaction://media"/>
            <a:extLst>
              <a:ext uri="{FF2B5EF4-FFF2-40B4-BE49-F238E27FC236}">
                <a16:creationId xmlns:a16="http://schemas.microsoft.com/office/drawing/2014/main" id="{AE45B8A5-950B-F64F-AA45-D9CE719BE7C1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62791" y="5178612"/>
            <a:ext cx="812800" cy="812800"/>
          </a:xfr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1474835-63BD-DA4A-A338-9A84DE5525D1}"/>
              </a:ext>
            </a:extLst>
          </p:cNvPr>
          <p:cNvSpPr txBox="1"/>
          <p:nvPr/>
        </p:nvSpPr>
        <p:spPr>
          <a:xfrm>
            <a:off x="1062791" y="4364389"/>
            <a:ext cx="1061276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" altLang="zh-CN" dirty="0">
                <a:latin typeface="Adelle Sans Devanagari" panose="02000503000000020004" pitchFamily="2" charset="-78"/>
                <a:cs typeface="Adelle Sans Devanagari" panose="02000503000000020004" pitchFamily="2" charset="-78"/>
              </a:rPr>
              <a:t>And recognized as one of the frequenters of the bogus law-stationers. His arrest led to that of others.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554B562-AB91-664B-9D3F-3852FAF83710}"/>
              </a:ext>
            </a:extLst>
          </p:cNvPr>
          <p:cNvSpPr txBox="1"/>
          <p:nvPr/>
        </p:nvSpPr>
        <p:spPr>
          <a:xfrm>
            <a:off x="898041" y="4911824"/>
            <a:ext cx="1142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GT (voc.)</a:t>
            </a:r>
            <a:endParaRPr kumimoji="1"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31804E-975A-6349-AC8C-80C6A03C1101}"/>
              </a:ext>
            </a:extLst>
          </p:cNvPr>
          <p:cNvSpPr txBox="1"/>
          <p:nvPr/>
        </p:nvSpPr>
        <p:spPr>
          <a:xfrm>
            <a:off x="2471179" y="4891678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GradTTS</a:t>
            </a:r>
            <a:r>
              <a:rPr kumimoji="1" lang="en-US" altLang="zh-CN" dirty="0"/>
              <a:t> (2 steps)</a:t>
            </a:r>
            <a:endParaRPr kumimoji="1" lang="zh-CN" altLang="en-US" dirty="0"/>
          </a:p>
        </p:txBody>
      </p:sp>
      <p:pic>
        <p:nvPicPr>
          <p:cNvPr id="12" name="LJ018-0098 (3)" descr="LJ018-0098 (3)">
            <a:hlinkClick r:id="" action="ppaction://media"/>
            <a:extLst>
              <a:ext uri="{FF2B5EF4-FFF2-40B4-BE49-F238E27FC236}">
                <a16:creationId xmlns:a16="http://schemas.microsoft.com/office/drawing/2014/main" id="{1BDE8D43-011E-F14F-B20F-91D00C7C927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112501" y="5178612"/>
            <a:ext cx="812800" cy="8128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80B40356-22B8-AE4A-A084-60EC03C68E77}"/>
              </a:ext>
            </a:extLst>
          </p:cNvPr>
          <p:cNvSpPr txBox="1"/>
          <p:nvPr/>
        </p:nvSpPr>
        <p:spPr>
          <a:xfrm>
            <a:off x="4755811" y="4891678"/>
            <a:ext cx="219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VoiceFlow</a:t>
            </a:r>
            <a:r>
              <a:rPr kumimoji="1" lang="en-US" altLang="zh-CN" dirty="0"/>
              <a:t> (2 steps)</a:t>
            </a:r>
            <a:endParaRPr kumimoji="1" lang="zh-CN" altLang="en-US" dirty="0"/>
          </a:p>
        </p:txBody>
      </p:sp>
      <p:pic>
        <p:nvPicPr>
          <p:cNvPr id="13" name="LJ018-0098 (4)" descr="LJ018-0098 (4)">
            <a:hlinkClick r:id="" action="ppaction://media"/>
            <a:extLst>
              <a:ext uri="{FF2B5EF4-FFF2-40B4-BE49-F238E27FC236}">
                <a16:creationId xmlns:a16="http://schemas.microsoft.com/office/drawing/2014/main" id="{0FC2FD41-3E9F-1448-962A-B9B465E766E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448462" y="5178612"/>
            <a:ext cx="812800" cy="8128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348C1EA8-354E-334B-BE98-F3FF0332F7ED}"/>
              </a:ext>
            </a:extLst>
          </p:cNvPr>
          <p:cNvSpPr txBox="1"/>
          <p:nvPr/>
        </p:nvSpPr>
        <p:spPr>
          <a:xfrm>
            <a:off x="6956927" y="4919467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GradTTS</a:t>
            </a:r>
            <a:r>
              <a:rPr kumimoji="1" lang="en-US" altLang="zh-CN" dirty="0"/>
              <a:t> (100 steps)</a:t>
            </a:r>
            <a:endParaRPr kumimoji="1" lang="zh-CN" altLang="en-US" dirty="0"/>
          </a:p>
        </p:txBody>
      </p:sp>
      <p:pic>
        <p:nvPicPr>
          <p:cNvPr id="18" name="LJ018-0098 (5)" descr="LJ018-0098 (5)">
            <a:hlinkClick r:id="" action="ppaction://media"/>
            <a:extLst>
              <a:ext uri="{FF2B5EF4-FFF2-40B4-BE49-F238E27FC236}">
                <a16:creationId xmlns:a16="http://schemas.microsoft.com/office/drawing/2014/main" id="{BDA6C3B3-0EDD-5D41-AF0A-30A1827251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784423" y="5206401"/>
            <a:ext cx="812800" cy="812800"/>
          </a:xfrm>
          <a:prstGeom prst="rect">
            <a:avLst/>
          </a:prstGeom>
        </p:spPr>
      </p:pic>
      <p:pic>
        <p:nvPicPr>
          <p:cNvPr id="20" name="LJ018-0098 (6)" descr="LJ018-0098 (6)">
            <a:hlinkClick r:id="" action="ppaction://media"/>
            <a:extLst>
              <a:ext uri="{FF2B5EF4-FFF2-40B4-BE49-F238E27FC236}">
                <a16:creationId xmlns:a16="http://schemas.microsoft.com/office/drawing/2014/main" id="{DFC759A9-9787-FB48-8F8C-D09880E1277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287324" y="5206401"/>
            <a:ext cx="812800" cy="81280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8C5DBC0E-9ADC-1D40-AD15-A4D4714E3EF5}"/>
              </a:ext>
            </a:extLst>
          </p:cNvPr>
          <p:cNvSpPr txBox="1"/>
          <p:nvPr/>
        </p:nvSpPr>
        <p:spPr>
          <a:xfrm>
            <a:off x="9424719" y="4906556"/>
            <a:ext cx="2454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VoiceFlow</a:t>
            </a:r>
            <a:r>
              <a:rPr kumimoji="1" lang="en-US" altLang="zh-CN" dirty="0"/>
              <a:t> (100 steps)</a:t>
            </a:r>
            <a:endParaRPr kumimoji="1" lang="zh-CN" altLang="en-US" dirty="0"/>
          </a:p>
        </p:txBody>
      </p:sp>
      <p:sp>
        <p:nvSpPr>
          <p:cNvPr id="21" name="圆角矩形 20">
            <a:extLst>
              <a:ext uri="{FF2B5EF4-FFF2-40B4-BE49-F238E27FC236}">
                <a16:creationId xmlns:a16="http://schemas.microsoft.com/office/drawing/2014/main" id="{CAF8C01A-757D-BF43-85AE-FE4000718D91}"/>
              </a:ext>
            </a:extLst>
          </p:cNvPr>
          <p:cNvSpPr/>
          <p:nvPr/>
        </p:nvSpPr>
        <p:spPr>
          <a:xfrm>
            <a:off x="793713" y="4891678"/>
            <a:ext cx="1270027" cy="105760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圆角矩形 23">
            <a:extLst>
              <a:ext uri="{FF2B5EF4-FFF2-40B4-BE49-F238E27FC236}">
                <a16:creationId xmlns:a16="http://schemas.microsoft.com/office/drawing/2014/main" id="{829F69DF-000C-F44F-A875-D176224DF5A0}"/>
              </a:ext>
            </a:extLst>
          </p:cNvPr>
          <p:cNvSpPr/>
          <p:nvPr/>
        </p:nvSpPr>
        <p:spPr>
          <a:xfrm>
            <a:off x="2409850" y="4891678"/>
            <a:ext cx="2124696" cy="105760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圆角矩形 24">
            <a:extLst>
              <a:ext uri="{FF2B5EF4-FFF2-40B4-BE49-F238E27FC236}">
                <a16:creationId xmlns:a16="http://schemas.microsoft.com/office/drawing/2014/main" id="{403DA18D-573F-1248-9757-12B5D24AA788}"/>
              </a:ext>
            </a:extLst>
          </p:cNvPr>
          <p:cNvSpPr/>
          <p:nvPr/>
        </p:nvSpPr>
        <p:spPr>
          <a:xfrm>
            <a:off x="4739679" y="4888649"/>
            <a:ext cx="2124696" cy="105760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圆角矩形 25">
            <a:extLst>
              <a:ext uri="{FF2B5EF4-FFF2-40B4-BE49-F238E27FC236}">
                <a16:creationId xmlns:a16="http://schemas.microsoft.com/office/drawing/2014/main" id="{C01E924A-5579-9E42-A1D8-8D955C7A4273}"/>
              </a:ext>
            </a:extLst>
          </p:cNvPr>
          <p:cNvSpPr/>
          <p:nvPr/>
        </p:nvSpPr>
        <p:spPr>
          <a:xfrm>
            <a:off x="6953913" y="4894829"/>
            <a:ext cx="2354940" cy="105142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圆角矩形 26">
            <a:extLst>
              <a:ext uri="{FF2B5EF4-FFF2-40B4-BE49-F238E27FC236}">
                <a16:creationId xmlns:a16="http://schemas.microsoft.com/office/drawing/2014/main" id="{B1E5E24A-A6E5-814B-9481-D456AEB03760}"/>
              </a:ext>
            </a:extLst>
          </p:cNvPr>
          <p:cNvSpPr/>
          <p:nvPr/>
        </p:nvSpPr>
        <p:spPr>
          <a:xfrm>
            <a:off x="9441280" y="4888649"/>
            <a:ext cx="2354940" cy="105142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1829F3DB-EE92-F149-A670-09795C058FC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5415" y="958639"/>
            <a:ext cx="1467551" cy="1500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86029264-7829-3241-BEF6-201323D96DB0}"/>
              </a:ext>
            </a:extLst>
          </p:cNvPr>
          <p:cNvSpPr txBox="1"/>
          <p:nvPr/>
        </p:nvSpPr>
        <p:spPr>
          <a:xfrm>
            <a:off x="315669" y="2485586"/>
            <a:ext cx="2307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u="sng" dirty="0"/>
              <a:t>QR code to demo page</a:t>
            </a:r>
            <a:endParaRPr kumimoji="1" lang="zh-CN" alt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3060517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1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7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7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67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72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1" grpId="0" animBg="1"/>
      <p:bldP spid="21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ACA2DE-DFCC-4206-96CE-F96E20444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Results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514B39-7D78-4F56-9955-187B1787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9E6D-B1E9-4F08-8E83-0E081C425F53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1829F3DB-EE92-F149-A670-09795C058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15" y="958639"/>
            <a:ext cx="1467551" cy="1500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86029264-7829-3241-BEF6-201323D96DB0}"/>
              </a:ext>
            </a:extLst>
          </p:cNvPr>
          <p:cNvSpPr txBox="1"/>
          <p:nvPr/>
        </p:nvSpPr>
        <p:spPr>
          <a:xfrm>
            <a:off x="315669" y="2485586"/>
            <a:ext cx="2307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u="sng" dirty="0"/>
              <a:t>QR code to demo page</a:t>
            </a:r>
            <a:endParaRPr kumimoji="1" lang="zh-CN" altLang="en-US" sz="1600" u="sng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6EDFB48-D3C1-6A4F-8698-EB217A1EB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927" y="741731"/>
            <a:ext cx="6241732" cy="2974077"/>
          </a:xfrm>
          <a:prstGeom prst="rect">
            <a:avLst/>
          </a:prstGeom>
        </p:spPr>
      </p:pic>
      <p:sp>
        <p:nvSpPr>
          <p:cNvPr id="29" name="圆角矩形标注 28">
            <a:extLst>
              <a:ext uri="{FF2B5EF4-FFF2-40B4-BE49-F238E27FC236}">
                <a16:creationId xmlns:a16="http://schemas.microsoft.com/office/drawing/2014/main" id="{CBC266BC-4DF5-F245-90F9-F5D0D037B3CB}"/>
              </a:ext>
            </a:extLst>
          </p:cNvPr>
          <p:cNvSpPr/>
          <p:nvPr/>
        </p:nvSpPr>
        <p:spPr>
          <a:xfrm>
            <a:off x="9347200" y="2290132"/>
            <a:ext cx="2653456" cy="2002963"/>
          </a:xfrm>
          <a:prstGeom prst="wedgeRoundRectCallout">
            <a:avLst>
              <a:gd name="adj1" fmla="val -59771"/>
              <a:gd name="adj2" fmla="val 243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dirty="0">
                <a:solidFill>
                  <a:schemeClr val="tx1"/>
                </a:solidFill>
              </a:rPr>
              <a:t>Objective </a:t>
            </a:r>
            <a:r>
              <a:rPr kumimoji="1" lang="en-US" altLang="zh-CN" dirty="0" err="1">
                <a:solidFill>
                  <a:schemeClr val="tx1"/>
                </a:solidFill>
              </a:rPr>
              <a:t>MOSnet</a:t>
            </a:r>
            <a:r>
              <a:rPr kumimoji="1" lang="en-US" altLang="zh-CN" dirty="0">
                <a:solidFill>
                  <a:schemeClr val="tx1"/>
                </a:solidFill>
              </a:rPr>
              <a:t>  and MCD evaluations on more choices of sampling steps.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EA4455C-2ACD-3447-AA14-A31CE7C1E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8744" y="3883923"/>
            <a:ext cx="6230503" cy="297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6405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ACA2DE-DFCC-4206-96CE-F96E20444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Results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514B39-7D78-4F56-9955-187B1787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9E6D-B1E9-4F08-8E83-0E081C425F53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1829F3DB-EE92-F149-A670-09795C058F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415" y="958639"/>
            <a:ext cx="1467551" cy="1500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86029264-7829-3241-BEF6-201323D96DB0}"/>
              </a:ext>
            </a:extLst>
          </p:cNvPr>
          <p:cNvSpPr txBox="1"/>
          <p:nvPr/>
        </p:nvSpPr>
        <p:spPr>
          <a:xfrm>
            <a:off x="315669" y="2485586"/>
            <a:ext cx="2307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u="sng" dirty="0"/>
              <a:t>QR code to demo page</a:t>
            </a:r>
            <a:endParaRPr kumimoji="1" lang="zh-CN" altLang="en-US" sz="1600" u="sng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2ADB541-575C-C44D-B557-743F5E6D69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7648" y="1663607"/>
            <a:ext cx="6151117" cy="204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圆角矩形 9">
            <a:extLst>
              <a:ext uri="{FF2B5EF4-FFF2-40B4-BE49-F238E27FC236}">
                <a16:creationId xmlns:a16="http://schemas.microsoft.com/office/drawing/2014/main" id="{493107F9-C834-EB4F-BDF9-AED3501B0EF3}"/>
              </a:ext>
            </a:extLst>
          </p:cNvPr>
          <p:cNvSpPr/>
          <p:nvPr/>
        </p:nvSpPr>
        <p:spPr>
          <a:xfrm>
            <a:off x="3086882" y="4770836"/>
            <a:ext cx="5961446" cy="1248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22E3FC6-CB2E-B54B-B270-F91C7BC1AF46}"/>
              </a:ext>
            </a:extLst>
          </p:cNvPr>
          <p:cNvSpPr txBox="1"/>
          <p:nvPr/>
        </p:nvSpPr>
        <p:spPr>
          <a:xfrm>
            <a:off x="1062791" y="4093438"/>
            <a:ext cx="1061276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" altLang="zh-CN" dirty="0">
                <a:latin typeface="Adelle Sans Devanagari" panose="02000503000000020004" pitchFamily="2" charset="-78"/>
                <a:cs typeface="Adelle Sans Devanagari" panose="02000503000000020004" pitchFamily="2" charset="-78"/>
              </a:rPr>
              <a:t>On occasion the Secret Service has been permitted to have an agent riding in the passenger compartment with the President.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4E4E0A8-C9DE-8748-9188-1C8AC20CD6B6}"/>
              </a:ext>
            </a:extLst>
          </p:cNvPr>
          <p:cNvSpPr txBox="1"/>
          <p:nvPr/>
        </p:nvSpPr>
        <p:spPr>
          <a:xfrm>
            <a:off x="3203331" y="4871943"/>
            <a:ext cx="219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VoiceFlow</a:t>
            </a:r>
            <a:r>
              <a:rPr kumimoji="1" lang="en-US" altLang="zh-CN" dirty="0"/>
              <a:t> (2 steps)</a:t>
            </a:r>
            <a:endParaRPr kumimoji="1"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A2A8A22-C5E9-3047-8FE5-95A8C848A324}"/>
              </a:ext>
            </a:extLst>
          </p:cNvPr>
          <p:cNvSpPr txBox="1"/>
          <p:nvPr/>
        </p:nvSpPr>
        <p:spPr>
          <a:xfrm>
            <a:off x="5496018" y="4853779"/>
            <a:ext cx="345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VoiceFlow</a:t>
            </a:r>
            <a:r>
              <a:rPr kumimoji="1" lang="en-US" altLang="zh-CN" dirty="0"/>
              <a:t> (No </a:t>
            </a:r>
            <a:r>
              <a:rPr kumimoji="1" lang="en-US" altLang="zh-CN" dirty="0" err="1"/>
              <a:t>ReFlow</a:t>
            </a:r>
            <a:r>
              <a:rPr kumimoji="1" lang="en-US" altLang="zh-CN" dirty="0"/>
              <a:t>, 2 steps)</a:t>
            </a:r>
            <a:endParaRPr kumimoji="1" lang="zh-CN" altLang="en-US" dirty="0"/>
          </a:p>
        </p:txBody>
      </p:sp>
      <p:sp>
        <p:nvSpPr>
          <p:cNvPr id="27" name="圆角矩形 26">
            <a:extLst>
              <a:ext uri="{FF2B5EF4-FFF2-40B4-BE49-F238E27FC236}">
                <a16:creationId xmlns:a16="http://schemas.microsoft.com/office/drawing/2014/main" id="{F21FC488-AA59-464F-A05B-205DFDEB6731}"/>
              </a:ext>
            </a:extLst>
          </p:cNvPr>
          <p:cNvSpPr/>
          <p:nvPr/>
        </p:nvSpPr>
        <p:spPr>
          <a:xfrm>
            <a:off x="3171923" y="4869307"/>
            <a:ext cx="2229510" cy="105142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圆角矩形 29">
            <a:extLst>
              <a:ext uri="{FF2B5EF4-FFF2-40B4-BE49-F238E27FC236}">
                <a16:creationId xmlns:a16="http://schemas.microsoft.com/office/drawing/2014/main" id="{EDB05F5F-3C7D-814B-8616-94DC4109B981}"/>
              </a:ext>
            </a:extLst>
          </p:cNvPr>
          <p:cNvSpPr/>
          <p:nvPr/>
        </p:nvSpPr>
        <p:spPr>
          <a:xfrm>
            <a:off x="5496018" y="4880765"/>
            <a:ext cx="3454920" cy="105142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8" name="LJ049-0026" descr="LJ049-0026">
            <a:hlinkClick r:id="" action="ppaction://media"/>
            <a:extLst>
              <a:ext uri="{FF2B5EF4-FFF2-40B4-BE49-F238E27FC236}">
                <a16:creationId xmlns:a16="http://schemas.microsoft.com/office/drawing/2014/main" id="{600D2E00-0A15-7E4A-A831-B0DB058D4E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895982" y="5206401"/>
            <a:ext cx="812800" cy="812800"/>
          </a:xfrm>
          <a:prstGeom prst="rect">
            <a:avLst/>
          </a:prstGeom>
        </p:spPr>
      </p:pic>
      <p:pic>
        <p:nvPicPr>
          <p:cNvPr id="9" name="LJ049-0026 (1)" descr="LJ049-0026 (1)">
            <a:hlinkClick r:id="" action="ppaction://media"/>
            <a:extLst>
              <a:ext uri="{FF2B5EF4-FFF2-40B4-BE49-F238E27FC236}">
                <a16:creationId xmlns:a16="http://schemas.microsoft.com/office/drawing/2014/main" id="{17DFD4E1-ACF2-4848-8ABD-0D1B5A52B0B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72048" y="52231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46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9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7" grpId="0" animBg="1"/>
      <p:bldP spid="27" grpId="1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ACA2DE-DFCC-4206-96CE-F96E20444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Results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514B39-7D78-4F56-9955-187B1787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9E6D-B1E9-4F08-8E83-0E081C425F53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1829F3DB-EE92-F149-A670-09795C058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15" y="958639"/>
            <a:ext cx="1467551" cy="1500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86029264-7829-3241-BEF6-201323D96DB0}"/>
              </a:ext>
            </a:extLst>
          </p:cNvPr>
          <p:cNvSpPr txBox="1"/>
          <p:nvPr/>
        </p:nvSpPr>
        <p:spPr>
          <a:xfrm>
            <a:off x="315669" y="2485586"/>
            <a:ext cx="2307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u="sng" dirty="0"/>
              <a:t>QR code to demo page</a:t>
            </a:r>
            <a:endParaRPr kumimoji="1" lang="zh-CN" altLang="en-US" sz="1600" u="sng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FC85207-EF24-9341-9FD2-02AC8035F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927" y="958639"/>
            <a:ext cx="8928992" cy="3878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圆角矩形 15">
            <a:extLst>
              <a:ext uri="{FF2B5EF4-FFF2-40B4-BE49-F238E27FC236}">
                <a16:creationId xmlns:a16="http://schemas.microsoft.com/office/drawing/2014/main" id="{F54105E7-A761-104D-B65E-E0D521A4CC18}"/>
              </a:ext>
            </a:extLst>
          </p:cNvPr>
          <p:cNvSpPr/>
          <p:nvPr/>
        </p:nvSpPr>
        <p:spPr>
          <a:xfrm>
            <a:off x="5807967" y="681212"/>
            <a:ext cx="5900951" cy="447597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圆角矩形标注 17">
            <a:extLst>
              <a:ext uri="{FF2B5EF4-FFF2-40B4-BE49-F238E27FC236}">
                <a16:creationId xmlns:a16="http://schemas.microsoft.com/office/drawing/2014/main" id="{5569429F-52FA-9D4C-A094-620559A0A798}"/>
              </a:ext>
            </a:extLst>
          </p:cNvPr>
          <p:cNvSpPr/>
          <p:nvPr/>
        </p:nvSpPr>
        <p:spPr>
          <a:xfrm>
            <a:off x="7824192" y="5733256"/>
            <a:ext cx="3119041" cy="1051704"/>
          </a:xfrm>
          <a:prstGeom prst="wedgeRoundRectCallout">
            <a:avLst>
              <a:gd name="adj1" fmla="val -33526"/>
              <a:gd name="adj2" fmla="val -998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dirty="0">
                <a:solidFill>
                  <a:schemeClr val="tx1"/>
                </a:solidFill>
              </a:rPr>
              <a:t>The flow rectification step effectively straighten the sampling trajectory!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03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9E6D-B1E9-4F08-8E83-0E081C425F53}" type="slidenum">
              <a:rPr lang="de-DE" smtClean="0"/>
              <a:pPr/>
              <a:t>2</a:t>
            </a:fld>
            <a:endParaRPr lang="de-DE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433ACC2-0317-413E-8B9B-AC31FC4932B6}"/>
              </a:ext>
            </a:extLst>
          </p:cNvPr>
          <p:cNvGrpSpPr/>
          <p:nvPr/>
        </p:nvGrpSpPr>
        <p:grpSpPr>
          <a:xfrm>
            <a:off x="2775937" y="1723440"/>
            <a:ext cx="6607236" cy="3411120"/>
            <a:chOff x="3503712" y="1916832"/>
            <a:chExt cx="5058060" cy="2258992"/>
          </a:xfrm>
        </p:grpSpPr>
        <p:grpSp>
          <p:nvGrpSpPr>
            <p:cNvPr id="11" name="Group 5">
              <a:extLst>
                <a:ext uri="{FF2B5EF4-FFF2-40B4-BE49-F238E27FC236}">
                  <a16:creationId xmlns:a16="http://schemas.microsoft.com/office/drawing/2014/main" id="{43627C55-C721-5D47-8A5C-2952AF18E0D6}"/>
                </a:ext>
              </a:extLst>
            </p:cNvPr>
            <p:cNvGrpSpPr/>
            <p:nvPr/>
          </p:nvGrpSpPr>
          <p:grpSpPr>
            <a:xfrm>
              <a:off x="3517560" y="3136621"/>
              <a:ext cx="4989609" cy="426244"/>
              <a:chOff x="1325234" y="2840262"/>
              <a:chExt cx="5148327" cy="568325"/>
            </a:xfrm>
          </p:grpSpPr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D30ED8EF-FEF4-4649-8BF9-587563DF3AAC}"/>
                  </a:ext>
                </a:extLst>
              </p:cNvPr>
              <p:cNvSpPr/>
              <p:nvPr/>
            </p:nvSpPr>
            <p:spPr bwMode="gray">
              <a:xfrm>
                <a:off x="2054341" y="2840262"/>
                <a:ext cx="4419220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10">
                <a:extLst>
                  <a:ext uri="{FF2B5EF4-FFF2-40B4-BE49-F238E27FC236}">
                    <a16:creationId xmlns:a16="http://schemas.microsoft.com/office/drawing/2014/main" id="{7285AE4F-15CE-A84A-8DEE-80A59A9A13E9}"/>
                  </a:ext>
                </a:extLst>
              </p:cNvPr>
              <p:cNvSpPr/>
              <p:nvPr/>
            </p:nvSpPr>
            <p:spPr bwMode="gray">
              <a:xfrm>
                <a:off x="1325234" y="2840262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 Box 17">
                <a:extLst>
                  <a:ext uri="{FF2B5EF4-FFF2-40B4-BE49-F238E27FC236}">
                    <a16:creationId xmlns:a16="http://schemas.microsoft.com/office/drawing/2014/main" id="{05110A2A-F0C6-2E4C-AF8F-46721D54A6A0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22457" y="2913877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25" name="Text Box 13">
                <a:extLst>
                  <a:ext uri="{FF2B5EF4-FFF2-40B4-BE49-F238E27FC236}">
                    <a16:creationId xmlns:a16="http://schemas.microsoft.com/office/drawing/2014/main" id="{C28FEAF3-B441-0143-8E52-DD7D8881F58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77863" y="2937293"/>
                <a:ext cx="4222464" cy="3742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Experimental Results</a:t>
                </a:r>
                <a:endPara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oup 1">
              <a:extLst>
                <a:ext uri="{FF2B5EF4-FFF2-40B4-BE49-F238E27FC236}">
                  <a16:creationId xmlns:a16="http://schemas.microsoft.com/office/drawing/2014/main" id="{9424B437-741E-3949-A72F-6AB5C97E3F31}"/>
                </a:ext>
              </a:extLst>
            </p:cNvPr>
            <p:cNvGrpSpPr/>
            <p:nvPr/>
          </p:nvGrpSpPr>
          <p:grpSpPr>
            <a:xfrm>
              <a:off x="3503712" y="1916832"/>
              <a:ext cx="4998601" cy="426244"/>
              <a:chOff x="1325234" y="2077505"/>
              <a:chExt cx="5157605" cy="568325"/>
            </a:xfrm>
          </p:grpSpPr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id="{43C0B1AF-DB31-3C46-A2F0-75DCE23E2DCA}"/>
                  </a:ext>
                </a:extLst>
              </p:cNvPr>
              <p:cNvSpPr/>
              <p:nvPr/>
            </p:nvSpPr>
            <p:spPr bwMode="gray">
              <a:xfrm>
                <a:off x="2054341" y="2077505"/>
                <a:ext cx="4428498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rgbClr val="242671"/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id="{AF1B00B4-2443-E34F-90F8-3A0F28455B0B}"/>
                  </a:ext>
                </a:extLst>
              </p:cNvPr>
              <p:cNvSpPr/>
              <p:nvPr/>
            </p:nvSpPr>
            <p:spPr bwMode="gray">
              <a:xfrm>
                <a:off x="1325234" y="2077505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rgbClr val="242671"/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 Box 16">
                <a:extLst>
                  <a:ext uri="{FF2B5EF4-FFF2-40B4-BE49-F238E27FC236}">
                    <a16:creationId xmlns:a16="http://schemas.microsoft.com/office/drawing/2014/main" id="{22173EBF-2A99-394B-A8EB-0643CAEE8E3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22814" y="2152633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zh-CN" sz="2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1" name="Text Box 13">
                <a:extLst>
                  <a:ext uri="{FF2B5EF4-FFF2-40B4-BE49-F238E27FC236}">
                    <a16:creationId xmlns:a16="http://schemas.microsoft.com/office/drawing/2014/main" id="{D04C2462-89A6-F94C-92F1-50638D7858B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80900" y="2174536"/>
                <a:ext cx="3168000" cy="37426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-US" altLang="zh-CN" sz="2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Flows and Diffusions</a:t>
                </a:r>
                <a:endParaRPr lang="zh-CN" altLang="en-US" sz="2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5">
              <a:extLst>
                <a:ext uri="{FF2B5EF4-FFF2-40B4-BE49-F238E27FC236}">
                  <a16:creationId xmlns:a16="http://schemas.microsoft.com/office/drawing/2014/main" id="{BC015302-E1F0-DE4C-A699-5C6549677B4E}"/>
                </a:ext>
              </a:extLst>
            </p:cNvPr>
            <p:cNvGrpSpPr/>
            <p:nvPr/>
          </p:nvGrpSpPr>
          <p:grpSpPr>
            <a:xfrm>
              <a:off x="3526786" y="2532968"/>
              <a:ext cx="4980383" cy="426244"/>
              <a:chOff x="1325234" y="2840262"/>
              <a:chExt cx="5138808" cy="568325"/>
            </a:xfrm>
          </p:grpSpPr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3C71AE1E-736D-3F47-82D8-031DC335C21D}"/>
                  </a:ext>
                </a:extLst>
              </p:cNvPr>
              <p:cNvSpPr/>
              <p:nvPr/>
            </p:nvSpPr>
            <p:spPr bwMode="gray">
              <a:xfrm>
                <a:off x="2054341" y="2840262"/>
                <a:ext cx="4409701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8C2C2546-4FE0-2244-9503-253EA3BE0324}"/>
                  </a:ext>
                </a:extLst>
              </p:cNvPr>
              <p:cNvSpPr/>
              <p:nvPr/>
            </p:nvSpPr>
            <p:spPr bwMode="gray">
              <a:xfrm>
                <a:off x="1325234" y="2840262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 Box 17">
                <a:extLst>
                  <a:ext uri="{FF2B5EF4-FFF2-40B4-BE49-F238E27FC236}">
                    <a16:creationId xmlns:a16="http://schemas.microsoft.com/office/drawing/2014/main" id="{019672C1-D909-0146-9CF4-F1D1A66F18C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12938" y="2921595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7" name="Text Box 13">
                <a:extLst>
                  <a:ext uri="{FF2B5EF4-FFF2-40B4-BE49-F238E27FC236}">
                    <a16:creationId xmlns:a16="http://schemas.microsoft.com/office/drawing/2014/main" id="{A881AE16-3691-5D49-8D34-35D87323E38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80899" y="2937295"/>
                <a:ext cx="4222463" cy="3742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-US" altLang="zh-CN" sz="2400" dirty="0" err="1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VoiceFlow</a:t>
                </a:r>
                <a:endPara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" name="Group 25">
              <a:extLst>
                <a:ext uri="{FF2B5EF4-FFF2-40B4-BE49-F238E27FC236}">
                  <a16:creationId xmlns:a16="http://schemas.microsoft.com/office/drawing/2014/main" id="{824BA7D2-66E9-2549-AC35-DF92BA406BC4}"/>
                </a:ext>
              </a:extLst>
            </p:cNvPr>
            <p:cNvGrpSpPr/>
            <p:nvPr/>
          </p:nvGrpSpPr>
          <p:grpSpPr>
            <a:xfrm>
              <a:off x="3503712" y="3749580"/>
              <a:ext cx="5058060" cy="426244"/>
              <a:chOff x="1325234" y="2781270"/>
              <a:chExt cx="5209524" cy="568325"/>
            </a:xfrm>
          </p:grpSpPr>
          <p:sp>
            <p:nvSpPr>
              <p:cNvPr id="34" name="Freeform 9">
                <a:extLst>
                  <a:ext uri="{FF2B5EF4-FFF2-40B4-BE49-F238E27FC236}">
                    <a16:creationId xmlns:a16="http://schemas.microsoft.com/office/drawing/2014/main" id="{2C71AA3D-96F1-2547-9D7A-5A4EF95C20B7}"/>
                  </a:ext>
                </a:extLst>
              </p:cNvPr>
              <p:cNvSpPr/>
              <p:nvPr/>
            </p:nvSpPr>
            <p:spPr bwMode="gray">
              <a:xfrm>
                <a:off x="2054341" y="2781270"/>
                <a:ext cx="4420496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10">
                <a:extLst>
                  <a:ext uri="{FF2B5EF4-FFF2-40B4-BE49-F238E27FC236}">
                    <a16:creationId xmlns:a16="http://schemas.microsoft.com/office/drawing/2014/main" id="{254453D4-B766-804B-9EC1-D4BE27F7C9E3}"/>
                  </a:ext>
                </a:extLst>
              </p:cNvPr>
              <p:cNvSpPr/>
              <p:nvPr/>
            </p:nvSpPr>
            <p:spPr bwMode="gray">
              <a:xfrm>
                <a:off x="1325234" y="2781270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 Box 17">
                <a:extLst>
                  <a:ext uri="{FF2B5EF4-FFF2-40B4-BE49-F238E27FC236}">
                    <a16:creationId xmlns:a16="http://schemas.microsoft.com/office/drawing/2014/main" id="{F3F9F610-8508-1340-AAED-2C32A41BD54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22457" y="2854554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37" name="Text Box 13">
                <a:extLst>
                  <a:ext uri="{FF2B5EF4-FFF2-40B4-BE49-F238E27FC236}">
                    <a16:creationId xmlns:a16="http://schemas.microsoft.com/office/drawing/2014/main" id="{85742639-3121-B043-AB6A-6ED6DB5658E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90764" y="2871246"/>
                <a:ext cx="4443994" cy="3742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Conclusion</a:t>
                </a:r>
                <a:endPara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" name="标题 2">
            <a:extLst>
              <a:ext uri="{FF2B5EF4-FFF2-40B4-BE49-F238E27FC236}">
                <a16:creationId xmlns:a16="http://schemas.microsoft.com/office/drawing/2014/main" id="{CB31DD51-A21F-0946-820A-E7AE927CA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782461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9E6D-B1E9-4F08-8E83-0E081C425F53}" type="slidenum">
              <a:rPr lang="de-DE" smtClean="0"/>
              <a:pPr/>
              <a:t>20</a:t>
            </a:fld>
            <a:endParaRPr lang="de-DE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433ACC2-0317-413E-8B9B-AC31FC4932B6}"/>
              </a:ext>
            </a:extLst>
          </p:cNvPr>
          <p:cNvGrpSpPr/>
          <p:nvPr/>
        </p:nvGrpSpPr>
        <p:grpSpPr>
          <a:xfrm>
            <a:off x="2775937" y="1723440"/>
            <a:ext cx="6607236" cy="3411120"/>
            <a:chOff x="3503712" y="1916832"/>
            <a:chExt cx="5058060" cy="2258992"/>
          </a:xfrm>
        </p:grpSpPr>
        <p:grpSp>
          <p:nvGrpSpPr>
            <p:cNvPr id="11" name="Group 5">
              <a:extLst>
                <a:ext uri="{FF2B5EF4-FFF2-40B4-BE49-F238E27FC236}">
                  <a16:creationId xmlns:a16="http://schemas.microsoft.com/office/drawing/2014/main" id="{43627C55-C721-5D47-8A5C-2952AF18E0D6}"/>
                </a:ext>
              </a:extLst>
            </p:cNvPr>
            <p:cNvGrpSpPr/>
            <p:nvPr/>
          </p:nvGrpSpPr>
          <p:grpSpPr>
            <a:xfrm>
              <a:off x="3517560" y="3136621"/>
              <a:ext cx="4989609" cy="426244"/>
              <a:chOff x="1325234" y="2840262"/>
              <a:chExt cx="5148327" cy="568325"/>
            </a:xfrm>
          </p:grpSpPr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D30ED8EF-FEF4-4649-8BF9-587563DF3AAC}"/>
                  </a:ext>
                </a:extLst>
              </p:cNvPr>
              <p:cNvSpPr/>
              <p:nvPr/>
            </p:nvSpPr>
            <p:spPr bwMode="gray">
              <a:xfrm>
                <a:off x="2054341" y="2840262"/>
                <a:ext cx="4419220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10">
                <a:extLst>
                  <a:ext uri="{FF2B5EF4-FFF2-40B4-BE49-F238E27FC236}">
                    <a16:creationId xmlns:a16="http://schemas.microsoft.com/office/drawing/2014/main" id="{7285AE4F-15CE-A84A-8DEE-80A59A9A13E9}"/>
                  </a:ext>
                </a:extLst>
              </p:cNvPr>
              <p:cNvSpPr/>
              <p:nvPr/>
            </p:nvSpPr>
            <p:spPr bwMode="gray">
              <a:xfrm>
                <a:off x="1325234" y="2840262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 Box 17">
                <a:extLst>
                  <a:ext uri="{FF2B5EF4-FFF2-40B4-BE49-F238E27FC236}">
                    <a16:creationId xmlns:a16="http://schemas.microsoft.com/office/drawing/2014/main" id="{05110A2A-F0C6-2E4C-AF8F-46721D54A6A0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22457" y="2913877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25" name="Text Box 13">
                <a:extLst>
                  <a:ext uri="{FF2B5EF4-FFF2-40B4-BE49-F238E27FC236}">
                    <a16:creationId xmlns:a16="http://schemas.microsoft.com/office/drawing/2014/main" id="{C28FEAF3-B441-0143-8E52-DD7D8881F58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77863" y="2937293"/>
                <a:ext cx="4222464" cy="3742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Experimental Results</a:t>
                </a:r>
              </a:p>
            </p:txBody>
          </p:sp>
        </p:grpSp>
        <p:grpSp>
          <p:nvGrpSpPr>
            <p:cNvPr id="12" name="Group 1">
              <a:extLst>
                <a:ext uri="{FF2B5EF4-FFF2-40B4-BE49-F238E27FC236}">
                  <a16:creationId xmlns:a16="http://schemas.microsoft.com/office/drawing/2014/main" id="{9424B437-741E-3949-A72F-6AB5C97E3F31}"/>
                </a:ext>
              </a:extLst>
            </p:cNvPr>
            <p:cNvGrpSpPr/>
            <p:nvPr/>
          </p:nvGrpSpPr>
          <p:grpSpPr>
            <a:xfrm>
              <a:off x="3503712" y="1916832"/>
              <a:ext cx="4998601" cy="426244"/>
              <a:chOff x="1325234" y="2077505"/>
              <a:chExt cx="5157605" cy="568325"/>
            </a:xfrm>
          </p:grpSpPr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id="{43C0B1AF-DB31-3C46-A2F0-75DCE23E2DCA}"/>
                  </a:ext>
                </a:extLst>
              </p:cNvPr>
              <p:cNvSpPr/>
              <p:nvPr/>
            </p:nvSpPr>
            <p:spPr bwMode="gray">
              <a:xfrm>
                <a:off x="2054341" y="2077505"/>
                <a:ext cx="4428498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chemeClr val="bg2"/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id="{AF1B00B4-2443-E34F-90F8-3A0F28455B0B}"/>
                  </a:ext>
                </a:extLst>
              </p:cNvPr>
              <p:cNvSpPr/>
              <p:nvPr/>
            </p:nvSpPr>
            <p:spPr bwMode="gray">
              <a:xfrm>
                <a:off x="1325234" y="2077505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chemeClr val="bg2"/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 Box 16">
                <a:extLst>
                  <a:ext uri="{FF2B5EF4-FFF2-40B4-BE49-F238E27FC236}">
                    <a16:creationId xmlns:a16="http://schemas.microsoft.com/office/drawing/2014/main" id="{22173EBF-2A99-394B-A8EB-0643CAEE8E3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22814" y="2152633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1" name="Text Box 13">
                <a:extLst>
                  <a:ext uri="{FF2B5EF4-FFF2-40B4-BE49-F238E27FC236}">
                    <a16:creationId xmlns:a16="http://schemas.microsoft.com/office/drawing/2014/main" id="{D04C2462-89A6-F94C-92F1-50638D7858B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80900" y="2174536"/>
                <a:ext cx="3168000" cy="37426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Motivation</a:t>
                </a:r>
                <a:endPara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5">
              <a:extLst>
                <a:ext uri="{FF2B5EF4-FFF2-40B4-BE49-F238E27FC236}">
                  <a16:creationId xmlns:a16="http://schemas.microsoft.com/office/drawing/2014/main" id="{BC015302-E1F0-DE4C-A699-5C6549677B4E}"/>
                </a:ext>
              </a:extLst>
            </p:cNvPr>
            <p:cNvGrpSpPr/>
            <p:nvPr/>
          </p:nvGrpSpPr>
          <p:grpSpPr>
            <a:xfrm>
              <a:off x="3526786" y="2532968"/>
              <a:ext cx="4980383" cy="426244"/>
              <a:chOff x="1325234" y="2840262"/>
              <a:chExt cx="5138808" cy="568325"/>
            </a:xfrm>
          </p:grpSpPr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3C71AE1E-736D-3F47-82D8-031DC335C21D}"/>
                  </a:ext>
                </a:extLst>
              </p:cNvPr>
              <p:cNvSpPr/>
              <p:nvPr/>
            </p:nvSpPr>
            <p:spPr bwMode="gray">
              <a:xfrm>
                <a:off x="2054341" y="2840262"/>
                <a:ext cx="4409701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8C2C2546-4FE0-2244-9503-253EA3BE0324}"/>
                  </a:ext>
                </a:extLst>
              </p:cNvPr>
              <p:cNvSpPr/>
              <p:nvPr/>
            </p:nvSpPr>
            <p:spPr bwMode="gray">
              <a:xfrm>
                <a:off x="1325234" y="2840262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 Box 17">
                <a:extLst>
                  <a:ext uri="{FF2B5EF4-FFF2-40B4-BE49-F238E27FC236}">
                    <a16:creationId xmlns:a16="http://schemas.microsoft.com/office/drawing/2014/main" id="{019672C1-D909-0146-9CF4-F1D1A66F18C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12938" y="2921595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7" name="Text Box 13">
                <a:extLst>
                  <a:ext uri="{FF2B5EF4-FFF2-40B4-BE49-F238E27FC236}">
                    <a16:creationId xmlns:a16="http://schemas.microsoft.com/office/drawing/2014/main" id="{A881AE16-3691-5D49-8D34-35D87323E38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80899" y="2937295"/>
                <a:ext cx="4222463" cy="3742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Architecture of </a:t>
                </a:r>
                <a:r>
                  <a:rPr lang="en" altLang="zh-CN" sz="2400" dirty="0" err="1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UniCATS</a:t>
                </a:r>
                <a:endParaRPr lang="en" altLang="zh-CN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" name="Group 25">
              <a:extLst>
                <a:ext uri="{FF2B5EF4-FFF2-40B4-BE49-F238E27FC236}">
                  <a16:creationId xmlns:a16="http://schemas.microsoft.com/office/drawing/2014/main" id="{824BA7D2-66E9-2549-AC35-DF92BA406BC4}"/>
                </a:ext>
              </a:extLst>
            </p:cNvPr>
            <p:cNvGrpSpPr/>
            <p:nvPr/>
          </p:nvGrpSpPr>
          <p:grpSpPr>
            <a:xfrm>
              <a:off x="3503712" y="3749580"/>
              <a:ext cx="5058060" cy="426244"/>
              <a:chOff x="1325234" y="2781270"/>
              <a:chExt cx="5209524" cy="568325"/>
            </a:xfrm>
          </p:grpSpPr>
          <p:sp>
            <p:nvSpPr>
              <p:cNvPr id="34" name="Freeform 9">
                <a:extLst>
                  <a:ext uri="{FF2B5EF4-FFF2-40B4-BE49-F238E27FC236}">
                    <a16:creationId xmlns:a16="http://schemas.microsoft.com/office/drawing/2014/main" id="{2C71AA3D-96F1-2547-9D7A-5A4EF95C20B7}"/>
                  </a:ext>
                </a:extLst>
              </p:cNvPr>
              <p:cNvSpPr/>
              <p:nvPr/>
            </p:nvSpPr>
            <p:spPr bwMode="gray">
              <a:xfrm>
                <a:off x="2054341" y="2781270"/>
                <a:ext cx="4420496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10">
                <a:extLst>
                  <a:ext uri="{FF2B5EF4-FFF2-40B4-BE49-F238E27FC236}">
                    <a16:creationId xmlns:a16="http://schemas.microsoft.com/office/drawing/2014/main" id="{254453D4-B766-804B-9EC1-D4BE27F7C9E3}"/>
                  </a:ext>
                </a:extLst>
              </p:cNvPr>
              <p:cNvSpPr/>
              <p:nvPr/>
            </p:nvSpPr>
            <p:spPr bwMode="gray">
              <a:xfrm>
                <a:off x="1325234" y="2781270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 Box 17">
                <a:extLst>
                  <a:ext uri="{FF2B5EF4-FFF2-40B4-BE49-F238E27FC236}">
                    <a16:creationId xmlns:a16="http://schemas.microsoft.com/office/drawing/2014/main" id="{F3F9F610-8508-1340-AAED-2C32A41BD54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22457" y="2854554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37" name="Text Box 13">
                <a:extLst>
                  <a:ext uri="{FF2B5EF4-FFF2-40B4-BE49-F238E27FC236}">
                    <a16:creationId xmlns:a16="http://schemas.microsoft.com/office/drawing/2014/main" id="{85742639-3121-B043-AB6A-6ED6DB5658E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90764" y="2871246"/>
                <a:ext cx="4443994" cy="3742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" altLang="zh-CN" sz="2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Conclusion</a:t>
                </a:r>
              </a:p>
            </p:txBody>
          </p:sp>
        </p:grpSp>
      </p:grpSp>
      <p:sp>
        <p:nvSpPr>
          <p:cNvPr id="3" name="标题 2">
            <a:extLst>
              <a:ext uri="{FF2B5EF4-FFF2-40B4-BE49-F238E27FC236}">
                <a16:creationId xmlns:a16="http://schemas.microsoft.com/office/drawing/2014/main" id="{CB31DD51-A21F-0946-820A-E7AE927CA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494070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F5720-4B5D-2B4F-90E4-B33062ED3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477E909-7063-C84B-83F0-2A6D73F64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9E6D-B1E9-4F08-8E83-0E081C425F53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A3F5E9BB-AA9C-084E-A211-FFDCEFBE6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980728"/>
            <a:ext cx="11055352" cy="2891341"/>
          </a:xfrm>
        </p:spPr>
        <p:txBody>
          <a:bodyPr/>
          <a:lstStyle/>
          <a:p>
            <a:r>
              <a:rPr lang="en-US" altLang="zh-CN" dirty="0" err="1"/>
              <a:t>VoiceFlow</a:t>
            </a:r>
            <a:r>
              <a:rPr lang="en-US" altLang="zh-CN" dirty="0"/>
              <a:t> leverages rectified flow matching.</a:t>
            </a:r>
          </a:p>
          <a:p>
            <a:r>
              <a:rPr lang="en-US" altLang="zh-CN" dirty="0"/>
              <a:t>The trajectory of sampling </a:t>
            </a:r>
            <a:r>
              <a:rPr lang="en-US" altLang="zh-CN" dirty="0" err="1"/>
              <a:t>mel</a:t>
            </a:r>
            <a:r>
              <a:rPr lang="en-US" altLang="zh-CN" dirty="0"/>
              <a:t>-spectrograms is highly straightforward. </a:t>
            </a:r>
          </a:p>
          <a:p>
            <a:r>
              <a:rPr lang="en-US" altLang="zh-CN" dirty="0"/>
              <a:t>Improved sampling efficiency compared to diffusion-based models.</a:t>
            </a:r>
          </a:p>
          <a:p>
            <a:r>
              <a:rPr lang="en-US" altLang="zh-CN" dirty="0"/>
              <a:t>Outperforms </a:t>
            </a:r>
            <a:r>
              <a:rPr lang="en-US" altLang="zh-CN" dirty="0" err="1"/>
              <a:t>GradTTS</a:t>
            </a:r>
            <a:r>
              <a:rPr lang="en-US" altLang="zh-CN" dirty="0"/>
              <a:t> with identical model structure in various steps.</a:t>
            </a:r>
          </a:p>
          <a:p>
            <a:r>
              <a:rPr lang="en-US" altLang="zh-CN" dirty="0"/>
              <a:t>Rectified flow matching is thus a handy choice for TTS.</a:t>
            </a:r>
          </a:p>
          <a:p>
            <a:r>
              <a:rPr lang="en-US" altLang="zh-CN" b="1" dirty="0"/>
              <a:t>Code and samples are available.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EF87B35-54F7-CD49-8285-7B201E5C1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856" y="3871447"/>
            <a:ext cx="1874366" cy="1916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1E90077-4C7C-864F-A682-412474AAA1B1}"/>
              </a:ext>
            </a:extLst>
          </p:cNvPr>
          <p:cNvSpPr txBox="1"/>
          <p:nvPr/>
        </p:nvSpPr>
        <p:spPr>
          <a:xfrm>
            <a:off x="4583518" y="5788220"/>
            <a:ext cx="2307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u="sng" dirty="0"/>
              <a:t>QR code to demo page</a:t>
            </a:r>
            <a:endParaRPr kumimoji="1" lang="zh-CN" alt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232618633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F5720-4B5D-2B4F-90E4-B33062ED3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Some Easter Eggs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477E909-7063-C84B-83F0-2A6D73F64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9E6D-B1E9-4F08-8E83-0E081C425F53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A3F5E9BB-AA9C-084E-A211-FFDCEFBE6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980728"/>
            <a:ext cx="11055352" cy="547260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dirty="0"/>
              <a:t>Some experimental functionalities in the code:</a:t>
            </a:r>
          </a:p>
          <a:p>
            <a:pPr lvl="1">
              <a:lnSpc>
                <a:spcPct val="120000"/>
              </a:lnSpc>
            </a:pPr>
            <a:r>
              <a:rPr lang="en-US" altLang="zh-CN" b="1" dirty="0"/>
              <a:t>Voice conversion</a:t>
            </a:r>
            <a:r>
              <a:rPr lang="en-US" altLang="zh-CN" dirty="0"/>
              <a:t>. Flow matching has the potential for voice conversion.</a:t>
            </a:r>
          </a:p>
          <a:p>
            <a:pPr lvl="1">
              <a:lnSpc>
                <a:spcPct val="120000"/>
              </a:lnSpc>
            </a:pPr>
            <a:r>
              <a:rPr lang="en-US" altLang="zh-CN" b="1" dirty="0"/>
              <a:t>Likelihood estimation</a:t>
            </a:r>
            <a:r>
              <a:rPr lang="en-US" altLang="zh-CN" dirty="0"/>
              <a:t>, with instantaneous change-of-variable and Skilling-Hutchinson trace estimator.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(Possibly) even more straight sampling trajectory, by </a:t>
            </a:r>
            <a:r>
              <a:rPr lang="en-US" altLang="zh-CN" b="1" dirty="0"/>
              <a:t>optimal transport </a:t>
            </a:r>
            <a:r>
              <a:rPr lang="en-US" altLang="zh-CN" dirty="0"/>
              <a:t>theories.</a:t>
            </a:r>
          </a:p>
          <a:p>
            <a:pPr lvl="1">
              <a:lnSpc>
                <a:spcPct val="120000"/>
              </a:lnSpc>
            </a:pPr>
            <a:r>
              <a:rPr lang="en-US" altLang="zh-CN" b="1" dirty="0"/>
              <a:t>Alignment learning</a:t>
            </a:r>
            <a:r>
              <a:rPr lang="en-US" altLang="zh-CN" dirty="0"/>
              <a:t>, similar to </a:t>
            </a:r>
            <a:r>
              <a:rPr lang="en-US" altLang="zh-CN" dirty="0" err="1"/>
              <a:t>GlowTTS</a:t>
            </a:r>
            <a:r>
              <a:rPr lang="en-US" altLang="zh-CN" dirty="0"/>
              <a:t> and RADTTS.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Exploration on the </a:t>
            </a:r>
            <a:r>
              <a:rPr lang="en-US" altLang="zh-CN" b="1" dirty="0"/>
              <a:t>architecture</a:t>
            </a:r>
            <a:r>
              <a:rPr lang="en-US" altLang="zh-CN" dirty="0"/>
              <a:t>, like </a:t>
            </a:r>
            <a:r>
              <a:rPr lang="en-US" altLang="zh-CN" dirty="0" err="1"/>
              <a:t>ReFlow</a:t>
            </a:r>
            <a:r>
              <a:rPr lang="en-US" altLang="zh-CN" dirty="0"/>
              <a:t>-TTS &amp; </a:t>
            </a:r>
            <a:r>
              <a:rPr lang="en-US" altLang="zh-CN" dirty="0" err="1"/>
              <a:t>DiffSpeech</a:t>
            </a:r>
            <a:r>
              <a:rPr lang="en-US" altLang="zh-CN" dirty="0"/>
              <a:t>, Matcha-TTS, etc. 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Please leave us a star if you find something interesting!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EF87B35-54F7-CD49-8285-7B201E5C1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320" y="4328452"/>
            <a:ext cx="1874366" cy="1916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1E90077-4C7C-864F-A682-412474AAA1B1}"/>
              </a:ext>
            </a:extLst>
          </p:cNvPr>
          <p:cNvSpPr txBox="1"/>
          <p:nvPr/>
        </p:nvSpPr>
        <p:spPr>
          <a:xfrm>
            <a:off x="8759982" y="6245225"/>
            <a:ext cx="2307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u="sng" dirty="0"/>
              <a:t>QR code to demo page</a:t>
            </a:r>
            <a:endParaRPr kumimoji="1" lang="zh-CN" alt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4132967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264352" y="6165304"/>
            <a:ext cx="2133600" cy="476250"/>
          </a:xfrm>
        </p:spPr>
        <p:txBody>
          <a:bodyPr/>
          <a:lstStyle/>
          <a:p>
            <a:fld id="{F6C7CC9B-F300-488E-AE2D-CC29E8E1A01A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E3AC22B0-16D8-FC46-A473-CB8EC3D83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107" y="2420888"/>
            <a:ext cx="34142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Thank You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5981359"/>
      </p:ext>
    </p:extLst>
  </p:cSld>
  <p:clrMapOvr>
    <a:masterClrMapping/>
  </p:clrMapOvr>
  <p:transition advTm="437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内容占位符 2">
                <a:extLst>
                  <a:ext uri="{FF2B5EF4-FFF2-40B4-BE49-F238E27FC236}">
                    <a16:creationId xmlns:a16="http://schemas.microsoft.com/office/drawing/2014/main" id="{5A258F7C-1908-4355-AD37-B4803919C94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09192" y="760747"/>
                <a:ext cx="10873208" cy="5484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1pPr>
                <a:lvl2pPr marL="8001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2pPr>
                <a:lvl3pPr marL="12573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3pPr>
                <a:lvl4pPr marL="17145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p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4pPr>
                <a:lvl5pPr marL="21717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kern="0" dirty="0"/>
                  <a:t>🌟</a:t>
                </a:r>
                <a:r>
                  <a:rPr lang="zh-CN" altLang="en-US" kern="0" dirty="0"/>
                  <a:t> </a:t>
                </a:r>
                <a:r>
                  <a:rPr lang="en-US" altLang="zh-CN" kern="0" dirty="0"/>
                  <a:t>Normalizing flows, diffusions and flow matching models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kern="0" dirty="0"/>
                  <a:t>Normalizing flows: one-step transform </a:t>
                </a:r>
                <a14:m>
                  <m:oMath xmlns:m="http://schemas.openxmlformats.org/officeDocument/2006/math">
                    <m:r>
                      <a:rPr lang="en-US" altLang="zh-CN" b="0" i="1" kern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kern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kern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CN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kern="0" dirty="0"/>
                  <a:t>, with change-of-variable formula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kern="0" dirty="0"/>
              </a:p>
              <a:p>
                <a:pPr>
                  <a:lnSpc>
                    <a:spcPct val="150000"/>
                  </a:lnSpc>
                </a:pPr>
                <a:endParaRPr lang="en-US" altLang="zh-CN" kern="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kern="0" dirty="0"/>
                  <a:t>Single-step transform lacks modeling capability...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kern="0" dirty="0"/>
                  <a:t>Diffusion: an SDE that connects the prior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US" altLang="zh-CN" b="0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kern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kern="0" dirty="0"/>
                  <a:t> and the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kern="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kern="0" dirty="0"/>
                  <a:t>Reverse-time SDE or probability-flow ODE.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kern="0" dirty="0"/>
                  <a:t>But too many sampling steps…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kern="0" dirty="0"/>
                  <a:t>Anyway, model the transformation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kern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kern="0" dirty="0"/>
                  <a:t>.</a:t>
                </a:r>
              </a:p>
            </p:txBody>
          </p:sp>
        </mc:Choice>
        <mc:Fallback xmlns="">
          <p:sp>
            <p:nvSpPr>
              <p:cNvPr id="25" name="内容占位符 2">
                <a:extLst>
                  <a:ext uri="{FF2B5EF4-FFF2-40B4-BE49-F238E27FC236}">
                    <a16:creationId xmlns:a16="http://schemas.microsoft.com/office/drawing/2014/main" id="{5A258F7C-1908-4355-AD37-B4803919C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9192" y="760747"/>
                <a:ext cx="10873208" cy="5484478"/>
              </a:xfrm>
              <a:prstGeom prst="rect">
                <a:avLst/>
              </a:prstGeom>
              <a:blipFill>
                <a:blip r:embed="rId3"/>
                <a:stretch>
                  <a:fillRect l="-46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B1751BC4-C22F-4050-BAE4-52DB0CB2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Flows and Diffusions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510345-AB13-401E-A1D9-23F308F1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2" y="6245225"/>
            <a:ext cx="517848" cy="476250"/>
          </a:xfrm>
        </p:spPr>
        <p:txBody>
          <a:bodyPr/>
          <a:lstStyle/>
          <a:p>
            <a:fld id="{E35E9E6D-B1E9-4F08-8E83-0E081C425F53}" type="slidenum">
              <a:rPr lang="de-DE" smtClean="0"/>
              <a:pPr/>
              <a:t>3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265531B-DEC8-2949-84ED-516AF802D642}"/>
                  </a:ext>
                </a:extLst>
              </p:cNvPr>
              <p:cNvSpPr txBox="1"/>
              <p:nvPr/>
            </p:nvSpPr>
            <p:spPr>
              <a:xfrm>
                <a:off x="3359696" y="1916832"/>
                <a:ext cx="4597028" cy="832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d>
                        <m:d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zh-CN" sz="2400" b="0" i="0" smtClean="0"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265531B-DEC8-2949-84ED-516AF802D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96" y="1916832"/>
                <a:ext cx="4597028" cy="832536"/>
              </a:xfrm>
              <a:prstGeom prst="rect">
                <a:avLst/>
              </a:prstGeom>
              <a:blipFill>
                <a:blip r:embed="rId4"/>
                <a:stretch>
                  <a:fillRect l="-8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060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内容占位符 2">
                <a:extLst>
                  <a:ext uri="{FF2B5EF4-FFF2-40B4-BE49-F238E27FC236}">
                    <a16:creationId xmlns:a16="http://schemas.microsoft.com/office/drawing/2014/main" id="{5A258F7C-1908-4355-AD37-B4803919C94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9579" y="908719"/>
                <a:ext cx="10873208" cy="5336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1pPr>
                <a:lvl2pPr marL="8001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2pPr>
                <a:lvl3pPr marL="12573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3pPr>
                <a:lvl4pPr marL="17145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p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4pPr>
                <a:lvl5pPr marL="21717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b="0" kern="0" dirty="0"/>
                  <a:t>Why not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kern="0" dirty="0"/>
                  <a:t> directly?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solidFill>
                      <a:srgbClr val="000000"/>
                    </a:solidFill>
                    <a:effectLst/>
                  </a:rPr>
                  <a:t>Flow matching models consider a general ODE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dirty="0">
                  <a:solidFill>
                    <a:srgbClr val="0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dirty="0">
                  <a:solidFill>
                    <a:srgbClr val="000000"/>
                  </a:solidFill>
                  <a:effectLst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zh-CN" dirty="0">
                  <a:solidFill>
                    <a:srgbClr val="00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effectLst/>
                  </a:rPr>
                  <a:t> is the transformation function.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effectLst/>
                  </a:rPr>
                  <a:t> is the vector field.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solidFill>
                      <a:srgbClr val="000000"/>
                    </a:solidFill>
                  </a:rPr>
                  <a:t>The change-of-variable formula still applies.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solidFill>
                      <a:srgbClr val="000000"/>
                    </a:solidFill>
                  </a:rPr>
                  <a:t>Relationship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000000"/>
                    </a:solidFill>
                  </a:rPr>
                  <a:t> and the probability process</a:t>
                </a:r>
                <a:r>
                  <a:rPr lang="en-US" altLang="zh-CN" b="0" kern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>
                    <a:solidFill>
                      <a:srgbClr val="000000"/>
                    </a:solidFill>
                  </a:rPr>
                  <a:t> is described via the </a:t>
                </a:r>
                <a:r>
                  <a:rPr lang="en-US" altLang="zh-CN" b="1" dirty="0">
                    <a:solidFill>
                      <a:srgbClr val="000000"/>
                    </a:solidFill>
                  </a:rPr>
                  <a:t>continuity equation</a:t>
                </a:r>
                <a:r>
                  <a:rPr lang="en-US" altLang="zh-CN" dirty="0">
                    <a:solidFill>
                      <a:srgbClr val="000000"/>
                    </a:solidFill>
                  </a:rPr>
                  <a:t>. </a:t>
                </a:r>
                <a:endParaRPr lang="zh-CN" altLang="en-US" dirty="0">
                  <a:solidFill>
                    <a:srgbClr val="000000"/>
                  </a:solidFill>
                  <a:effectLst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kern="0" dirty="0"/>
                  <a:t>If we know the vector field, we can draw samples from the prior distribution.</a:t>
                </a:r>
              </a:p>
            </p:txBody>
          </p:sp>
        </mc:Choice>
        <mc:Fallback xmlns="">
          <p:sp>
            <p:nvSpPr>
              <p:cNvPr id="25" name="内容占位符 2">
                <a:extLst>
                  <a:ext uri="{FF2B5EF4-FFF2-40B4-BE49-F238E27FC236}">
                    <a16:creationId xmlns:a16="http://schemas.microsoft.com/office/drawing/2014/main" id="{5A258F7C-1908-4355-AD37-B4803919C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579" y="908719"/>
                <a:ext cx="10873208" cy="5336505"/>
              </a:xfrm>
              <a:prstGeom prst="rect">
                <a:avLst/>
              </a:prstGeom>
              <a:blipFill>
                <a:blip r:embed="rId3"/>
                <a:stretch>
                  <a:fillRect l="-4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B1751BC4-C22F-4050-BAE4-52DB0CB2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Flows and Diffusions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510345-AB13-401E-A1D9-23F308F1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2" y="6245225"/>
            <a:ext cx="517848" cy="476250"/>
          </a:xfrm>
        </p:spPr>
        <p:txBody>
          <a:bodyPr/>
          <a:lstStyle/>
          <a:p>
            <a:fld id="{E35E9E6D-B1E9-4F08-8E83-0E081C425F53}" type="slidenum">
              <a:rPr lang="de-DE" smtClean="0"/>
              <a:pPr/>
              <a:t>4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68FADEA-7283-A641-80AA-C4CFE00EBF4D}"/>
                  </a:ext>
                </a:extLst>
              </p:cNvPr>
              <p:cNvSpPr txBox="1"/>
              <p:nvPr/>
            </p:nvSpPr>
            <p:spPr>
              <a:xfrm>
                <a:off x="4079776" y="2061446"/>
                <a:ext cx="3113545" cy="1367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kumimoji="1" lang="en-US" altLang="zh-CN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240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kumimoji="1" lang="en-US" altLang="zh-CN" sz="240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68FADEA-7283-A641-80AA-C4CFE00EB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776" y="2061446"/>
                <a:ext cx="3113545" cy="1367554"/>
              </a:xfrm>
              <a:prstGeom prst="rect">
                <a:avLst/>
              </a:prstGeom>
              <a:blipFill>
                <a:blip r:embed="rId4"/>
                <a:stretch>
                  <a:fillRect l="-82114" t="-232110" b="-3302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290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FA1466B1-6144-EA49-B067-179EE47D1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37" y="3971404"/>
            <a:ext cx="2752336" cy="28865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内容占位符 2">
                <a:extLst>
                  <a:ext uri="{FF2B5EF4-FFF2-40B4-BE49-F238E27FC236}">
                    <a16:creationId xmlns:a16="http://schemas.microsoft.com/office/drawing/2014/main" id="{5A258F7C-1908-4355-AD37-B4803919C94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9579" y="908719"/>
                <a:ext cx="10873208" cy="5336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1pPr>
                <a:lvl2pPr marL="8001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2pPr>
                <a:lvl3pPr marL="12573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3pPr>
                <a:lvl4pPr marL="17145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p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4pPr>
                <a:lvl5pPr marL="21717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kern="0" dirty="0"/>
                  <a:t>If we know the vector field, we can draw samples from the prior distribution.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kern="0" dirty="0"/>
                  <a:t>But </a:t>
                </a:r>
                <a:r>
                  <a:rPr lang="en-US" altLang="zh-CN" b="1" kern="0" dirty="0"/>
                  <a:t>intractable </a:t>
                </a:r>
                <a:r>
                  <a:rPr lang="en-US" altLang="zh-CN" kern="0" dirty="0"/>
                  <a:t>to know the vector field.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kern="0" dirty="0"/>
                  <a:t>The trick of "</a:t>
                </a:r>
                <a:r>
                  <a:rPr lang="en-US" altLang="zh-CN" b="1" kern="0" dirty="0"/>
                  <a:t>conditioning</a:t>
                </a:r>
                <a:r>
                  <a:rPr lang="en-US" altLang="zh-CN" kern="0" dirty="0"/>
                  <a:t>": Build a conditional distribution process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kern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kern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kern="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kern="0" dirty="0"/>
                  <a:t> is a data sample. Tractable then.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i="1" kern="0" dirty="0"/>
                  <a:t>Similar to </a:t>
                </a:r>
                <a:r>
                  <a:rPr lang="en-US" altLang="zh-CN" kern="0" dirty="0"/>
                  <a:t>"</a:t>
                </a:r>
                <a:r>
                  <a:rPr lang="en-US" altLang="zh-CN" i="1" kern="0" dirty="0"/>
                  <a:t>conditional score matching"</a:t>
                </a:r>
                <a:r>
                  <a:rPr lang="en-US" altLang="zh-CN" kern="0" dirty="0"/>
                  <a:t>.</a:t>
                </a:r>
              </a:p>
            </p:txBody>
          </p:sp>
        </mc:Choice>
        <mc:Fallback xmlns="">
          <p:sp>
            <p:nvSpPr>
              <p:cNvPr id="25" name="内容占位符 2">
                <a:extLst>
                  <a:ext uri="{FF2B5EF4-FFF2-40B4-BE49-F238E27FC236}">
                    <a16:creationId xmlns:a16="http://schemas.microsoft.com/office/drawing/2014/main" id="{5A258F7C-1908-4355-AD37-B4803919C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579" y="908719"/>
                <a:ext cx="10873208" cy="5336505"/>
              </a:xfrm>
              <a:prstGeom prst="rect">
                <a:avLst/>
              </a:prstGeom>
              <a:blipFill>
                <a:blip r:embed="rId4"/>
                <a:stretch>
                  <a:fillRect l="-4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B1751BC4-C22F-4050-BAE4-52DB0CB2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Flows and Diffusions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510345-AB13-401E-A1D9-23F308F1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2" y="6245225"/>
            <a:ext cx="517848" cy="476250"/>
          </a:xfrm>
        </p:spPr>
        <p:txBody>
          <a:bodyPr/>
          <a:lstStyle/>
          <a:p>
            <a:fld id="{E35E9E6D-B1E9-4F08-8E83-0E081C425F53}" type="slidenum">
              <a:rPr lang="de-DE" smtClean="0"/>
              <a:pPr/>
              <a:t>5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60701D2-A41F-C140-9028-559BF9DEB67E}"/>
                  </a:ext>
                </a:extLst>
              </p:cNvPr>
              <p:cNvSpPr txBox="1"/>
              <p:nvPr/>
            </p:nvSpPr>
            <p:spPr>
              <a:xfrm>
                <a:off x="3671255" y="4149080"/>
                <a:ext cx="7268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60701D2-A41F-C140-9028-559BF9DEB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255" y="4149080"/>
                <a:ext cx="726866" cy="276999"/>
              </a:xfrm>
              <a:prstGeom prst="rect">
                <a:avLst/>
              </a:prstGeom>
              <a:blipFill>
                <a:blip r:embed="rId5"/>
                <a:stretch>
                  <a:fillRect l="-3390" r="-8475" b="-391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41AC2B6-9B3A-4641-ADA6-9FCC68676325}"/>
                  </a:ext>
                </a:extLst>
              </p:cNvPr>
              <p:cNvSpPr txBox="1"/>
              <p:nvPr/>
            </p:nvSpPr>
            <p:spPr>
              <a:xfrm>
                <a:off x="3525789" y="6466443"/>
                <a:ext cx="7132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41AC2B6-9B3A-4641-ADA6-9FCC68676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789" y="6466443"/>
                <a:ext cx="713272" cy="276999"/>
              </a:xfrm>
              <a:prstGeom prst="rect">
                <a:avLst/>
              </a:prstGeom>
              <a:blipFill>
                <a:blip r:embed="rId6"/>
                <a:stretch>
                  <a:fillRect l="-7018" r="-10526" b="-40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FB0DDF73-0290-9A44-911F-3FDD4DFB22B8}"/>
              </a:ext>
            </a:extLst>
          </p:cNvPr>
          <p:cNvCxnSpPr/>
          <p:nvPr/>
        </p:nvCxnSpPr>
        <p:spPr>
          <a:xfrm>
            <a:off x="4398121" y="4653136"/>
            <a:ext cx="401735" cy="1728192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1273059-3472-3F4E-83B9-15486643FA4D}"/>
                  </a:ext>
                </a:extLst>
              </p:cNvPr>
              <p:cNvSpPr txBox="1"/>
              <p:nvPr/>
            </p:nvSpPr>
            <p:spPr>
              <a:xfrm>
                <a:off x="3541495" y="5268771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kern="0" dirty="0">
                    <a:solidFill>
                      <a:srgbClr val="C00000"/>
                    </a:solidFill>
                  </a:rPr>
                  <a:t> 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1273059-3472-3F4E-83B9-15486643F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495" y="5268771"/>
                <a:ext cx="1152128" cy="369332"/>
              </a:xfrm>
              <a:prstGeom prst="rect">
                <a:avLst/>
              </a:prstGeom>
              <a:blipFill>
                <a:blip r:embed="rId7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1F724B3A-EC67-544D-9F1A-C6E2CD4DE823}"/>
              </a:ext>
            </a:extLst>
          </p:cNvPr>
          <p:cNvSpPr txBox="1"/>
          <p:nvPr/>
        </p:nvSpPr>
        <p:spPr>
          <a:xfrm>
            <a:off x="7060977" y="5735804"/>
            <a:ext cx="492679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100" dirty="0">
                <a:solidFill>
                  <a:srgbClr val="000000"/>
                </a:solidFill>
                <a:effectLst/>
                <a:latin typeface="Helvetica" pitchFamily="2" charset="0"/>
              </a:rPr>
              <a:t>Image:</a:t>
            </a:r>
          </a:p>
          <a:p>
            <a:r>
              <a:rPr lang="en" altLang="zh-CN" sz="1100" dirty="0">
                <a:solidFill>
                  <a:srgbClr val="000000"/>
                </a:solidFill>
                <a:effectLst/>
                <a:latin typeface="Helvetica" pitchFamily="2" charset="0"/>
              </a:rPr>
              <a:t>Tong </a:t>
            </a:r>
            <a:r>
              <a:rPr lang="en" altLang="zh-CN" sz="1100" dirty="0">
                <a:solidFill>
                  <a:srgbClr val="000000"/>
                </a:solidFill>
                <a:latin typeface="Helvetica" pitchFamily="2" charset="0"/>
              </a:rPr>
              <a:t>et al. </a:t>
            </a:r>
            <a:r>
              <a:rPr lang="en" altLang="zh-CN" sz="1100" dirty="0"/>
              <a:t>Improving and Generalizing Flow-Based Generative Models with Minibatch Optimal Transport</a:t>
            </a:r>
            <a:r>
              <a:rPr lang="en" altLang="zh-CN" sz="1100" dirty="0">
                <a:solidFill>
                  <a:srgbClr val="000000"/>
                </a:solidFill>
                <a:effectLst/>
                <a:latin typeface="Helvetica" pitchFamily="2" charset="0"/>
              </a:rPr>
              <a:t>. TMLR 03/2024.</a:t>
            </a:r>
          </a:p>
        </p:txBody>
      </p:sp>
    </p:spTree>
    <p:extLst>
      <p:ext uri="{BB962C8B-B14F-4D97-AF65-F5344CB8AC3E}">
        <p14:creationId xmlns:p14="http://schemas.microsoft.com/office/powerpoint/2010/main" val="166340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F68C9CB-CF38-7C47-BB86-6EFB1FCCF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000" y="2780928"/>
            <a:ext cx="5392000" cy="30423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内容占位符 2">
                <a:extLst>
                  <a:ext uri="{FF2B5EF4-FFF2-40B4-BE49-F238E27FC236}">
                    <a16:creationId xmlns:a16="http://schemas.microsoft.com/office/drawing/2014/main" id="{5A258F7C-1908-4355-AD37-B4803919C94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9579" y="908719"/>
                <a:ext cx="10873208" cy="15170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1pPr>
                <a:lvl2pPr marL="8001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2pPr>
                <a:lvl3pPr marL="12573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3pPr>
                <a:lvl4pPr marL="17145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p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4pPr>
                <a:lvl5pPr marL="21717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kern="0" dirty="0"/>
                  <a:t>Additionally </a:t>
                </a:r>
                <a:r>
                  <a:rPr lang="en-US" altLang="zh-CN" b="1" kern="0" dirty="0"/>
                  <a:t>conditioning on a prior sample </a:t>
                </a:r>
                <a:r>
                  <a:rPr lang="en-US" altLang="zh-CN" kern="0" dirty="0"/>
                  <a:t>to further improve the conditioning.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kern="0" dirty="0"/>
                  <a:t>Under a certain instantiation, the vector field has a very simple form: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sSub>
                            <m:sSubPr>
                              <m:ctrlP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zh-CN" kern="0" dirty="0"/>
              </a:p>
              <a:p>
                <a:pPr>
                  <a:lnSpc>
                    <a:spcPct val="150000"/>
                  </a:lnSpc>
                </a:pPr>
                <a:endParaRPr lang="en-US" altLang="zh-CN" kern="0" dirty="0"/>
              </a:p>
            </p:txBody>
          </p:sp>
        </mc:Choice>
        <mc:Fallback xmlns="">
          <p:sp>
            <p:nvSpPr>
              <p:cNvPr id="25" name="内容占位符 2">
                <a:extLst>
                  <a:ext uri="{FF2B5EF4-FFF2-40B4-BE49-F238E27FC236}">
                    <a16:creationId xmlns:a16="http://schemas.microsoft.com/office/drawing/2014/main" id="{5A258F7C-1908-4355-AD37-B4803919C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579" y="908719"/>
                <a:ext cx="10873208" cy="1517085"/>
              </a:xfrm>
              <a:prstGeom prst="rect">
                <a:avLst/>
              </a:prstGeom>
              <a:blipFill>
                <a:blip r:embed="rId4"/>
                <a:stretch>
                  <a:fillRect l="-4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B1751BC4-C22F-4050-BAE4-52DB0CB2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Flows and Diffusions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510345-AB13-401E-A1D9-23F308F1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2" y="6245225"/>
            <a:ext cx="517848" cy="476250"/>
          </a:xfrm>
        </p:spPr>
        <p:txBody>
          <a:bodyPr/>
          <a:lstStyle/>
          <a:p>
            <a:fld id="{E35E9E6D-B1E9-4F08-8E83-0E081C425F53}" type="slidenum">
              <a:rPr lang="de-DE" smtClean="0"/>
              <a:pPr/>
              <a:t>6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60701D2-A41F-C140-9028-559BF9DEB67E}"/>
                  </a:ext>
                </a:extLst>
              </p:cNvPr>
              <p:cNvSpPr txBox="1"/>
              <p:nvPr/>
            </p:nvSpPr>
            <p:spPr>
              <a:xfrm>
                <a:off x="2651895" y="3101796"/>
                <a:ext cx="7268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60701D2-A41F-C140-9028-559BF9DEB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895" y="3101796"/>
                <a:ext cx="726866" cy="276999"/>
              </a:xfrm>
              <a:prstGeom prst="rect">
                <a:avLst/>
              </a:prstGeom>
              <a:blipFill>
                <a:blip r:embed="rId5"/>
                <a:stretch>
                  <a:fillRect l="-5172" r="-10345" b="-45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41AC2B6-9B3A-4641-ADA6-9FCC68676325}"/>
                  </a:ext>
                </a:extLst>
              </p:cNvPr>
              <p:cNvSpPr txBox="1"/>
              <p:nvPr/>
            </p:nvSpPr>
            <p:spPr>
              <a:xfrm>
                <a:off x="2506429" y="5419159"/>
                <a:ext cx="7132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41AC2B6-9B3A-4641-ADA6-9FCC68676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429" y="5419159"/>
                <a:ext cx="713272" cy="276999"/>
              </a:xfrm>
              <a:prstGeom prst="rect">
                <a:avLst/>
              </a:prstGeom>
              <a:blipFill>
                <a:blip r:embed="rId6"/>
                <a:stretch>
                  <a:fillRect l="-7018" r="-10526" b="-391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FB0DDF73-0290-9A44-911F-3FDD4DFB22B8}"/>
              </a:ext>
            </a:extLst>
          </p:cNvPr>
          <p:cNvCxnSpPr/>
          <p:nvPr/>
        </p:nvCxnSpPr>
        <p:spPr>
          <a:xfrm>
            <a:off x="3378761" y="3605852"/>
            <a:ext cx="401735" cy="1728192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1273059-3472-3F4E-83B9-15486643FA4D}"/>
                  </a:ext>
                </a:extLst>
              </p:cNvPr>
              <p:cNvSpPr txBox="1"/>
              <p:nvPr/>
            </p:nvSpPr>
            <p:spPr>
              <a:xfrm>
                <a:off x="2522135" y="4221487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kern="0" dirty="0">
                    <a:solidFill>
                      <a:srgbClr val="C00000"/>
                    </a:solidFill>
                  </a:rPr>
                  <a:t> 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1273059-3472-3F4E-83B9-15486643F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135" y="4221487"/>
                <a:ext cx="1152128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1F724B3A-EC67-544D-9F1A-C6E2CD4DE823}"/>
              </a:ext>
            </a:extLst>
          </p:cNvPr>
          <p:cNvSpPr txBox="1"/>
          <p:nvPr/>
        </p:nvSpPr>
        <p:spPr>
          <a:xfrm>
            <a:off x="7245091" y="5880029"/>
            <a:ext cx="492679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100" dirty="0">
                <a:solidFill>
                  <a:srgbClr val="000000"/>
                </a:solidFill>
                <a:effectLst/>
                <a:latin typeface="Helvetica" pitchFamily="2" charset="0"/>
              </a:rPr>
              <a:t>Image:</a:t>
            </a:r>
          </a:p>
          <a:p>
            <a:r>
              <a:rPr lang="en" altLang="zh-CN" sz="1100" dirty="0">
                <a:solidFill>
                  <a:srgbClr val="000000"/>
                </a:solidFill>
                <a:effectLst/>
                <a:latin typeface="Helvetica" pitchFamily="2" charset="0"/>
              </a:rPr>
              <a:t>Tong </a:t>
            </a:r>
            <a:r>
              <a:rPr lang="en" altLang="zh-CN" sz="1100" dirty="0">
                <a:solidFill>
                  <a:srgbClr val="000000"/>
                </a:solidFill>
                <a:latin typeface="Helvetica" pitchFamily="2" charset="0"/>
              </a:rPr>
              <a:t>et al. </a:t>
            </a:r>
            <a:r>
              <a:rPr lang="en" altLang="zh-CN" sz="1100" dirty="0"/>
              <a:t>Improving and Generalizing Flow-Based Generative Models with Minibatch Optimal Transport</a:t>
            </a:r>
            <a:r>
              <a:rPr lang="en" altLang="zh-CN" sz="1100" dirty="0">
                <a:solidFill>
                  <a:srgbClr val="000000"/>
                </a:solidFill>
                <a:effectLst/>
                <a:latin typeface="Helvetica" pitchFamily="2" charset="0"/>
              </a:rPr>
              <a:t>. TMLR 03/2024.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5A92069-9DDE-9F47-96E5-D28D7D299875}"/>
                  </a:ext>
                </a:extLst>
              </p:cNvPr>
              <p:cNvSpPr txBox="1"/>
              <p:nvPr/>
            </p:nvSpPr>
            <p:spPr>
              <a:xfrm>
                <a:off x="8556361" y="4359544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kern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kern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kern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kern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kern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kern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b="0" i="1" kern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kern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kern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kern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kern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kern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kern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kern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kern="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endParaRPr lang="zh-CN" alt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5A92069-9DDE-9F47-96E5-D28D7D299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361" y="4359544"/>
                <a:ext cx="1152128" cy="369332"/>
              </a:xfrm>
              <a:prstGeom prst="rect">
                <a:avLst/>
              </a:prstGeom>
              <a:blipFill>
                <a:blip r:embed="rId8"/>
                <a:stretch>
                  <a:fillRect r="-16304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95D43916-5229-534B-B2F0-8CCE590E5C56}"/>
              </a:ext>
            </a:extLst>
          </p:cNvPr>
          <p:cNvCxnSpPr>
            <a:cxnSpLocks/>
          </p:cNvCxnSpPr>
          <p:nvPr/>
        </p:nvCxnSpPr>
        <p:spPr>
          <a:xfrm flipH="1">
            <a:off x="8112224" y="3705378"/>
            <a:ext cx="762062" cy="1523822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6361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  <p:bldP spid="16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5A258F7C-1908-4355-AD37-B4803919C94C}"/>
              </a:ext>
            </a:extLst>
          </p:cNvPr>
          <p:cNvSpPr txBox="1">
            <a:spLocks/>
          </p:cNvSpPr>
          <p:nvPr/>
        </p:nvSpPr>
        <p:spPr bwMode="auto">
          <a:xfrm>
            <a:off x="719579" y="908719"/>
            <a:ext cx="10873208" cy="18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kern="0" dirty="0"/>
              <a:t>But</a:t>
            </a:r>
            <a:r>
              <a:rPr lang="zh-CN" altLang="en-US" kern="0" dirty="0"/>
              <a:t> </a:t>
            </a:r>
            <a:r>
              <a:rPr lang="en-US" altLang="zh-CN" kern="0" dirty="0"/>
              <a:t>ODE trajectories will not intersect. This is a basic property of ODE.</a:t>
            </a:r>
          </a:p>
          <a:p>
            <a:pPr>
              <a:lnSpc>
                <a:spcPct val="150000"/>
              </a:lnSpc>
            </a:pPr>
            <a:r>
              <a:rPr lang="en-US" altLang="zh-CN" kern="0" dirty="0"/>
              <a:t>Although the trajectories are a straight line in training, those in </a:t>
            </a:r>
            <a:r>
              <a:rPr lang="en-US" altLang="zh-CN" b="1" kern="0"/>
              <a:t>sampling</a:t>
            </a:r>
            <a:r>
              <a:rPr lang="en-US" altLang="zh-CN" kern="0"/>
              <a:t> are </a:t>
            </a:r>
            <a:r>
              <a:rPr lang="en-US" altLang="zh-CN" kern="0" dirty="0"/>
              <a:t>still not.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1751BC4-C22F-4050-BAE4-52DB0CB2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Flows and Diffusions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510345-AB13-401E-A1D9-23F308F1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2" y="6245225"/>
            <a:ext cx="517848" cy="476250"/>
          </a:xfrm>
        </p:spPr>
        <p:txBody>
          <a:bodyPr/>
          <a:lstStyle/>
          <a:p>
            <a:fld id="{E35E9E6D-B1E9-4F08-8E83-0E081C425F53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236BE1D-955C-6F48-A998-D9BA49C677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71"/>
          <a:stretch/>
        </p:blipFill>
        <p:spPr>
          <a:xfrm>
            <a:off x="3935760" y="2550210"/>
            <a:ext cx="2551984" cy="3042361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9C19E117-367E-F046-9A30-FCD4CC4DA1A6}"/>
              </a:ext>
            </a:extLst>
          </p:cNvPr>
          <p:cNvSpPr/>
          <p:nvPr/>
        </p:nvSpPr>
        <p:spPr>
          <a:xfrm>
            <a:off x="4295800" y="3774346"/>
            <a:ext cx="1872208" cy="12241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标注 6">
            <a:extLst>
              <a:ext uri="{FF2B5EF4-FFF2-40B4-BE49-F238E27FC236}">
                <a16:creationId xmlns:a16="http://schemas.microsoft.com/office/drawing/2014/main" id="{692B9D0B-6ECB-A84E-B3AD-28CD301C6F40}"/>
              </a:ext>
            </a:extLst>
          </p:cNvPr>
          <p:cNvSpPr/>
          <p:nvPr/>
        </p:nvSpPr>
        <p:spPr>
          <a:xfrm>
            <a:off x="6744072" y="2880660"/>
            <a:ext cx="2088232" cy="1224136"/>
          </a:xfrm>
          <a:prstGeom prst="wedgeRoundRectCallout">
            <a:avLst>
              <a:gd name="adj1" fmla="val -74641"/>
              <a:gd name="adj2" fmla="val 523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Intersections that will never happen in sampling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3579BA6-A923-FC46-AD6E-6B0C8BC6CC30}"/>
              </a:ext>
            </a:extLst>
          </p:cNvPr>
          <p:cNvSpPr txBox="1"/>
          <p:nvPr/>
        </p:nvSpPr>
        <p:spPr>
          <a:xfrm>
            <a:off x="7245091" y="5880029"/>
            <a:ext cx="492679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100" dirty="0">
                <a:solidFill>
                  <a:srgbClr val="000000"/>
                </a:solidFill>
                <a:effectLst/>
                <a:latin typeface="Helvetica" pitchFamily="2" charset="0"/>
              </a:rPr>
              <a:t>Image:</a:t>
            </a:r>
          </a:p>
          <a:p>
            <a:r>
              <a:rPr lang="en" altLang="zh-CN" sz="1100" dirty="0">
                <a:solidFill>
                  <a:srgbClr val="000000"/>
                </a:solidFill>
                <a:effectLst/>
                <a:latin typeface="Helvetica" pitchFamily="2" charset="0"/>
              </a:rPr>
              <a:t>Tong </a:t>
            </a:r>
            <a:r>
              <a:rPr lang="en" altLang="zh-CN" sz="1100" dirty="0">
                <a:solidFill>
                  <a:srgbClr val="000000"/>
                </a:solidFill>
                <a:latin typeface="Helvetica" pitchFamily="2" charset="0"/>
              </a:rPr>
              <a:t>et al. </a:t>
            </a:r>
            <a:r>
              <a:rPr lang="en" altLang="zh-CN" sz="1100" dirty="0"/>
              <a:t>Improving and Generalizing Flow-Based Generative Models with Minibatch Optimal Transport</a:t>
            </a:r>
            <a:r>
              <a:rPr lang="en" altLang="zh-CN" sz="1100" dirty="0">
                <a:solidFill>
                  <a:srgbClr val="000000"/>
                </a:solidFill>
                <a:effectLst/>
                <a:latin typeface="Helvetica" pitchFamily="2" charset="0"/>
              </a:rPr>
              <a:t>. TMLR 03/2024.</a:t>
            </a:r>
          </a:p>
        </p:txBody>
      </p:sp>
      <p:cxnSp>
        <p:nvCxnSpPr>
          <p:cNvPr id="22" name="直线连接符 21">
            <a:extLst>
              <a:ext uri="{FF2B5EF4-FFF2-40B4-BE49-F238E27FC236}">
                <a16:creationId xmlns:a16="http://schemas.microsoft.com/office/drawing/2014/main" id="{42763DA2-8B59-2446-AE4E-629FE68DF183}"/>
              </a:ext>
            </a:extLst>
          </p:cNvPr>
          <p:cNvCxnSpPr/>
          <p:nvPr/>
        </p:nvCxnSpPr>
        <p:spPr>
          <a:xfrm>
            <a:off x="4079776" y="3444925"/>
            <a:ext cx="576064" cy="936104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452E0E1F-D7DD-874F-84A1-628BA8D87106}"/>
              </a:ext>
            </a:extLst>
          </p:cNvPr>
          <p:cNvCxnSpPr/>
          <p:nvPr/>
        </p:nvCxnSpPr>
        <p:spPr>
          <a:xfrm flipH="1">
            <a:off x="4367808" y="4381029"/>
            <a:ext cx="288032" cy="100811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圆角矩形标注 25">
            <a:extLst>
              <a:ext uri="{FF2B5EF4-FFF2-40B4-BE49-F238E27FC236}">
                <a16:creationId xmlns:a16="http://schemas.microsoft.com/office/drawing/2014/main" id="{D74C8CFE-D236-D94B-9E60-5CAEEE7C35A1}"/>
              </a:ext>
            </a:extLst>
          </p:cNvPr>
          <p:cNvSpPr/>
          <p:nvPr/>
        </p:nvSpPr>
        <p:spPr>
          <a:xfrm>
            <a:off x="1075752" y="3424561"/>
            <a:ext cx="2088232" cy="1224136"/>
          </a:xfrm>
          <a:prstGeom prst="wedgeRoundRectCallout">
            <a:avLst>
              <a:gd name="adj1" fmla="val 89008"/>
              <a:gd name="adj2" fmla="val -324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Might be the actual sampling trajectory!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34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5" grpId="2" animBg="1"/>
      <p:bldP spid="7" grpId="1" animBg="1"/>
      <p:bldP spid="7" grpId="2" animBg="1"/>
      <p:bldP spid="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C03CAFC9-1A0B-884C-B652-E014F5D3E3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71"/>
          <a:stretch/>
        </p:blipFill>
        <p:spPr>
          <a:xfrm>
            <a:off x="7724180" y="2780928"/>
            <a:ext cx="2551984" cy="3042361"/>
          </a:xfrm>
          <a:prstGeom prst="rect">
            <a:avLst/>
          </a:prstGeom>
        </p:spPr>
      </p:pic>
      <p:sp>
        <p:nvSpPr>
          <p:cNvPr id="19" name="椭圆 18">
            <a:extLst>
              <a:ext uri="{FF2B5EF4-FFF2-40B4-BE49-F238E27FC236}">
                <a16:creationId xmlns:a16="http://schemas.microsoft.com/office/drawing/2014/main" id="{BE254874-E9BA-8848-ACBD-84D4CDE3E1E7}"/>
              </a:ext>
            </a:extLst>
          </p:cNvPr>
          <p:cNvSpPr/>
          <p:nvPr/>
        </p:nvSpPr>
        <p:spPr>
          <a:xfrm>
            <a:off x="7836742" y="3465004"/>
            <a:ext cx="216024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BF8655B7-F3DB-924E-8BB8-1C9411E8FFC0}"/>
              </a:ext>
            </a:extLst>
          </p:cNvPr>
          <p:cNvSpPr/>
          <p:nvPr/>
        </p:nvSpPr>
        <p:spPr>
          <a:xfrm>
            <a:off x="8064484" y="5517034"/>
            <a:ext cx="216024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内容占位符 2">
                <a:extLst>
                  <a:ext uri="{FF2B5EF4-FFF2-40B4-BE49-F238E27FC236}">
                    <a16:creationId xmlns:a16="http://schemas.microsoft.com/office/drawing/2014/main" id="{5A258F7C-1908-4355-AD37-B4803919C94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9579" y="908719"/>
                <a:ext cx="10873208" cy="20158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1pPr>
                <a:lvl2pPr marL="8001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2pPr>
                <a:lvl3pPr marL="12573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3pPr>
                <a:lvl4pPr marL="17145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p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4pPr>
                <a:lvl5pPr marL="21717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kern="0" dirty="0"/>
                  <a:t>Then </a:t>
                </a:r>
                <a:r>
                  <a:rPr lang="en-US" altLang="zh-CN" b="1" kern="0" dirty="0"/>
                  <a:t>rectified flow </a:t>
                </a:r>
                <a:r>
                  <a:rPr lang="en-US" altLang="zh-CN" kern="0" dirty="0"/>
                  <a:t>emerges.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kern="0" dirty="0"/>
                  <a:t>Train a conditional flow matching model on pairs of </a:t>
                </a:r>
                <a14:m>
                  <m:oMath xmlns:m="http://schemas.openxmlformats.org/officeDocument/2006/math">
                    <m:r>
                      <a:rPr lang="en-US" altLang="zh-CN" b="0" i="1" kern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kern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kern="0" dirty="0"/>
                  <a:t> </a:t>
                </a:r>
                <a:r>
                  <a:rPr lang="en-US" altLang="zh-CN" b="1" kern="0" dirty="0"/>
                  <a:t>generated</a:t>
                </a:r>
                <a:r>
                  <a:rPr lang="en-US" altLang="zh-CN" kern="0" dirty="0"/>
                  <a:t> by another flow matching model.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kern="0" dirty="0"/>
                  <a:t>Then the trajectory is "rectified"!</a:t>
                </a:r>
              </a:p>
            </p:txBody>
          </p:sp>
        </mc:Choice>
        <mc:Fallback xmlns="">
          <p:sp>
            <p:nvSpPr>
              <p:cNvPr id="25" name="内容占位符 2">
                <a:extLst>
                  <a:ext uri="{FF2B5EF4-FFF2-40B4-BE49-F238E27FC236}">
                    <a16:creationId xmlns:a16="http://schemas.microsoft.com/office/drawing/2014/main" id="{5A258F7C-1908-4355-AD37-B4803919C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579" y="908719"/>
                <a:ext cx="10873208" cy="2015896"/>
              </a:xfrm>
              <a:prstGeom prst="rect">
                <a:avLst/>
              </a:prstGeom>
              <a:blipFill>
                <a:blip r:embed="rId4"/>
                <a:stretch>
                  <a:fillRect l="-467" b="-437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B1751BC4-C22F-4050-BAE4-52DB0CB2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Flows and Diffusions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510345-AB13-401E-A1D9-23F308F1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2" y="6245225"/>
            <a:ext cx="517848" cy="476250"/>
          </a:xfrm>
        </p:spPr>
        <p:txBody>
          <a:bodyPr/>
          <a:lstStyle/>
          <a:p>
            <a:fld id="{E35E9E6D-B1E9-4F08-8E83-0E081C425F53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236BE1D-955C-6F48-A998-D9BA49C677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71" t="9467"/>
          <a:stretch/>
        </p:blipFill>
        <p:spPr>
          <a:xfrm>
            <a:off x="1381893" y="3068960"/>
            <a:ext cx="2551984" cy="2754329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B3579BA6-A923-FC46-AD6E-6B0C8BC6CC30}"/>
              </a:ext>
            </a:extLst>
          </p:cNvPr>
          <p:cNvSpPr txBox="1"/>
          <p:nvPr/>
        </p:nvSpPr>
        <p:spPr>
          <a:xfrm>
            <a:off x="7211504" y="6105065"/>
            <a:ext cx="492679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100" dirty="0">
                <a:solidFill>
                  <a:srgbClr val="000000"/>
                </a:solidFill>
                <a:effectLst/>
                <a:latin typeface="Helvetica" pitchFamily="2" charset="0"/>
              </a:rPr>
              <a:t>Image:</a:t>
            </a:r>
          </a:p>
          <a:p>
            <a:r>
              <a:rPr lang="en" altLang="zh-CN" sz="1100" dirty="0">
                <a:solidFill>
                  <a:srgbClr val="000000"/>
                </a:solidFill>
                <a:effectLst/>
                <a:latin typeface="Helvetica" pitchFamily="2" charset="0"/>
              </a:rPr>
              <a:t>Tong </a:t>
            </a:r>
            <a:r>
              <a:rPr lang="en" altLang="zh-CN" sz="1100" dirty="0">
                <a:solidFill>
                  <a:srgbClr val="000000"/>
                </a:solidFill>
                <a:latin typeface="Helvetica" pitchFamily="2" charset="0"/>
              </a:rPr>
              <a:t>et al. </a:t>
            </a:r>
            <a:r>
              <a:rPr lang="en" altLang="zh-CN" sz="1100" dirty="0"/>
              <a:t>Improving and Generalizing Flow-Based Generative Models with Minibatch Optimal Transport</a:t>
            </a:r>
            <a:r>
              <a:rPr lang="en" altLang="zh-CN" sz="1100" dirty="0">
                <a:solidFill>
                  <a:srgbClr val="000000"/>
                </a:solidFill>
                <a:effectLst/>
                <a:latin typeface="Helvetica" pitchFamily="2" charset="0"/>
              </a:rPr>
              <a:t>. TMLR 03/2024.</a:t>
            </a:r>
          </a:p>
        </p:txBody>
      </p:sp>
      <p:cxnSp>
        <p:nvCxnSpPr>
          <p:cNvPr id="22" name="直线连接符 21">
            <a:extLst>
              <a:ext uri="{FF2B5EF4-FFF2-40B4-BE49-F238E27FC236}">
                <a16:creationId xmlns:a16="http://schemas.microsoft.com/office/drawing/2014/main" id="{42763DA2-8B59-2446-AE4E-629FE68DF183}"/>
              </a:ext>
            </a:extLst>
          </p:cNvPr>
          <p:cNvCxnSpPr/>
          <p:nvPr/>
        </p:nvCxnSpPr>
        <p:spPr>
          <a:xfrm>
            <a:off x="1625314" y="3672038"/>
            <a:ext cx="576064" cy="936104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452E0E1F-D7DD-874F-84A1-628BA8D87106}"/>
              </a:ext>
            </a:extLst>
          </p:cNvPr>
          <p:cNvCxnSpPr/>
          <p:nvPr/>
        </p:nvCxnSpPr>
        <p:spPr>
          <a:xfrm flipH="1">
            <a:off x="1906995" y="4580930"/>
            <a:ext cx="288032" cy="100811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4C3B2CE6-3874-2D49-B6A4-21F17ED1C3FC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7988754" y="3681028"/>
            <a:ext cx="183742" cy="1836006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>
            <a:extLst>
              <a:ext uri="{FF2B5EF4-FFF2-40B4-BE49-F238E27FC236}">
                <a16:creationId xmlns:a16="http://schemas.microsoft.com/office/drawing/2014/main" id="{A5BEA573-56B7-CC43-9E8F-1C3CDAE9BB6C}"/>
              </a:ext>
            </a:extLst>
          </p:cNvPr>
          <p:cNvSpPr/>
          <p:nvPr/>
        </p:nvSpPr>
        <p:spPr>
          <a:xfrm>
            <a:off x="1494455" y="3465004"/>
            <a:ext cx="216024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54DBD532-44BA-654E-8EB4-6A319B39AEB1}"/>
              </a:ext>
            </a:extLst>
          </p:cNvPr>
          <p:cNvSpPr/>
          <p:nvPr/>
        </p:nvSpPr>
        <p:spPr>
          <a:xfrm>
            <a:off x="1722197" y="5517034"/>
            <a:ext cx="216024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右箭头 11">
            <a:extLst>
              <a:ext uri="{FF2B5EF4-FFF2-40B4-BE49-F238E27FC236}">
                <a16:creationId xmlns:a16="http://schemas.microsoft.com/office/drawing/2014/main" id="{758CB47A-6ADE-9849-8159-7133A11C8CF8}"/>
              </a:ext>
            </a:extLst>
          </p:cNvPr>
          <p:cNvSpPr/>
          <p:nvPr/>
        </p:nvSpPr>
        <p:spPr>
          <a:xfrm>
            <a:off x="4010708" y="4248200"/>
            <a:ext cx="3456384" cy="566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482A0D5-2136-0B4D-BA97-637EF148CF48}"/>
              </a:ext>
            </a:extLst>
          </p:cNvPr>
          <p:cNvSpPr txBox="1"/>
          <p:nvPr/>
        </p:nvSpPr>
        <p:spPr>
          <a:xfrm>
            <a:off x="4443965" y="4014199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Flow Rectification Step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9CAE0A2-8AEF-2D48-A03A-E76219DF1F1A}"/>
              </a:ext>
            </a:extLst>
          </p:cNvPr>
          <p:cNvSpPr txBox="1"/>
          <p:nvPr/>
        </p:nvSpPr>
        <p:spPr>
          <a:xfrm>
            <a:off x="156427" y="3399304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/>
              <a:t>Data sample</a:t>
            </a:r>
            <a:endParaRPr kumimoji="1" lang="zh-CN" altLang="en-US" sz="1600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DAD36B0-2DE7-BB44-A3D5-6A7CD45C54FC}"/>
              </a:ext>
            </a:extLst>
          </p:cNvPr>
          <p:cNvSpPr txBox="1"/>
          <p:nvPr/>
        </p:nvSpPr>
        <p:spPr>
          <a:xfrm>
            <a:off x="154871" y="5343873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/>
              <a:t>Prior sample</a:t>
            </a:r>
            <a:endParaRPr kumimoji="1" lang="zh-CN" altLang="en-US" sz="1600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25763AC-5F82-774F-A775-875DC44C1E05}"/>
              </a:ext>
            </a:extLst>
          </p:cNvPr>
          <p:cNvSpPr txBox="1"/>
          <p:nvPr/>
        </p:nvSpPr>
        <p:spPr>
          <a:xfrm>
            <a:off x="6511442" y="3410874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/>
              <a:t>Data sample</a:t>
            </a:r>
            <a:endParaRPr kumimoji="1" lang="zh-CN" altLang="en-US" sz="1600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15D511B-8016-7648-9BD6-5F4FC02FA7DE}"/>
              </a:ext>
            </a:extLst>
          </p:cNvPr>
          <p:cNvSpPr txBox="1"/>
          <p:nvPr/>
        </p:nvSpPr>
        <p:spPr>
          <a:xfrm>
            <a:off x="6509886" y="5355443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/>
              <a:t>Prior sample</a:t>
            </a:r>
            <a:endParaRPr kumimoji="1"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87904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9" grpId="0" animBg="1"/>
      <p:bldP spid="16" grpId="0" animBg="1"/>
      <p:bldP spid="12" grpId="0" animBg="1"/>
      <p:bldP spid="13" grpId="0"/>
      <p:bldP spid="14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9E6D-B1E9-4F08-8E83-0E081C425F53}" type="slidenum">
              <a:rPr lang="de-DE" smtClean="0"/>
              <a:pPr/>
              <a:t>9</a:t>
            </a:fld>
            <a:endParaRPr lang="de-DE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433ACC2-0317-413E-8B9B-AC31FC4932B6}"/>
              </a:ext>
            </a:extLst>
          </p:cNvPr>
          <p:cNvGrpSpPr/>
          <p:nvPr/>
        </p:nvGrpSpPr>
        <p:grpSpPr>
          <a:xfrm>
            <a:off x="2775937" y="1723440"/>
            <a:ext cx="6607236" cy="3411120"/>
            <a:chOff x="3503712" y="1916832"/>
            <a:chExt cx="5058060" cy="2258992"/>
          </a:xfrm>
        </p:grpSpPr>
        <p:grpSp>
          <p:nvGrpSpPr>
            <p:cNvPr id="11" name="Group 5">
              <a:extLst>
                <a:ext uri="{FF2B5EF4-FFF2-40B4-BE49-F238E27FC236}">
                  <a16:creationId xmlns:a16="http://schemas.microsoft.com/office/drawing/2014/main" id="{43627C55-C721-5D47-8A5C-2952AF18E0D6}"/>
                </a:ext>
              </a:extLst>
            </p:cNvPr>
            <p:cNvGrpSpPr/>
            <p:nvPr/>
          </p:nvGrpSpPr>
          <p:grpSpPr>
            <a:xfrm>
              <a:off x="3517560" y="3136621"/>
              <a:ext cx="4989609" cy="426244"/>
              <a:chOff x="1325234" y="2840262"/>
              <a:chExt cx="5148327" cy="568325"/>
            </a:xfrm>
          </p:grpSpPr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D30ED8EF-FEF4-4649-8BF9-587563DF3AAC}"/>
                  </a:ext>
                </a:extLst>
              </p:cNvPr>
              <p:cNvSpPr/>
              <p:nvPr/>
            </p:nvSpPr>
            <p:spPr bwMode="gray">
              <a:xfrm>
                <a:off x="2054341" y="2840262"/>
                <a:ext cx="4419220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10">
                <a:extLst>
                  <a:ext uri="{FF2B5EF4-FFF2-40B4-BE49-F238E27FC236}">
                    <a16:creationId xmlns:a16="http://schemas.microsoft.com/office/drawing/2014/main" id="{7285AE4F-15CE-A84A-8DEE-80A59A9A13E9}"/>
                  </a:ext>
                </a:extLst>
              </p:cNvPr>
              <p:cNvSpPr/>
              <p:nvPr/>
            </p:nvSpPr>
            <p:spPr bwMode="gray">
              <a:xfrm>
                <a:off x="1325234" y="2840262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 Box 17">
                <a:extLst>
                  <a:ext uri="{FF2B5EF4-FFF2-40B4-BE49-F238E27FC236}">
                    <a16:creationId xmlns:a16="http://schemas.microsoft.com/office/drawing/2014/main" id="{05110A2A-F0C6-2E4C-AF8F-46721D54A6A0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22457" y="2913877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25" name="Text Box 13">
                <a:extLst>
                  <a:ext uri="{FF2B5EF4-FFF2-40B4-BE49-F238E27FC236}">
                    <a16:creationId xmlns:a16="http://schemas.microsoft.com/office/drawing/2014/main" id="{C28FEAF3-B441-0143-8E52-DD7D8881F58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77863" y="2937293"/>
                <a:ext cx="4222464" cy="3742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Experimental Results</a:t>
                </a:r>
                <a:endPara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oup 1">
              <a:extLst>
                <a:ext uri="{FF2B5EF4-FFF2-40B4-BE49-F238E27FC236}">
                  <a16:creationId xmlns:a16="http://schemas.microsoft.com/office/drawing/2014/main" id="{9424B437-741E-3949-A72F-6AB5C97E3F31}"/>
                </a:ext>
              </a:extLst>
            </p:cNvPr>
            <p:cNvGrpSpPr/>
            <p:nvPr/>
          </p:nvGrpSpPr>
          <p:grpSpPr>
            <a:xfrm>
              <a:off x="3503712" y="1916832"/>
              <a:ext cx="4998601" cy="426244"/>
              <a:chOff x="1325234" y="2077505"/>
              <a:chExt cx="5157605" cy="568325"/>
            </a:xfrm>
          </p:grpSpPr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id="{43C0B1AF-DB31-3C46-A2F0-75DCE23E2DCA}"/>
                  </a:ext>
                </a:extLst>
              </p:cNvPr>
              <p:cNvSpPr/>
              <p:nvPr/>
            </p:nvSpPr>
            <p:spPr bwMode="gray">
              <a:xfrm>
                <a:off x="2054341" y="2077505"/>
                <a:ext cx="4428498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rgbClr val="7F7F7F"/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id="{AF1B00B4-2443-E34F-90F8-3A0F28455B0B}"/>
                  </a:ext>
                </a:extLst>
              </p:cNvPr>
              <p:cNvSpPr/>
              <p:nvPr/>
            </p:nvSpPr>
            <p:spPr bwMode="gray">
              <a:xfrm>
                <a:off x="1325234" y="2077505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rgbClr val="7F7F7F"/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 Box 16">
                <a:extLst>
                  <a:ext uri="{FF2B5EF4-FFF2-40B4-BE49-F238E27FC236}">
                    <a16:creationId xmlns:a16="http://schemas.microsoft.com/office/drawing/2014/main" id="{22173EBF-2A99-394B-A8EB-0643CAEE8E3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22814" y="2152633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1" name="Text Box 13">
                <a:extLst>
                  <a:ext uri="{FF2B5EF4-FFF2-40B4-BE49-F238E27FC236}">
                    <a16:creationId xmlns:a16="http://schemas.microsoft.com/office/drawing/2014/main" id="{D04C2462-89A6-F94C-92F1-50638D7858B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80900" y="2174536"/>
                <a:ext cx="3168000" cy="37426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Flows and Diffusions</a:t>
                </a:r>
                <a:endPara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5">
              <a:extLst>
                <a:ext uri="{FF2B5EF4-FFF2-40B4-BE49-F238E27FC236}">
                  <a16:creationId xmlns:a16="http://schemas.microsoft.com/office/drawing/2014/main" id="{BC015302-E1F0-DE4C-A699-5C6549677B4E}"/>
                </a:ext>
              </a:extLst>
            </p:cNvPr>
            <p:cNvGrpSpPr/>
            <p:nvPr/>
          </p:nvGrpSpPr>
          <p:grpSpPr>
            <a:xfrm>
              <a:off x="3526786" y="2532968"/>
              <a:ext cx="4980383" cy="426244"/>
              <a:chOff x="1325234" y="2840262"/>
              <a:chExt cx="5138808" cy="568325"/>
            </a:xfrm>
          </p:grpSpPr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3C71AE1E-736D-3F47-82D8-031DC335C21D}"/>
                  </a:ext>
                </a:extLst>
              </p:cNvPr>
              <p:cNvSpPr/>
              <p:nvPr/>
            </p:nvSpPr>
            <p:spPr bwMode="gray">
              <a:xfrm>
                <a:off x="2054341" y="2840262"/>
                <a:ext cx="4409701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rgbClr val="242671"/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8C2C2546-4FE0-2244-9503-253EA3BE0324}"/>
                  </a:ext>
                </a:extLst>
              </p:cNvPr>
              <p:cNvSpPr/>
              <p:nvPr/>
            </p:nvSpPr>
            <p:spPr bwMode="gray">
              <a:xfrm>
                <a:off x="1325234" y="2840262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rgbClr val="242671"/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 Box 17">
                <a:extLst>
                  <a:ext uri="{FF2B5EF4-FFF2-40B4-BE49-F238E27FC236}">
                    <a16:creationId xmlns:a16="http://schemas.microsoft.com/office/drawing/2014/main" id="{019672C1-D909-0146-9CF4-F1D1A66F18C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12938" y="2921595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zh-CN" sz="2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7" name="Text Box 13">
                <a:extLst>
                  <a:ext uri="{FF2B5EF4-FFF2-40B4-BE49-F238E27FC236}">
                    <a16:creationId xmlns:a16="http://schemas.microsoft.com/office/drawing/2014/main" id="{A881AE16-3691-5D49-8D34-35D87323E38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80899" y="2937295"/>
                <a:ext cx="4222463" cy="3742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-US" altLang="zh-CN" sz="2400" b="1" dirty="0" err="1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VoiceFlow</a:t>
                </a:r>
                <a:endParaRPr lang="zh-CN" altLang="en-US" sz="2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" name="Group 25">
              <a:extLst>
                <a:ext uri="{FF2B5EF4-FFF2-40B4-BE49-F238E27FC236}">
                  <a16:creationId xmlns:a16="http://schemas.microsoft.com/office/drawing/2014/main" id="{824BA7D2-66E9-2549-AC35-DF92BA406BC4}"/>
                </a:ext>
              </a:extLst>
            </p:cNvPr>
            <p:cNvGrpSpPr/>
            <p:nvPr/>
          </p:nvGrpSpPr>
          <p:grpSpPr>
            <a:xfrm>
              <a:off x="3503712" y="3749580"/>
              <a:ext cx="5058060" cy="426244"/>
              <a:chOff x="1325234" y="2781270"/>
              <a:chExt cx="5209524" cy="568325"/>
            </a:xfrm>
          </p:grpSpPr>
          <p:sp>
            <p:nvSpPr>
              <p:cNvPr id="34" name="Freeform 9">
                <a:extLst>
                  <a:ext uri="{FF2B5EF4-FFF2-40B4-BE49-F238E27FC236}">
                    <a16:creationId xmlns:a16="http://schemas.microsoft.com/office/drawing/2014/main" id="{2C71AA3D-96F1-2547-9D7A-5A4EF95C20B7}"/>
                  </a:ext>
                </a:extLst>
              </p:cNvPr>
              <p:cNvSpPr/>
              <p:nvPr/>
            </p:nvSpPr>
            <p:spPr bwMode="gray">
              <a:xfrm>
                <a:off x="2054341" y="2781270"/>
                <a:ext cx="4420496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10">
                <a:extLst>
                  <a:ext uri="{FF2B5EF4-FFF2-40B4-BE49-F238E27FC236}">
                    <a16:creationId xmlns:a16="http://schemas.microsoft.com/office/drawing/2014/main" id="{254453D4-B766-804B-9EC1-D4BE27F7C9E3}"/>
                  </a:ext>
                </a:extLst>
              </p:cNvPr>
              <p:cNvSpPr/>
              <p:nvPr/>
            </p:nvSpPr>
            <p:spPr bwMode="gray">
              <a:xfrm>
                <a:off x="1325234" y="2781270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 Box 17">
                <a:extLst>
                  <a:ext uri="{FF2B5EF4-FFF2-40B4-BE49-F238E27FC236}">
                    <a16:creationId xmlns:a16="http://schemas.microsoft.com/office/drawing/2014/main" id="{F3F9F610-8508-1340-AAED-2C32A41BD54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22457" y="2854554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37" name="Text Box 13">
                <a:extLst>
                  <a:ext uri="{FF2B5EF4-FFF2-40B4-BE49-F238E27FC236}">
                    <a16:creationId xmlns:a16="http://schemas.microsoft.com/office/drawing/2014/main" id="{85742639-3121-B043-AB6A-6ED6DB5658E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90764" y="2871246"/>
                <a:ext cx="4443994" cy="3742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Conclusion</a:t>
                </a:r>
                <a:endPara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" name="标题 2">
            <a:extLst>
              <a:ext uri="{FF2B5EF4-FFF2-40B4-BE49-F238E27FC236}">
                <a16:creationId xmlns:a16="http://schemas.microsoft.com/office/drawing/2014/main" id="{CB31DD51-A21F-0946-820A-E7AE927CA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89213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UED - Simon Keizer">
  <a:themeElements>
    <a:clrScheme name="CUED - Simon Keiz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ED - Simon Keiz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ED - Simon Keiz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ED - Simon Keiz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ED - Simon Keiz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ED - Simon Keiz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ED - Simon Keiz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ED - Simon Keiz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ED - Simon Keiz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ED - Simon Keiz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ED - Simon Keiz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ED - Simon Keiz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ED - Simon Keiz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1996</TotalTime>
  <Words>1114</Words>
  <Application>Microsoft Macintosh PowerPoint</Application>
  <PresentationFormat>宽屏</PresentationFormat>
  <Paragraphs>208</Paragraphs>
  <Slides>23</Slides>
  <Notes>19</Notes>
  <HiddenSlides>0</HiddenSlides>
  <MMClips>7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宋体</vt:lpstr>
      <vt:lpstr>Microsoft YaHei</vt:lpstr>
      <vt:lpstr>Microsoft YaHei</vt:lpstr>
      <vt:lpstr>Adelle Sans Devanagari</vt:lpstr>
      <vt:lpstr>Arial</vt:lpstr>
      <vt:lpstr>Cambria Math</vt:lpstr>
      <vt:lpstr>Helvetica</vt:lpstr>
      <vt:lpstr>Verdana</vt:lpstr>
      <vt:lpstr>Wingdings</vt:lpstr>
      <vt:lpstr>CUED - Simon Keizer</vt:lpstr>
      <vt:lpstr>PowerPoint 演示文稿</vt:lpstr>
      <vt:lpstr>Contents</vt:lpstr>
      <vt:lpstr>Flows and Diffusions</vt:lpstr>
      <vt:lpstr>Flows and Diffusions</vt:lpstr>
      <vt:lpstr>Flows and Diffusions</vt:lpstr>
      <vt:lpstr>Flows and Diffusions</vt:lpstr>
      <vt:lpstr>Flows and Diffusions</vt:lpstr>
      <vt:lpstr>Flows and Diffusions</vt:lpstr>
      <vt:lpstr>Contents</vt:lpstr>
      <vt:lpstr>VoiceFlow: Efficient TTS with Rectified Flow</vt:lpstr>
      <vt:lpstr>VoiceFlow: Efficient TTS with Rectified Flow</vt:lpstr>
      <vt:lpstr>VoiceFlow: Efficient TTS with Rectified Flow</vt:lpstr>
      <vt:lpstr>VoiceFlow: Efficient TTS with Rectified Flow</vt:lpstr>
      <vt:lpstr>Contents</vt:lpstr>
      <vt:lpstr>Experimental Results</vt:lpstr>
      <vt:lpstr>Experimental Results</vt:lpstr>
      <vt:lpstr>Experimental Results</vt:lpstr>
      <vt:lpstr>Experimental Results</vt:lpstr>
      <vt:lpstr>Experimental Results</vt:lpstr>
      <vt:lpstr>Contents</vt:lpstr>
      <vt:lpstr>Conclusion</vt:lpstr>
      <vt:lpstr>Some Easter Eggs</vt:lpstr>
      <vt:lpstr>PowerPoint 演示文稿</vt:lpstr>
    </vt:vector>
  </TitlesOfParts>
  <Company>CUED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Statistical Approach to Dialogue Management Using POMDPs</dc:title>
  <dc:creator>Simon Keizer</dc:creator>
  <cp:lastModifiedBy>Microsoft Office User</cp:lastModifiedBy>
  <cp:revision>4456</cp:revision>
  <cp:lastPrinted>2018-08-27T07:41:22Z</cp:lastPrinted>
  <dcterms:created xsi:type="dcterms:W3CDTF">2013-03-14T01:30:36Z</dcterms:created>
  <dcterms:modified xsi:type="dcterms:W3CDTF">2024-04-16T05:48:35Z</dcterms:modified>
</cp:coreProperties>
</file>