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9" r:id="rId1"/>
  </p:sldMasterIdLst>
  <p:notesMasterIdLst>
    <p:notesMasterId r:id="rId23"/>
  </p:notesMasterIdLst>
  <p:handoutMasterIdLst>
    <p:handoutMasterId r:id="rId24"/>
  </p:handoutMasterIdLst>
  <p:sldIdLst>
    <p:sldId id="256" r:id="rId2"/>
    <p:sldId id="472" r:id="rId3"/>
    <p:sldId id="1018" r:id="rId4"/>
    <p:sldId id="492" r:id="rId5"/>
    <p:sldId id="1014" r:id="rId6"/>
    <p:sldId id="1019" r:id="rId7"/>
    <p:sldId id="1020" r:id="rId8"/>
    <p:sldId id="1021" r:id="rId9"/>
    <p:sldId id="1015" r:id="rId10"/>
    <p:sldId id="1022" r:id="rId11"/>
    <p:sldId id="1023" r:id="rId12"/>
    <p:sldId id="1024" r:id="rId13"/>
    <p:sldId id="1025" r:id="rId14"/>
    <p:sldId id="1016" r:id="rId15"/>
    <p:sldId id="1026" r:id="rId16"/>
    <p:sldId id="1027" r:id="rId17"/>
    <p:sldId id="1028" r:id="rId18"/>
    <p:sldId id="1029" r:id="rId19"/>
    <p:sldId id="1017" r:id="rId20"/>
    <p:sldId id="1030" r:id="rId21"/>
    <p:sldId id="471" r:id="rId22"/>
  </p:sldIdLst>
  <p:sldSz cx="12192000" cy="6858000"/>
  <p:notesSz cx="6858000" cy="9144000"/>
  <p:embeddedFontLst>
    <p:embeddedFont>
      <p:font typeface="宋体" panose="02010600030101010101" pitchFamily="2" charset="-122"/>
      <p:regular r:id="rId25"/>
    </p:embeddedFont>
    <p:embeddedFont>
      <p:font typeface="微软雅黑" panose="020B0503020204020204" pitchFamily="34" charset="-122"/>
      <p:regular r:id="rId26"/>
      <p:bold r:id="rId27"/>
    </p:embeddedFont>
    <p:embeddedFont>
      <p:font typeface="微软雅黑" panose="020B0503020204020204" pitchFamily="34" charset="-122"/>
      <p:regular r:id="rId26"/>
      <p:bold r:id="rId27"/>
    </p:embeddedFont>
    <p:embeddedFont>
      <p:font typeface="Cambria Math" panose="02040503050406030204" pitchFamily="18" charset="0"/>
      <p:regular r:id="rId28"/>
    </p:embeddedFont>
    <p:embeddedFont>
      <p:font typeface="Verdana" panose="020B0604030504040204" pitchFamily="34" charset="0"/>
      <p:regular r:id="rId29"/>
      <p:bold r:id="rId30"/>
      <p:italic r:id="rId31"/>
      <p:boldItalic r:id="rId32"/>
    </p:embeddedFont>
  </p:embeddedFont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2671"/>
    <a:srgbClr val="7F7F7F"/>
    <a:srgbClr val="98BABD"/>
    <a:srgbClr val="4B51F7"/>
    <a:srgbClr val="8BA7A9"/>
    <a:srgbClr val="F6D15C"/>
    <a:srgbClr val="F1BA02"/>
    <a:srgbClr val="9DC4E6"/>
    <a:srgbClr val="FF00FF"/>
    <a:srgbClr val="CECF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D7B26C5-4107-4FEC-AEDC-1716B250A1EF}" styleName="浅色样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27102A9-8310-4765-A935-A1911B00CA55}" styleName="浅色样式 1 - 强调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4B1156A-380E-4F78-BDF5-A606A8083BF9}" styleName="中度样式 4 - 强调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中度样式 3 - 强调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中度样式 3 - 强调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9631B5-78F2-41C9-869B-9F39066F8104}" styleName="中度样式 3 - 强调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2833802-FEF1-4C79-8D5D-14CF1EAF98D9}" styleName="浅色样式 2 - 强调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12C8C85-51F0-491E-9774-3900AFEF0FD7}" styleName="浅色样式 2 - 强调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0E3FDE45-AF77-4B5C-9715-49D594BDF05E}" styleName="浅色样式 1 - 强调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660B408-B3CF-4A94-85FC-2B1E0A45F4A2}" styleName="深色样式 2 - 强调 1/强调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中度样式 1 - 强调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8D230F3-CF80-4859-8CE7-A43EE81993B5}" styleName="浅色样式 1 - 强调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02" autoAdjust="0"/>
    <p:restoredTop sz="85494" autoAdjust="0"/>
  </p:normalViewPr>
  <p:slideViewPr>
    <p:cSldViewPr>
      <p:cViewPr varScale="1">
        <p:scale>
          <a:sx n="115" d="100"/>
          <a:sy n="115" d="100"/>
        </p:scale>
        <p:origin x="440" y="2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70" d="100"/>
          <a:sy n="70" d="100"/>
        </p:scale>
        <p:origin x="2416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32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FD3441-9121-7D46-BC51-84A9F95E6917}" type="datetimeFigureOut">
              <a:rPr lang="en-US" smtClean="0"/>
              <a:pPr/>
              <a:t>4/26/23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7996D4-EB15-0D47-9ABF-6F353AD7B4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96214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zh-CN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zh-CN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zh-CN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CA3638A-ED8F-4141-B58D-315E5706B025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7991955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charset="-122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charset="-122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charset="-122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charset="-122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3638A-ED8F-4141-B58D-315E5706B025}" type="slidenum">
              <a:rPr lang="en-US" altLang="zh-CN" smtClean="0"/>
              <a:pPr/>
              <a:t>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469308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3638A-ED8F-4141-B58D-315E5706B025}" type="slidenum">
              <a:rPr lang="en-US" altLang="zh-CN" smtClean="0"/>
              <a:pPr/>
              <a:t>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421311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3638A-ED8F-4141-B58D-315E5706B025}" type="slidenum">
              <a:rPr lang="en-US" altLang="zh-CN" smtClean="0"/>
              <a:pPr/>
              <a:t>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63828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3638A-ED8F-4141-B58D-315E5706B025}" type="slidenum">
              <a:rPr lang="en-US" altLang="zh-CN" smtClean="0"/>
              <a:pPr/>
              <a:t>14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786940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A3638A-ED8F-4141-B58D-315E5706B025}" type="slidenum">
              <a:rPr lang="en-US" altLang="zh-CN" smtClean="0"/>
              <a:pPr/>
              <a:t>16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146958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3638A-ED8F-4141-B58D-315E5706B025}" type="slidenum">
              <a:rPr lang="en-US" altLang="zh-CN" smtClean="0"/>
              <a:pPr/>
              <a:t>21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77352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12801" y="3965371"/>
            <a:ext cx="10560049" cy="1967116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400" b="1"/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subtitle</a:t>
            </a:r>
            <a:r>
              <a:rPr lang="de-DE" dirty="0"/>
              <a:t> style</a:t>
            </a:r>
          </a:p>
        </p:txBody>
      </p:sp>
      <p:sp>
        <p:nvSpPr>
          <p:cNvPr id="23" name="标题 1">
            <a:extLst>
              <a:ext uri="{FF2B5EF4-FFF2-40B4-BE49-F238E27FC236}">
                <a16:creationId xmlns:a16="http://schemas.microsoft.com/office/drawing/2014/main" id="{E51A407E-BAEA-A94E-9EAF-2904F0B539F4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" y="1807659"/>
            <a:ext cx="12191999" cy="1967116"/>
          </a:xfrm>
          <a:prstGeom prst="rect">
            <a:avLst/>
          </a:prstGeom>
          <a:solidFill>
            <a:srgbClr val="24267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4267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Verdana" pitchFamily="34" charset="0"/>
                <a:ea typeface="宋体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Verdana" pitchFamily="34" charset="0"/>
                <a:ea typeface="宋体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Verdana" pitchFamily="34" charset="0"/>
                <a:ea typeface="宋体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Verdana" pitchFamily="34" charset="0"/>
                <a:ea typeface="宋体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Verdana" pitchFamily="34" charset="0"/>
                <a:ea typeface="宋体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Verdana" pitchFamily="34" charset="0"/>
                <a:ea typeface="宋体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Verdana" pitchFamily="34" charset="0"/>
                <a:ea typeface="宋体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Verdana" pitchFamily="34" charset="0"/>
                <a:ea typeface="宋体" charset="-122"/>
              </a:defRPr>
            </a:lvl9pPr>
          </a:lstStyle>
          <a:p>
            <a:pPr algn="ctr">
              <a:lnSpc>
                <a:spcPct val="110000"/>
              </a:lnSpc>
            </a:pPr>
            <a:endParaRPr kumimoji="1" lang="zh-CN" altLang="en-US" sz="3600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25671" y="2257063"/>
            <a:ext cx="10560049" cy="1079500"/>
          </a:xfrm>
        </p:spPr>
        <p:txBody>
          <a:bodyPr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title style</a:t>
            </a: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644E8227-63EA-DA41-B544-5E8C6B3508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42" y="485902"/>
            <a:ext cx="12185758" cy="443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68BD519-0E98-47E4-AA41-A35CF724A2D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3" y="-16621"/>
            <a:ext cx="3208822" cy="960360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Font typeface="Wingdings" pitchFamily="2" charset="2"/>
              <a:buChar char="n"/>
              <a:defRPr/>
            </a:lvl1pPr>
            <a:lvl2pPr marL="800100" indent="-342900">
              <a:buFont typeface="Wingdings" charset="2"/>
              <a:buChar char="l"/>
              <a:defRPr/>
            </a:lvl2pPr>
            <a:lvl3pPr marL="1257300" indent="-342900">
              <a:buFont typeface="Wingdings" pitchFamily="2" charset="2"/>
              <a:buChar char="u"/>
              <a:defRPr/>
            </a:lvl3pPr>
            <a:lvl4pPr marL="1714500" indent="-342900">
              <a:buFont typeface="Wingdings" pitchFamily="2" charset="2"/>
              <a:buChar char="p"/>
              <a:defRPr/>
            </a:lvl4pPr>
            <a:lvl5pPr marL="2171700" indent="-342900">
              <a:buFont typeface="Wingdings" pitchFamily="2" charset="2"/>
              <a:buChar char="Ø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zh-CN"/>
              <a:t>3 November, 2008</a:t>
            </a: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15480" y="5170648"/>
            <a:ext cx="9025467" cy="476250"/>
          </a:xfrm>
        </p:spPr>
        <p:txBody>
          <a:bodyPr/>
          <a:lstStyle>
            <a:lvl1pPr>
              <a:defRPr/>
            </a:lvl1pPr>
          </a:lstStyle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5E9E6D-B1E9-4F08-8E83-0E081C425F53}" type="slidenum">
              <a:rPr lang="de-DE" smtClean="0"/>
              <a:pPr/>
              <a:t>‹#›</a:t>
            </a:fld>
            <a:endParaRPr lang="de-DE" dirty="0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125539"/>
            <a:ext cx="5513917" cy="4967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48918" y="1125539"/>
            <a:ext cx="5516033" cy="4967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zh-CN"/>
              <a:t>3 November, 2008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C96BD4-B791-4C8E-BBF7-79275CA9D095}" type="slidenum">
              <a:rPr lang="de-DE" smtClean="0"/>
              <a:pPr/>
              <a:t>‹#›</a:t>
            </a:fld>
            <a:endParaRPr lang="de-DE" dirty="0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zh-CN"/>
              <a:t>3 November, 2008</a:t>
            </a:r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3267F1-93F1-4E3E-B30F-5804AF0131CA}" type="slidenum">
              <a:rPr lang="de-DE" smtClean="0"/>
              <a:pPr/>
              <a:t>‹#›</a:t>
            </a:fld>
            <a:endParaRPr lang="de-DE" dirty="0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zh-CN"/>
              <a:t>3 November, 2008</a:t>
            </a:r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ACB26B-C1C8-4C5E-B232-0EC000952787}" type="slidenum">
              <a:rPr lang="de-DE" smtClean="0"/>
              <a:pPr/>
              <a:t>‹#›</a:t>
            </a:fld>
            <a:endParaRPr lang="de-DE" dirty="0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zh-CN"/>
              <a:t>3 November, 2008</a:t>
            </a: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15C95E-8AE2-48B8-91E3-6245884FF356}" type="slidenum">
              <a:rPr lang="de-DE" smtClean="0"/>
              <a:pPr/>
              <a:t>‹#›</a:t>
            </a:fld>
            <a:endParaRPr lang="de-DE" dirty="0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00" y="188913"/>
            <a:ext cx="10972800" cy="5651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31801" y="1125539"/>
            <a:ext cx="11233151" cy="4967287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GB" altLang="zh-CN"/>
              <a:t>3 November, 2008</a:t>
            </a: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90651" y="6245225"/>
            <a:ext cx="9025467" cy="476250"/>
          </a:xfr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5A3FAC3C-9319-4511-B25D-033378084A72}" type="slidenum">
              <a:rPr lang="de-DE" smtClean="0"/>
              <a:pPr/>
              <a:t>‹#›</a:t>
            </a:fld>
            <a:endParaRPr lang="de-DE" dirty="0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206924"/>
            <a:ext cx="11055352" cy="4885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r>
              <a:rPr lang="en-GB" altLang="zh-CN" dirty="0"/>
              <a:t>3 November, 2008</a:t>
            </a:r>
            <a:endParaRPr lang="de-DE" dirty="0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35641" y="6245225"/>
            <a:ext cx="902546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i="1">
                <a:solidFill>
                  <a:schemeClr val="bg2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fld id="{DAA495AF-A2E5-4C69-B93F-A4394812F7B9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615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158454" y="-118639"/>
            <a:ext cx="11842202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title style</a:t>
            </a:r>
          </a:p>
        </p:txBody>
      </p:sp>
      <p:sp>
        <p:nvSpPr>
          <p:cNvPr id="16" name="Rectangle 17">
            <a:extLst>
              <a:ext uri="{FF2B5EF4-FFF2-40B4-BE49-F238E27FC236}">
                <a16:creationId xmlns:a16="http://schemas.microsoft.com/office/drawing/2014/main" id="{E5005621-CC62-9B4C-BE70-032620594377}"/>
              </a:ext>
            </a:extLst>
          </p:cNvPr>
          <p:cNvSpPr/>
          <p:nvPr userDrawn="1"/>
        </p:nvSpPr>
        <p:spPr>
          <a:xfrm>
            <a:off x="-5861" y="320040"/>
            <a:ext cx="152400" cy="396240"/>
          </a:xfrm>
          <a:prstGeom prst="rect">
            <a:avLst/>
          </a:prstGeom>
          <a:solidFill>
            <a:srgbClr val="242671"/>
          </a:solidFill>
          <a:ln>
            <a:solidFill>
              <a:srgbClr val="24267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0000"/>
              </a:solidFill>
              <a:latin typeface="+mj-ea"/>
              <a:ea typeface="+mj-ea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7DCCC75-E9DD-4D2D-84DB-6C75FD8A24C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546" y="6257680"/>
            <a:ext cx="2005831" cy="6003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3DC050C8-05AB-354E-AF07-31EEC9959E93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539" y="6192577"/>
            <a:ext cx="695551" cy="69555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3" r:id="rId3"/>
    <p:sldLayoutId id="2147483655" r:id="rId4"/>
    <p:sldLayoutId id="2147483656" r:id="rId5"/>
    <p:sldLayoutId id="2147483659" r:id="rId6"/>
    <p:sldLayoutId id="2147483661" r:id="rId7"/>
  </p:sldLayoutIdLst>
  <p:transition/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200" b="1">
          <a:solidFill>
            <a:srgbClr val="242671"/>
          </a:solidFill>
          <a:latin typeface="Microsoft YaHei" panose="020B0503020204020204" pitchFamily="34" charset="-122"/>
          <a:ea typeface="Microsoft YaHei" panose="020B0503020204020204" pitchFamily="34" charset="-122"/>
          <a:cs typeface="Times New Roman" charset="0"/>
        </a:defRPr>
      </a:lvl1pPr>
      <a:lvl2pPr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Verdana" pitchFamily="34" charset="0"/>
          <a:ea typeface="宋体" charset="-122"/>
        </a:defRPr>
      </a:lvl2pPr>
      <a:lvl3pPr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Verdana" pitchFamily="34" charset="0"/>
          <a:ea typeface="宋体" charset="-122"/>
        </a:defRPr>
      </a:lvl3pPr>
      <a:lvl4pPr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Verdana" pitchFamily="34" charset="0"/>
          <a:ea typeface="宋体" charset="-122"/>
        </a:defRPr>
      </a:lvl4pPr>
      <a:lvl5pPr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Verdana" pitchFamily="34" charset="0"/>
          <a:ea typeface="宋体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Verdana" pitchFamily="34" charset="0"/>
          <a:ea typeface="宋体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Verdana" pitchFamily="34" charset="0"/>
          <a:ea typeface="宋体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Verdana" pitchFamily="34" charset="0"/>
          <a:ea typeface="宋体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Verdana" pitchFamily="34" charset="0"/>
          <a:ea typeface="宋体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002060"/>
        </a:buClr>
        <a:buSzPct val="100000"/>
        <a:buFont typeface="Wingdings" pitchFamily="2" charset="2"/>
        <a:buChar char="n"/>
        <a:defRPr sz="2000">
          <a:solidFill>
            <a:schemeClr val="tx1"/>
          </a:solidFill>
          <a:latin typeface="Microsoft YaHei" panose="020B0503020204020204" pitchFamily="34" charset="-122"/>
          <a:ea typeface="Microsoft YaHei" panose="020B0503020204020204" pitchFamily="34" charset="-122"/>
          <a:cs typeface="Times New Roman" charset="0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002060"/>
        </a:buClr>
        <a:buSzPct val="100000"/>
        <a:buFont typeface="Wingdings" pitchFamily="2" charset="2"/>
        <a:buChar char="n"/>
        <a:defRPr sz="2000">
          <a:solidFill>
            <a:schemeClr val="tx1"/>
          </a:solidFill>
          <a:latin typeface="Microsoft YaHei" panose="020B0503020204020204" pitchFamily="34" charset="-122"/>
          <a:ea typeface="Microsoft YaHei" panose="020B0503020204020204" pitchFamily="34" charset="-122"/>
          <a:cs typeface="Times New Roman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002060"/>
        </a:buClr>
        <a:buSzPct val="100000"/>
        <a:buFont typeface="Wingdings" pitchFamily="2" charset="2"/>
        <a:buChar char="n"/>
        <a:defRPr sz="2000">
          <a:solidFill>
            <a:schemeClr val="tx1"/>
          </a:solidFill>
          <a:latin typeface="Microsoft YaHei" panose="020B0503020204020204" pitchFamily="34" charset="-122"/>
          <a:ea typeface="Microsoft YaHei" panose="020B0503020204020204" pitchFamily="34" charset="-122"/>
          <a:cs typeface="Times New Roman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002060"/>
        </a:buClr>
        <a:buSzPct val="100000"/>
        <a:buFont typeface="Wingdings" pitchFamily="2" charset="2"/>
        <a:buChar char="n"/>
        <a:defRPr sz="2000">
          <a:solidFill>
            <a:schemeClr val="tx1"/>
          </a:solidFill>
          <a:latin typeface="Microsoft YaHei" panose="020B0503020204020204" pitchFamily="34" charset="-122"/>
          <a:ea typeface="Microsoft YaHei" panose="020B0503020204020204" pitchFamily="34" charset="-122"/>
          <a:cs typeface="Times New Roman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002060"/>
        </a:buClr>
        <a:buSzPct val="100000"/>
        <a:buFont typeface="Wingdings" pitchFamily="2" charset="2"/>
        <a:buChar char="n"/>
        <a:defRPr sz="2000">
          <a:solidFill>
            <a:schemeClr val="tx1"/>
          </a:solidFill>
          <a:latin typeface="Microsoft YaHei" panose="020B0503020204020204" pitchFamily="34" charset="-122"/>
          <a:ea typeface="Microsoft YaHei" panose="020B0503020204020204" pitchFamily="34" charset="-122"/>
          <a:cs typeface="Times New Roman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CC0000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CC0000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CC0000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CC0000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8.png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3" Type="http://schemas.microsoft.com/office/2007/relationships/media" Target="../media/media2.wav"/><Relationship Id="rId7" Type="http://schemas.microsoft.com/office/2007/relationships/media" Target="../media/media4.wav"/><Relationship Id="rId12" Type="http://schemas.openxmlformats.org/officeDocument/2006/relationships/image" Target="../media/image31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openxmlformats.org/officeDocument/2006/relationships/image" Target="../media/image30.png"/><Relationship Id="rId5" Type="http://schemas.microsoft.com/office/2007/relationships/media" Target="../media/media3.wav"/><Relationship Id="rId10" Type="http://schemas.openxmlformats.org/officeDocument/2006/relationships/notesSlide" Target="../notesSlides/notesSlide5.xml"/><Relationship Id="rId4" Type="http://schemas.openxmlformats.org/officeDocument/2006/relationships/audio" Target="../media/media2.wav"/><Relationship Id="rId9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wav"/><Relationship Id="rId13" Type="http://schemas.microsoft.com/office/2007/relationships/media" Target="../media/media11.wav"/><Relationship Id="rId18" Type="http://schemas.openxmlformats.org/officeDocument/2006/relationships/audio" Target="../media/media13.wav"/><Relationship Id="rId26" Type="http://schemas.openxmlformats.org/officeDocument/2006/relationships/image" Target="../media/image32.png"/><Relationship Id="rId3" Type="http://schemas.microsoft.com/office/2007/relationships/media" Target="../media/media6.wav"/><Relationship Id="rId21" Type="http://schemas.microsoft.com/office/2007/relationships/media" Target="../media/media15.wav"/><Relationship Id="rId7" Type="http://schemas.microsoft.com/office/2007/relationships/media" Target="../media/media8.wav"/><Relationship Id="rId12" Type="http://schemas.openxmlformats.org/officeDocument/2006/relationships/audio" Target="../media/media10.wav"/><Relationship Id="rId17" Type="http://schemas.microsoft.com/office/2007/relationships/media" Target="../media/media13.wav"/><Relationship Id="rId25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6" Type="http://schemas.openxmlformats.org/officeDocument/2006/relationships/audio" Target="../media/media12.wav"/><Relationship Id="rId20" Type="http://schemas.openxmlformats.org/officeDocument/2006/relationships/audio" Target="../media/media14.wav"/><Relationship Id="rId1" Type="http://schemas.microsoft.com/office/2007/relationships/media" Target="../media/media5.wav"/><Relationship Id="rId6" Type="http://schemas.openxmlformats.org/officeDocument/2006/relationships/audio" Target="../media/media7.wav"/><Relationship Id="rId11" Type="http://schemas.microsoft.com/office/2007/relationships/media" Target="../media/media10.wav"/><Relationship Id="rId24" Type="http://schemas.openxmlformats.org/officeDocument/2006/relationships/audio" Target="../media/media16.wav"/><Relationship Id="rId5" Type="http://schemas.microsoft.com/office/2007/relationships/media" Target="../media/media7.wav"/><Relationship Id="rId15" Type="http://schemas.microsoft.com/office/2007/relationships/media" Target="../media/media12.wav"/><Relationship Id="rId23" Type="http://schemas.microsoft.com/office/2007/relationships/media" Target="../media/media16.wav"/><Relationship Id="rId28" Type="http://schemas.openxmlformats.org/officeDocument/2006/relationships/image" Target="../media/image31.png"/><Relationship Id="rId10" Type="http://schemas.openxmlformats.org/officeDocument/2006/relationships/audio" Target="../media/media9.wav"/><Relationship Id="rId19" Type="http://schemas.microsoft.com/office/2007/relationships/media" Target="../media/media14.wav"/><Relationship Id="rId4" Type="http://schemas.openxmlformats.org/officeDocument/2006/relationships/audio" Target="../media/media6.wav"/><Relationship Id="rId9" Type="http://schemas.microsoft.com/office/2007/relationships/media" Target="../media/media9.wav"/><Relationship Id="rId14" Type="http://schemas.openxmlformats.org/officeDocument/2006/relationships/audio" Target="../media/media11.wav"/><Relationship Id="rId22" Type="http://schemas.openxmlformats.org/officeDocument/2006/relationships/audio" Target="../media/media15.wav"/><Relationship Id="rId27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18.wav"/><Relationship Id="rId7" Type="http://schemas.openxmlformats.org/officeDocument/2006/relationships/image" Target="../media/image31.png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3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8.wav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408368" y="6243007"/>
            <a:ext cx="2133600" cy="476250"/>
          </a:xfrm>
        </p:spPr>
        <p:txBody>
          <a:bodyPr/>
          <a:lstStyle/>
          <a:p>
            <a:fld id="{F6C7CC9B-F300-488E-AE2D-CC29E8E1A01A}" type="slidenum">
              <a:rPr lang="de-DE" smtClean="0"/>
              <a:pPr/>
              <a:t>1</a:t>
            </a:fld>
            <a:endParaRPr lang="de-DE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475B85AD-BFDF-E341-95DC-3B133362DCED}"/>
              </a:ext>
            </a:extLst>
          </p:cNvPr>
          <p:cNvSpPr/>
          <p:nvPr/>
        </p:nvSpPr>
        <p:spPr>
          <a:xfrm>
            <a:off x="2810635" y="4011550"/>
            <a:ext cx="65707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 err="1"/>
              <a:t>Yiwei</a:t>
            </a:r>
            <a:r>
              <a:rPr lang="en-US" altLang="zh-CN" sz="2400" b="1" dirty="0"/>
              <a:t> Guo, </a:t>
            </a:r>
            <a:r>
              <a:rPr lang="en-US" altLang="zh-CN" sz="2400" b="1" dirty="0" err="1"/>
              <a:t>Chenpeng</a:t>
            </a:r>
            <a:r>
              <a:rPr lang="en-US" altLang="zh-CN" sz="2400" b="1" dirty="0"/>
              <a:t> Du, </a:t>
            </a:r>
            <a:r>
              <a:rPr lang="en-US" altLang="zh-CN" sz="2400" b="1" dirty="0" err="1"/>
              <a:t>Xie</a:t>
            </a:r>
            <a:r>
              <a:rPr lang="en-US" altLang="zh-CN" sz="2400" b="1" dirty="0"/>
              <a:t> Chen, Kai Yu</a:t>
            </a:r>
            <a:endParaRPr lang="zh-CN" altLang="en-US" sz="2400" b="1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C45D5BB5-C51C-B54F-B165-F0B460F36BCC}"/>
              </a:ext>
            </a:extLst>
          </p:cNvPr>
          <p:cNvSpPr/>
          <p:nvPr/>
        </p:nvSpPr>
        <p:spPr>
          <a:xfrm>
            <a:off x="1199456" y="2144306"/>
            <a:ext cx="97930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 err="1">
                <a:solidFill>
                  <a:schemeClr val="bg1"/>
                </a:solidFill>
              </a:rPr>
              <a:t>EmoDiff</a:t>
            </a:r>
            <a:r>
              <a:rPr lang="en-US" altLang="zh-CN" sz="3600" b="1" dirty="0">
                <a:solidFill>
                  <a:schemeClr val="bg1"/>
                </a:solidFill>
              </a:rPr>
              <a:t>: Intensity Controllable Emotional Text-to-Speech with Soft-Label Guidance</a:t>
            </a:r>
            <a:endParaRPr lang="zh-CN" altLang="en-US" sz="3600" b="1" dirty="0">
              <a:solidFill>
                <a:schemeClr val="bg1"/>
              </a:solidFill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1071903D-7ECF-CA45-9DEF-4DDF9E381203}"/>
              </a:ext>
            </a:extLst>
          </p:cNvPr>
          <p:cNvSpPr/>
          <p:nvPr/>
        </p:nvSpPr>
        <p:spPr>
          <a:xfrm>
            <a:off x="440541" y="4910194"/>
            <a:ext cx="115629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i="1" dirty="0"/>
              <a:t>The 48</a:t>
            </a:r>
            <a:r>
              <a:rPr lang="en-US" altLang="zh-CN" sz="2400" i="1" baseline="30000" dirty="0"/>
              <a:t>th </a:t>
            </a:r>
            <a:r>
              <a:rPr lang="en" altLang="zh-CN" sz="2400" i="1" dirty="0"/>
              <a:t>International Conference on Acoustics, Speech, &amp; Signal Processing, 2023</a:t>
            </a:r>
            <a:endParaRPr lang="zh-CN" altLang="en-US" sz="2400" i="1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7F422BD-BA75-6E4C-8543-E324D754A0E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978" y="34377"/>
            <a:ext cx="2635982" cy="86497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236612A-558F-F04F-B59C-039384E39E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976" y="0"/>
            <a:ext cx="936104" cy="936104"/>
          </a:xfrm>
          <a:prstGeom prst="rect">
            <a:avLst/>
          </a:prstGeom>
        </p:spPr>
      </p:pic>
    </p:spTree>
  </p:cSld>
  <p:clrMapOvr>
    <a:masterClrMapping/>
  </p:clrMapOvr>
  <p:transition advTm="1236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C531FC5-543A-EE43-86A3-2E193E224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Soft-Label Guidance and </a:t>
            </a:r>
            <a:r>
              <a:rPr kumimoji="1" lang="en-US" altLang="zh-CN" dirty="0" err="1"/>
              <a:t>EmoDiff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ACE303E-1BF5-D34E-AA56-8E8D59525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E9E6D-B1E9-4F08-8E83-0E081C425F53}" type="slidenum">
              <a:rPr lang="de-DE" smtClean="0"/>
              <a:pPr/>
              <a:t>10</a:t>
            </a:fld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内容占位符 2">
                <a:extLst>
                  <a:ext uri="{FF2B5EF4-FFF2-40B4-BE49-F238E27FC236}">
                    <a16:creationId xmlns:a16="http://schemas.microsoft.com/office/drawing/2014/main" id="{354DE210-43F1-3C44-A7D1-4E4CF85AA4D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95400" y="751607"/>
                <a:ext cx="11055352" cy="5493617"/>
              </a:xfrm>
            </p:spPr>
            <p:txBody>
              <a:bodyPr/>
              <a:lstStyle/>
              <a:p>
                <a:pPr>
                  <a:lnSpc>
                    <a:spcPct val="150000"/>
                  </a:lnSpc>
                </a:pPr>
                <a:r>
                  <a:rPr kumimoji="1" lang="en-US" altLang="zh-CN" dirty="0"/>
                  <a:t>The classifier term so far is only valid for discrete one-hot class labels, e.g. a single emotion.</a:t>
                </a:r>
              </a:p>
              <a:p>
                <a:pPr>
                  <a:lnSpc>
                    <a:spcPct val="150000"/>
                  </a:lnSpc>
                </a:pPr>
                <a:endParaRPr kumimoji="1" lang="en-US" altLang="zh-CN" b="0" dirty="0"/>
              </a:p>
              <a:p>
                <a:pPr>
                  <a:lnSpc>
                    <a:spcPct val="150000"/>
                  </a:lnSpc>
                </a:pPr>
                <a:endParaRPr kumimoji="1" lang="en-US" altLang="zh-CN" dirty="0"/>
              </a:p>
              <a:p>
                <a:pPr>
                  <a:lnSpc>
                    <a:spcPct val="150000"/>
                  </a:lnSpc>
                </a:pPr>
                <a:r>
                  <a:rPr kumimoji="1" lang="en-US" altLang="zh-CN" dirty="0"/>
                  <a:t>If we are to control emotion with intensity, this formula needs to be extended.</a:t>
                </a:r>
              </a:p>
              <a:p>
                <a:pPr>
                  <a:lnSpc>
                    <a:spcPct val="150000"/>
                  </a:lnSpc>
                </a:pPr>
                <a:r>
                  <a:rPr kumimoji="1" lang="en-US" altLang="zh-CN" b="0" dirty="0"/>
                  <a:t>Hence, we design a Soft-Label Guidance technique based on classifier guidance.</a:t>
                </a:r>
                <a:endParaRPr kumimoji="1" lang="en-US" altLang="zh-CN" dirty="0"/>
              </a:p>
              <a:p>
                <a:pPr>
                  <a:lnSpc>
                    <a:spcPct val="150000"/>
                  </a:lnSpc>
                </a:pPr>
                <a:r>
                  <a:rPr kumimoji="1" lang="en-US" altLang="zh-CN" b="0" dirty="0"/>
                  <a:t>Notation: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kumimoji="1" lang="en-US" altLang="zh-CN" b="0" dirty="0"/>
                  <a:t> for some emotion label,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kumimoji="1" lang="en-US" altLang="zh-CN" b="0" dirty="0"/>
                  <a:t> for its one-hot vector. Leave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kumimoji="1" lang="en-US" altLang="zh-CN" b="0" dirty="0"/>
                  <a:t> out for </a:t>
                </a:r>
                <a:r>
                  <a:rPr kumimoji="1" lang="en-US" altLang="zh-CN" b="0" i="1" dirty="0"/>
                  <a:t>Neutral</a:t>
                </a:r>
                <a:r>
                  <a:rPr kumimoji="1" lang="en-US" altLang="zh-CN" b="0" dirty="0"/>
                  <a:t> label (</a:t>
                </a:r>
                <a:r>
                  <a:rPr kumimoji="1" lang="en-US" altLang="zh-CN" dirty="0"/>
                  <a:t>i.e. </a:t>
                </a:r>
                <a:r>
                  <a:rPr kumimoji="1" lang="en-US" altLang="zh-CN" b="0" dirty="0"/>
                  <a:t>emotion with zero-valence, zero-arousal).</a:t>
                </a:r>
              </a:p>
              <a:p>
                <a:pPr>
                  <a:lnSpc>
                    <a:spcPct val="150000"/>
                  </a:lnSpc>
                </a:pPr>
                <a:r>
                  <a:rPr kumimoji="1" lang="en-US" altLang="zh-CN" dirty="0"/>
                  <a:t>For emotion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kumimoji="1" lang="en-US" altLang="zh-CN" b="0" dirty="0"/>
                  <a:t> with intensity </a:t>
                </a:r>
                <a14:m>
                  <m:oMath xmlns:m="http://schemas.openxmlformats.org/officeDocument/2006/math">
                    <m:r>
                      <a:rPr kumimoji="1" lang="el-GR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kumimoji="1" lang="en-US" altLang="zh-CN" b="0" dirty="0"/>
                  <a:t>, denote its vector form as </a:t>
                </a:r>
                <a14:m>
                  <m:oMath xmlns:m="http://schemas.openxmlformats.org/officeDocument/2006/math"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𝒅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sSub>
                      <m:sSub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𝒆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kumimoji="1"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</m:d>
                    <m:sSub>
                      <m:sSub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𝒆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kumimoji="1" lang="en-US" altLang="zh-CN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kumimoji="1" lang="en-US" altLang="zh-CN" b="0" dirty="0"/>
              </a:p>
            </p:txBody>
          </p:sp>
        </mc:Choice>
        <mc:Fallback xmlns="">
          <p:sp>
            <p:nvSpPr>
              <p:cNvPr id="8" name="内容占位符 2">
                <a:extLst>
                  <a:ext uri="{FF2B5EF4-FFF2-40B4-BE49-F238E27FC236}">
                    <a16:creationId xmlns:a16="http://schemas.microsoft.com/office/drawing/2014/main" id="{354DE210-43F1-3C44-A7D1-4E4CF85AA4D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95400" y="751607"/>
                <a:ext cx="11055352" cy="5493617"/>
              </a:xfrm>
              <a:blipFill>
                <a:blip r:embed="rId2"/>
                <a:stretch>
                  <a:fillRect l="-45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图片 8">
            <a:extLst>
              <a:ext uri="{FF2B5EF4-FFF2-40B4-BE49-F238E27FC236}">
                <a16:creationId xmlns:a16="http://schemas.microsoft.com/office/drawing/2014/main" id="{6C3D8716-8261-274E-8893-162F72D62B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5600" y="1842221"/>
            <a:ext cx="5816600" cy="4699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3C0FDFD8-C6F2-1948-910E-7122D6EF01B9}"/>
              </a:ext>
            </a:extLst>
          </p:cNvPr>
          <p:cNvSpPr/>
          <p:nvPr/>
        </p:nvSpPr>
        <p:spPr>
          <a:xfrm>
            <a:off x="4799856" y="1729904"/>
            <a:ext cx="1872208" cy="72007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AD38FC7-B569-8D41-BDA2-EA06980C86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4232" y="5225933"/>
            <a:ext cx="2522379" cy="150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8304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C531FC5-543A-EE43-86A3-2E193E224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Soft-Label Guidance and </a:t>
            </a:r>
            <a:r>
              <a:rPr kumimoji="1" lang="en-US" altLang="zh-CN" dirty="0" err="1"/>
              <a:t>EmoDiff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ACE303E-1BF5-D34E-AA56-8E8D59525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E9E6D-B1E9-4F08-8E83-0E081C425F53}" type="slidenum">
              <a:rPr lang="de-DE" smtClean="0"/>
              <a:pPr/>
              <a:t>11</a:t>
            </a:fld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内容占位符 2">
                <a:extLst>
                  <a:ext uri="{FF2B5EF4-FFF2-40B4-BE49-F238E27FC236}">
                    <a16:creationId xmlns:a16="http://schemas.microsoft.com/office/drawing/2014/main" id="{354DE210-43F1-3C44-A7D1-4E4CF85AA4D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95400" y="751607"/>
                <a:ext cx="11055352" cy="5493617"/>
              </a:xfrm>
            </p:spPr>
            <p:txBody>
              <a:bodyPr/>
              <a:lstStyle/>
              <a:p>
                <a:pPr>
                  <a:lnSpc>
                    <a:spcPct val="150000"/>
                  </a:lnSpc>
                </a:pPr>
                <a:r>
                  <a:rPr kumimoji="1" lang="en-US" altLang="zh-CN" dirty="0"/>
                  <a:t>For emotion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kumimoji="1" lang="en-US" altLang="zh-CN" b="0" dirty="0"/>
                  <a:t> with intensity </a:t>
                </a:r>
                <a14:m>
                  <m:oMath xmlns:m="http://schemas.openxmlformats.org/officeDocument/2006/math">
                    <m:r>
                      <a:rPr kumimoji="1" lang="el-GR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kumimoji="1" lang="en-US" altLang="zh-CN" b="0" dirty="0"/>
                  <a:t>, denote its vector form as </a:t>
                </a:r>
                <a14:m>
                  <m:oMath xmlns:m="http://schemas.openxmlformats.org/officeDocument/2006/math"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𝒅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sSub>
                      <m:sSub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𝒆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kumimoji="1"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</m:d>
                    <m:sSub>
                      <m:sSub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𝒆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kumimoji="1" lang="en-US" altLang="zh-CN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kumimoji="1" lang="en-US" altLang="zh-CN" b="0" dirty="0"/>
              </a:p>
              <a:p>
                <a:pPr>
                  <a:lnSpc>
                    <a:spcPct val="150000"/>
                  </a:lnSpc>
                </a:pPr>
                <a:r>
                  <a:rPr kumimoji="1" lang="en-US" altLang="zh-CN" dirty="0"/>
                  <a:t>Then, we define:</a:t>
                </a:r>
              </a:p>
              <a:p>
                <a:pPr>
                  <a:lnSpc>
                    <a:spcPct val="150000"/>
                  </a:lnSpc>
                </a:pPr>
                <a:endParaRPr kumimoji="1" lang="en-US" altLang="zh-CN" b="0" dirty="0"/>
              </a:p>
              <a:p>
                <a:pPr>
                  <a:lnSpc>
                    <a:spcPct val="150000"/>
                  </a:lnSpc>
                </a:pPr>
                <a:r>
                  <a:rPr kumimoji="1" lang="en-US" altLang="zh-CN" dirty="0"/>
                  <a:t>Intuitively, we want the guidance from </a:t>
                </a:r>
                <a14:m>
                  <m:oMath xmlns:m="http://schemas.openxmlformats.org/officeDocument/2006/math">
                    <m:r>
                      <a:rPr kumimoji="1" lang="en-US" altLang="zh-CN" b="1" i="1" dirty="0">
                        <a:latin typeface="Cambria Math" panose="02040503050406030204" pitchFamily="18" charset="0"/>
                      </a:rPr>
                      <m:t>𝒅</m:t>
                    </m:r>
                  </m:oMath>
                </a14:m>
                <a:r>
                  <a:rPr kumimoji="1" lang="zh-CN" altLang="en-US" b="1" i="1" dirty="0"/>
                  <a:t> </a:t>
                </a:r>
                <a:r>
                  <a:rPr kumimoji="1" lang="en-US" altLang="zh-CN" dirty="0"/>
                  <a:t>to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be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a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linear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combination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of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pure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emotion</a:t>
                </a:r>
                <a:r>
                  <a:rPr kumimoji="1" lang="zh-CN" alt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kumimoji="1" lang="en-US" altLang="zh-CN" dirty="0"/>
                  <a:t> and Neutral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kumimoji="1" lang="en-US" altLang="zh-CN" dirty="0"/>
                  <a:t>, as </a:t>
                </a:r>
                <a14:m>
                  <m:oMath xmlns:m="http://schemas.openxmlformats.org/officeDocument/2006/math"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𝒅</m:t>
                    </m:r>
                  </m:oMath>
                </a14:m>
                <a:r>
                  <a:rPr kumimoji="1" lang="en-US" altLang="zh-CN" dirty="0"/>
                  <a:t> itself is defined by linear combination.</a:t>
                </a:r>
              </a:p>
              <a:p>
                <a:pPr>
                  <a:lnSpc>
                    <a:spcPct val="150000"/>
                  </a:lnSpc>
                </a:pPr>
                <a:r>
                  <a:rPr kumimoji="1" lang="en-US" altLang="zh-CN" dirty="0"/>
                  <a:t>Intensity </a:t>
                </a:r>
                <a14:m>
                  <m:oMath xmlns:m="http://schemas.openxmlformats.org/officeDocument/2006/math">
                    <m:r>
                      <a:rPr kumimoji="1" lang="en-US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kumimoji="1" lang="en-US" altLang="zh-CN" dirty="0"/>
                  <a:t> is then a "contribution" of the force by emotion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kumimoji="1" lang="en-US" altLang="zh-CN" dirty="0"/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kumimoji="1" lang="en-US" altLang="zh-CN" dirty="0"/>
                  <a:t>Thus, classifier guidance equation can be extended to</a:t>
                </a:r>
              </a:p>
            </p:txBody>
          </p:sp>
        </mc:Choice>
        <mc:Fallback xmlns="">
          <p:sp>
            <p:nvSpPr>
              <p:cNvPr id="8" name="内容占位符 2">
                <a:extLst>
                  <a:ext uri="{FF2B5EF4-FFF2-40B4-BE49-F238E27FC236}">
                    <a16:creationId xmlns:a16="http://schemas.microsoft.com/office/drawing/2014/main" id="{354DE210-43F1-3C44-A7D1-4E4CF85AA4D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95400" y="751607"/>
                <a:ext cx="11055352" cy="5493617"/>
              </a:xfrm>
              <a:blipFill>
                <a:blip r:embed="rId2"/>
                <a:stretch>
                  <a:fillRect l="-45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>
            <a:extLst>
              <a:ext uri="{FF2B5EF4-FFF2-40B4-BE49-F238E27FC236}">
                <a16:creationId xmlns:a16="http://schemas.microsoft.com/office/drawing/2014/main" id="{AF5EC442-BAB3-8842-BB19-7653EB5AC6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440" y="1700808"/>
            <a:ext cx="9686976" cy="62096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E5FFAF3-CB4C-D340-8991-A97C7FECB5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6886" y="4335747"/>
            <a:ext cx="7746926" cy="56553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A8D7365-CA3E-1B45-BF4A-C6C7548DFA6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48" t="-13102" b="-1"/>
          <a:stretch/>
        </p:blipFill>
        <p:spPr>
          <a:xfrm>
            <a:off x="8964611" y="4365104"/>
            <a:ext cx="1763404" cy="506820"/>
          </a:xfrm>
          <a:prstGeom prst="rect">
            <a:avLst/>
          </a:prstGeom>
        </p:spPr>
      </p:pic>
      <p:cxnSp>
        <p:nvCxnSpPr>
          <p:cNvPr id="12" name="直线连接符 11">
            <a:extLst>
              <a:ext uri="{FF2B5EF4-FFF2-40B4-BE49-F238E27FC236}">
                <a16:creationId xmlns:a16="http://schemas.microsoft.com/office/drawing/2014/main" id="{DDCB5B02-D8CF-C24B-8B44-252960705C46}"/>
              </a:ext>
            </a:extLst>
          </p:cNvPr>
          <p:cNvCxnSpPr/>
          <p:nvPr/>
        </p:nvCxnSpPr>
        <p:spPr>
          <a:xfrm>
            <a:off x="3699351" y="4871924"/>
            <a:ext cx="5112568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904AC8FB-F5CB-6743-B5EC-EFAC7EFD6D85}"/>
              </a:ext>
            </a:extLst>
          </p:cNvPr>
          <p:cNvSpPr txBox="1"/>
          <p:nvPr/>
        </p:nvSpPr>
        <p:spPr>
          <a:xfrm>
            <a:off x="3863752" y="5075751"/>
            <a:ext cx="4248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/>
              <a:t>All we need is a classifier to output </a:t>
            </a:r>
            <a:endParaRPr kumimoji="1" lang="zh-CN" altLang="en-US" sz="2000" dirty="0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86A9C3F9-0937-DE4D-BF5A-D08FF663EF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0456" y="4987796"/>
            <a:ext cx="1470991" cy="44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9722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C531FC5-543A-EE43-86A3-2E193E224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Soft-Label Guidance and </a:t>
            </a:r>
            <a:r>
              <a:rPr kumimoji="1" lang="en-US" altLang="zh-CN" dirty="0" err="1"/>
              <a:t>EmoDiff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ACE303E-1BF5-D34E-AA56-8E8D59525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E9E6D-B1E9-4F08-8E83-0E081C425F53}" type="slidenum">
              <a:rPr lang="de-DE" smtClean="0"/>
              <a:pPr/>
              <a:t>12</a:t>
            </a:fld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内容占位符 2">
                <a:extLst>
                  <a:ext uri="{FF2B5EF4-FFF2-40B4-BE49-F238E27FC236}">
                    <a16:creationId xmlns:a16="http://schemas.microsoft.com/office/drawing/2014/main" id="{354DE210-43F1-3C44-A7D1-4E4CF85AA4D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95400" y="1417862"/>
                <a:ext cx="11055352" cy="4827362"/>
              </a:xfrm>
            </p:spPr>
            <p:txBody>
              <a:bodyPr/>
              <a:lstStyle/>
              <a:p>
                <a:pPr>
                  <a:lnSpc>
                    <a:spcPct val="150000"/>
                  </a:lnSpc>
                </a:pPr>
                <a:r>
                  <a:rPr kumimoji="1" lang="en-US" altLang="zh-CN" dirty="0"/>
                  <a:t>Generally speaking, this can be extended further to tackle mixture of multiple emotions.</a:t>
                </a:r>
              </a:p>
              <a:p>
                <a:pPr>
                  <a:lnSpc>
                    <a:spcPct val="150000"/>
                  </a:lnSpc>
                </a:pPr>
                <a:r>
                  <a:rPr kumimoji="1" lang="en-US" altLang="zh-CN" dirty="0"/>
                  <a:t>Denote </a:t>
                </a:r>
                <a14:m>
                  <m:oMath xmlns:m="http://schemas.openxmlformats.org/officeDocument/2006/math"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𝒅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  <m:e>
                        <m:sSub>
                          <m:sSub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b="1" i="1" smtClean="0"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  <m:sub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r>
                  <a:rPr kumimoji="1" lang="en-US" altLang="zh-CN" dirty="0"/>
                  <a:t> as a linear combination of all emotions. Here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kumimoji="1" lang="en-US" altLang="zh-CN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  <m:e>
                        <m:sSub>
                          <m:sSubPr>
                            <m:ctrlPr>
                              <a:rPr kumimoji="1"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kumimoji="1" lang="en-US" altLang="zh-CN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=1</m:t>
                    </m:r>
                    <m:r>
                      <a:rPr kumimoji="1" lang="en-US" altLang="zh-CN" b="0" i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kumimoji="1" lang="en-US" altLang="zh-CN" dirty="0"/>
              </a:p>
              <a:p>
                <a:pPr>
                  <a:lnSpc>
                    <a:spcPct val="150000"/>
                  </a:lnSpc>
                </a:pPr>
                <a:r>
                  <a:rPr kumimoji="1" lang="en-US" altLang="zh-CN" dirty="0"/>
                  <a:t>We can further generalize to</a:t>
                </a:r>
              </a:p>
              <a:p>
                <a:pPr>
                  <a:lnSpc>
                    <a:spcPct val="150000"/>
                  </a:lnSpc>
                </a:pPr>
                <a:endParaRPr kumimoji="1" lang="en-US" altLang="zh-CN" dirty="0"/>
              </a:p>
              <a:p>
                <a:pPr>
                  <a:lnSpc>
                    <a:spcPct val="150000"/>
                  </a:lnSpc>
                </a:pPr>
                <a:endParaRPr kumimoji="1" lang="en-US" altLang="zh-CN" dirty="0"/>
              </a:p>
              <a:p>
                <a:pPr>
                  <a:lnSpc>
                    <a:spcPct val="150000"/>
                  </a:lnSpc>
                </a:pPr>
                <a:endParaRPr kumimoji="1" lang="en-US" altLang="zh-CN" dirty="0"/>
              </a:p>
              <a:p>
                <a:pPr>
                  <a:lnSpc>
                    <a:spcPct val="150000"/>
                  </a:lnSpc>
                </a:pPr>
                <a:endParaRPr kumimoji="1" lang="en-US" altLang="zh-CN" dirty="0"/>
              </a:p>
              <a:p>
                <a:pPr>
                  <a:lnSpc>
                    <a:spcPct val="150000"/>
                  </a:lnSpc>
                </a:pPr>
                <a:r>
                  <a:rPr kumimoji="1" lang="en-US" altLang="zh-CN" dirty="0"/>
                  <a:t>Sampling </a:t>
                </a:r>
                <a14:m>
                  <m:oMath xmlns:m="http://schemas.openxmlformats.org/officeDocument/2006/math"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𝒅</m:t>
                    </m:r>
                  </m:oMath>
                </a14:m>
                <a:r>
                  <a:rPr kumimoji="1" lang="en-US" altLang="zh-CN" dirty="0"/>
                  <a:t> is equivalent to minimize the cross entropy above.</a:t>
                </a:r>
              </a:p>
            </p:txBody>
          </p:sp>
        </mc:Choice>
        <mc:Fallback xmlns="">
          <p:sp>
            <p:nvSpPr>
              <p:cNvPr id="8" name="内容占位符 2">
                <a:extLst>
                  <a:ext uri="{FF2B5EF4-FFF2-40B4-BE49-F238E27FC236}">
                    <a16:creationId xmlns:a16="http://schemas.microsoft.com/office/drawing/2014/main" id="{354DE210-43F1-3C44-A7D1-4E4CF85AA4D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95400" y="1417862"/>
                <a:ext cx="11055352" cy="4827362"/>
              </a:xfrm>
              <a:blipFill>
                <a:blip r:embed="rId2"/>
                <a:stretch>
                  <a:fillRect l="-45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图片 10">
            <a:extLst>
              <a:ext uri="{FF2B5EF4-FFF2-40B4-BE49-F238E27FC236}">
                <a16:creationId xmlns:a16="http://schemas.microsoft.com/office/drawing/2014/main" id="{CDBCDE29-3063-DF47-9D47-1A126FDCE5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448" y="796902"/>
            <a:ext cx="9686976" cy="62096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E0F76DF-080E-1A43-BAC0-8E401F11D6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7648" y="3420887"/>
            <a:ext cx="5623798" cy="104452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CBCED43-C470-D641-AEA0-9ECA7AE525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4666" y="4478602"/>
            <a:ext cx="3240360" cy="53861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E928727-9D32-DF4B-B417-596269C82C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6154" y="5053342"/>
            <a:ext cx="3904182" cy="54941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B3FC80F-9D21-C340-94BA-E1C5A31094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6425" y="4541419"/>
            <a:ext cx="576064" cy="3360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圆角矩形标注 15">
                <a:extLst>
                  <a:ext uri="{FF2B5EF4-FFF2-40B4-BE49-F238E27FC236}">
                    <a16:creationId xmlns:a16="http://schemas.microsoft.com/office/drawing/2014/main" id="{AE7AD9AC-B866-1041-B092-C40814A308FD}"/>
                  </a:ext>
                </a:extLst>
              </p:cNvPr>
              <p:cNvSpPr/>
              <p:nvPr/>
            </p:nvSpPr>
            <p:spPr>
              <a:xfrm>
                <a:off x="1621929" y="4228709"/>
                <a:ext cx="3334495" cy="1061339"/>
              </a:xfrm>
              <a:prstGeom prst="wedgeRoundRectCallout">
                <a:avLst>
                  <a:gd name="adj1" fmla="val 68908"/>
                  <a:gd name="adj2" fmla="val 16021"/>
                  <a:gd name="adj3" fmla="val 16667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kumimoji="1"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kumimoji="1"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∙)</m:t>
                    </m:r>
                  </m:oMath>
                </a14:m>
                <a:r>
                  <a:rPr kumimoji="1" lang="en-US" altLang="zh-CN" dirty="0">
                    <a:solidFill>
                      <a:schemeClr val="tx1"/>
                    </a:solidFill>
                  </a:rPr>
                  <a:t> is a categorical distribution with probabilities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kumimoji="1"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kumimoji="1"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kumimoji="1"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kumimoji="1" lang="en-US" altLang="zh-CN" dirty="0">
                    <a:solidFill>
                      <a:schemeClr val="tx1"/>
                    </a:solidFill>
                  </a:rPr>
                  <a:t>.</a:t>
                </a:r>
                <a:endParaRPr kumimoji="1"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圆角矩形标注 15">
                <a:extLst>
                  <a:ext uri="{FF2B5EF4-FFF2-40B4-BE49-F238E27FC236}">
                    <a16:creationId xmlns:a16="http://schemas.microsoft.com/office/drawing/2014/main" id="{AE7AD9AC-B866-1041-B092-C40814A308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1929" y="4228709"/>
                <a:ext cx="3334495" cy="1061339"/>
              </a:xfrm>
              <a:prstGeom prst="wedgeRoundRectCallout">
                <a:avLst>
                  <a:gd name="adj1" fmla="val 68908"/>
                  <a:gd name="adj2" fmla="val 16021"/>
                  <a:gd name="adj3" fmla="val 16667"/>
                </a:avLst>
              </a:prstGeom>
              <a:blipFill>
                <a:blip r:embed="rId8"/>
                <a:stretch>
                  <a:fillRect b="-11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圆角矩形标注 16">
                <a:extLst>
                  <a:ext uri="{FF2B5EF4-FFF2-40B4-BE49-F238E27FC236}">
                    <a16:creationId xmlns:a16="http://schemas.microsoft.com/office/drawing/2014/main" id="{906F60B5-9E8E-3549-B520-13F58FD4A7ED}"/>
                  </a:ext>
                </a:extLst>
              </p:cNvPr>
              <p:cNvSpPr/>
              <p:nvPr/>
            </p:nvSpPr>
            <p:spPr>
              <a:xfrm>
                <a:off x="8976320" y="3751364"/>
                <a:ext cx="3024337" cy="1061339"/>
              </a:xfrm>
              <a:prstGeom prst="wedgeRoundRectCallout">
                <a:avLst>
                  <a:gd name="adj1" fmla="val -50163"/>
                  <a:gd name="adj2" fmla="val 80638"/>
                  <a:gd name="adj3" fmla="val 16667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zh-CN" dirty="0">
                    <a:solidFill>
                      <a:schemeClr val="tx1"/>
                    </a:solidFill>
                  </a:rPr>
                  <a:t>Cross Entropy between specified distribution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kumimoji="1"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kumimoji="1"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∙)</m:t>
                    </m:r>
                  </m:oMath>
                </a14:m>
                <a:r>
                  <a:rPr kumimoji="1" lang="en-US" altLang="zh-CN" dirty="0">
                    <a:solidFill>
                      <a:schemeClr val="tx1"/>
                    </a:solidFill>
                  </a:rPr>
                  <a:t> and classifier output.</a:t>
                </a:r>
                <a:endParaRPr kumimoji="1"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圆角矩形标注 16">
                <a:extLst>
                  <a:ext uri="{FF2B5EF4-FFF2-40B4-BE49-F238E27FC236}">
                    <a16:creationId xmlns:a16="http://schemas.microsoft.com/office/drawing/2014/main" id="{906F60B5-9E8E-3549-B520-13F58FD4A7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76320" y="3751364"/>
                <a:ext cx="3024337" cy="1061339"/>
              </a:xfrm>
              <a:prstGeom prst="wedgeRoundRectCallout">
                <a:avLst>
                  <a:gd name="adj1" fmla="val -50163"/>
                  <a:gd name="adj2" fmla="val 80638"/>
                  <a:gd name="adj3" fmla="val 16667"/>
                </a:avLst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851578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C416D8-E9CB-ED44-895B-0A2579670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Soft-Label Guidance and </a:t>
            </a:r>
            <a:r>
              <a:rPr kumimoji="1" lang="en-US" altLang="zh-CN" dirty="0" err="1"/>
              <a:t>EmoDiff</a:t>
            </a:r>
            <a:endParaRPr kumimoji="1" lang="zh-CN" altLang="en-US" dirty="0"/>
          </a:p>
        </p:txBody>
      </p:sp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835017FC-95D6-D04A-9C7E-903C404698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7" y="1016732"/>
            <a:ext cx="12070825" cy="4824536"/>
          </a:xfr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ABDDBC-B06A-2941-8E07-7B929B9CB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E9E6D-B1E9-4F08-8E83-0E081C425F53}" type="slidenum">
              <a:rPr lang="de-DE" smtClean="0"/>
              <a:pPr/>
              <a:t>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51438724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E9E6D-B1E9-4F08-8E83-0E081C425F53}" type="slidenum">
              <a:rPr lang="de-DE" smtClean="0"/>
              <a:pPr/>
              <a:t>14</a:t>
            </a:fld>
            <a:endParaRPr lang="de-DE"/>
          </a:p>
        </p:txBody>
      </p:sp>
      <p:sp>
        <p:nvSpPr>
          <p:cNvPr id="18" name="Freeform 11">
            <a:extLst>
              <a:ext uri="{FF2B5EF4-FFF2-40B4-BE49-F238E27FC236}">
                <a16:creationId xmlns:a16="http://schemas.microsoft.com/office/drawing/2014/main" id="{43C0B1AF-DB31-3C46-A2F0-75DCE23E2DCA}"/>
              </a:ext>
            </a:extLst>
          </p:cNvPr>
          <p:cNvSpPr/>
          <p:nvPr/>
        </p:nvSpPr>
        <p:spPr bwMode="gray">
          <a:xfrm>
            <a:off x="2775606" y="2214900"/>
            <a:ext cx="6764420" cy="643636"/>
          </a:xfrm>
          <a:custGeom>
            <a:avLst/>
            <a:gdLst>
              <a:gd name="T0" fmla="*/ 0 w 2856"/>
              <a:gd name="T1" fmla="*/ 5 h 358"/>
              <a:gd name="T2" fmla="*/ 0 w 2856"/>
              <a:gd name="T3" fmla="*/ 357 h 358"/>
              <a:gd name="T4" fmla="*/ 2667 w 2856"/>
              <a:gd name="T5" fmla="*/ 357 h 358"/>
              <a:gd name="T6" fmla="*/ 2854 w 2856"/>
              <a:gd name="T7" fmla="*/ 182 h 358"/>
              <a:gd name="T8" fmla="*/ 2667 w 2856"/>
              <a:gd name="T9" fmla="*/ 0 h 358"/>
              <a:gd name="T10" fmla="*/ 0 w 2856"/>
              <a:gd name="T11" fmla="*/ 5 h 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56" h="358">
                <a:moveTo>
                  <a:pt x="0" y="5"/>
                </a:moveTo>
                <a:lnTo>
                  <a:pt x="0" y="357"/>
                </a:lnTo>
                <a:cubicBezTo>
                  <a:pt x="97" y="358"/>
                  <a:pt x="2594" y="357"/>
                  <a:pt x="2667" y="357"/>
                </a:cubicBezTo>
                <a:cubicBezTo>
                  <a:pt x="2739" y="357"/>
                  <a:pt x="2851" y="321"/>
                  <a:pt x="2854" y="182"/>
                </a:cubicBezTo>
                <a:cubicBezTo>
                  <a:pt x="2856" y="43"/>
                  <a:pt x="2755" y="0"/>
                  <a:pt x="2667" y="0"/>
                </a:cubicBezTo>
                <a:cubicBezTo>
                  <a:pt x="2579" y="0"/>
                  <a:pt x="95" y="5"/>
                  <a:pt x="0" y="5"/>
                </a:cubicBezTo>
                <a:close/>
              </a:path>
            </a:pathLst>
          </a:custGeom>
          <a:solidFill>
            <a:srgbClr val="7F7F7F"/>
          </a:solidFill>
          <a:ln w="19050" cap="flat" cmpd="sng">
            <a:solidFill>
              <a:schemeClr val="bg1"/>
            </a:solidFill>
            <a:prstDash val="solid"/>
            <a:round/>
          </a:ln>
          <a:effectLst/>
        </p:spPr>
        <p:txBody>
          <a:bodyPr wrap="none" anchor="ctr"/>
          <a:lstStyle/>
          <a:p>
            <a:endParaRPr lang="zh-CN" altLang="en-US" sz="2400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9" name="Freeform 12">
            <a:extLst>
              <a:ext uri="{FF2B5EF4-FFF2-40B4-BE49-F238E27FC236}">
                <a16:creationId xmlns:a16="http://schemas.microsoft.com/office/drawing/2014/main" id="{AF1B00B4-2443-E34F-90F8-3A0F28455B0B}"/>
              </a:ext>
            </a:extLst>
          </p:cNvPr>
          <p:cNvSpPr/>
          <p:nvPr/>
        </p:nvSpPr>
        <p:spPr bwMode="gray">
          <a:xfrm>
            <a:off x="1852552" y="2214900"/>
            <a:ext cx="771758" cy="643636"/>
          </a:xfrm>
          <a:custGeom>
            <a:avLst/>
            <a:gdLst>
              <a:gd name="T0" fmla="*/ 372 w 372"/>
              <a:gd name="T1" fmla="*/ 1 h 358"/>
              <a:gd name="T2" fmla="*/ 372 w 372"/>
              <a:gd name="T3" fmla="*/ 358 h 358"/>
              <a:gd name="T4" fmla="*/ 165 w 372"/>
              <a:gd name="T5" fmla="*/ 357 h 358"/>
              <a:gd name="T6" fmla="*/ 0 w 372"/>
              <a:gd name="T7" fmla="*/ 181 h 358"/>
              <a:gd name="T8" fmla="*/ 164 w 372"/>
              <a:gd name="T9" fmla="*/ 1 h 358"/>
              <a:gd name="T10" fmla="*/ 372 w 372"/>
              <a:gd name="T11" fmla="*/ 1 h 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72" h="358">
                <a:moveTo>
                  <a:pt x="372" y="1"/>
                </a:moveTo>
                <a:cubicBezTo>
                  <a:pt x="372" y="179"/>
                  <a:pt x="372" y="358"/>
                  <a:pt x="372" y="358"/>
                </a:cubicBezTo>
                <a:lnTo>
                  <a:pt x="165" y="357"/>
                </a:lnTo>
                <a:cubicBezTo>
                  <a:pt x="137" y="357"/>
                  <a:pt x="0" y="316"/>
                  <a:pt x="0" y="181"/>
                </a:cubicBezTo>
                <a:cubicBezTo>
                  <a:pt x="0" y="46"/>
                  <a:pt x="126" y="0"/>
                  <a:pt x="164" y="1"/>
                </a:cubicBezTo>
                <a:lnTo>
                  <a:pt x="372" y="1"/>
                </a:lnTo>
                <a:close/>
              </a:path>
            </a:pathLst>
          </a:custGeom>
          <a:solidFill>
            <a:srgbClr val="7F7F7F"/>
          </a:solidFill>
          <a:ln w="19050" cap="flat" cmpd="sng">
            <a:solidFill>
              <a:schemeClr val="bg1"/>
            </a:solidFill>
            <a:prstDash val="solid"/>
            <a:round/>
          </a:ln>
          <a:effectLst/>
        </p:spPr>
        <p:txBody>
          <a:bodyPr wrap="none" anchor="ctr"/>
          <a:lstStyle/>
          <a:p>
            <a:endParaRPr lang="zh-CN" altLang="en-US" sz="2400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0" name="Text Box 16">
            <a:extLst>
              <a:ext uri="{FF2B5EF4-FFF2-40B4-BE49-F238E27FC236}">
                <a16:creationId xmlns:a16="http://schemas.microsoft.com/office/drawing/2014/main" id="{22173EBF-2A99-394B-A8EB-0643CAEE8E36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2102690" y="2299984"/>
            <a:ext cx="385879" cy="461665"/>
          </a:xfrm>
          <a:prstGeom prst="rect">
            <a:avLst/>
          </a:prstGeom>
          <a:noFill/>
          <a:ln w="9525">
            <a:noFill/>
            <a:miter lim="800000"/>
          </a:ln>
          <a:effectLst>
            <a:outerShdw dist="28398" dir="1593903" algn="ctr" rotWithShape="0">
              <a:srgbClr val="333333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None/>
            </a:pPr>
            <a:r>
              <a:rPr lang="en-US" altLang="zh-CN" sz="2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1" name="Text Box 13">
            <a:extLst>
              <a:ext uri="{FF2B5EF4-FFF2-40B4-BE49-F238E27FC236}">
                <a16:creationId xmlns:a16="http://schemas.microsoft.com/office/drawing/2014/main" id="{D04C2462-89A6-F94C-92F1-50638D7858BC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2809229" y="2324790"/>
            <a:ext cx="6743153" cy="423859"/>
          </a:xfrm>
          <a:prstGeom prst="rect">
            <a:avLst/>
          </a:prstGeom>
          <a:noFill/>
          <a:ln w="9525">
            <a:noFill/>
            <a:miter lim="800000"/>
          </a:ln>
          <a:effectLst>
            <a:outerShdw dist="17961" dir="2700000" algn="ctr" rotWithShape="0">
              <a:srgbClr val="333333">
                <a:alpha val="50000"/>
              </a:srgbClr>
            </a:outerShdw>
          </a:effectLst>
        </p:spPr>
        <p:txBody>
          <a:bodyPr wrap="square" tIns="27000" bIns="27000" anchor="ctr" anchorCtr="0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Diffusion Models and Classifier Guidance</a:t>
            </a:r>
            <a:endParaRPr lang="zh-CN" altLang="en-US" sz="2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3C71AE1E-736D-3F47-82D8-031DC335C21D}"/>
              </a:ext>
            </a:extLst>
          </p:cNvPr>
          <p:cNvSpPr/>
          <p:nvPr/>
        </p:nvSpPr>
        <p:spPr bwMode="gray">
          <a:xfrm>
            <a:off x="2785707" y="1326232"/>
            <a:ext cx="6764419" cy="643636"/>
          </a:xfrm>
          <a:custGeom>
            <a:avLst/>
            <a:gdLst>
              <a:gd name="T0" fmla="*/ 0 w 2856"/>
              <a:gd name="T1" fmla="*/ 5 h 358"/>
              <a:gd name="T2" fmla="*/ 0 w 2856"/>
              <a:gd name="T3" fmla="*/ 357 h 358"/>
              <a:gd name="T4" fmla="*/ 2667 w 2856"/>
              <a:gd name="T5" fmla="*/ 357 h 358"/>
              <a:gd name="T6" fmla="*/ 2854 w 2856"/>
              <a:gd name="T7" fmla="*/ 182 h 358"/>
              <a:gd name="T8" fmla="*/ 2667 w 2856"/>
              <a:gd name="T9" fmla="*/ 0 h 358"/>
              <a:gd name="T10" fmla="*/ 0 w 2856"/>
              <a:gd name="T11" fmla="*/ 5 h 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56" h="358">
                <a:moveTo>
                  <a:pt x="0" y="5"/>
                </a:moveTo>
                <a:lnTo>
                  <a:pt x="0" y="357"/>
                </a:lnTo>
                <a:cubicBezTo>
                  <a:pt x="97" y="358"/>
                  <a:pt x="2594" y="357"/>
                  <a:pt x="2667" y="357"/>
                </a:cubicBezTo>
                <a:cubicBezTo>
                  <a:pt x="2739" y="357"/>
                  <a:pt x="2851" y="321"/>
                  <a:pt x="2854" y="182"/>
                </a:cubicBezTo>
                <a:cubicBezTo>
                  <a:pt x="2856" y="43"/>
                  <a:pt x="2755" y="0"/>
                  <a:pt x="2667" y="0"/>
                </a:cubicBezTo>
                <a:cubicBezTo>
                  <a:pt x="2579" y="0"/>
                  <a:pt x="95" y="5"/>
                  <a:pt x="0" y="5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 w="19050" cap="flat" cmpd="sng">
            <a:solidFill>
              <a:schemeClr val="bg1"/>
            </a:solidFill>
            <a:prstDash val="solid"/>
            <a:round/>
          </a:ln>
          <a:effectLst/>
        </p:spPr>
        <p:txBody>
          <a:bodyPr wrap="none" anchor="ctr"/>
          <a:lstStyle/>
          <a:p>
            <a:endParaRPr lang="zh-CN" altLang="en-US" sz="240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8C2C2546-4FE0-2244-9503-253EA3BE0324}"/>
              </a:ext>
            </a:extLst>
          </p:cNvPr>
          <p:cNvSpPr/>
          <p:nvPr/>
        </p:nvSpPr>
        <p:spPr bwMode="gray">
          <a:xfrm>
            <a:off x="1862652" y="1326232"/>
            <a:ext cx="771758" cy="643636"/>
          </a:xfrm>
          <a:custGeom>
            <a:avLst/>
            <a:gdLst>
              <a:gd name="T0" fmla="*/ 372 w 372"/>
              <a:gd name="T1" fmla="*/ 1 h 358"/>
              <a:gd name="T2" fmla="*/ 372 w 372"/>
              <a:gd name="T3" fmla="*/ 358 h 358"/>
              <a:gd name="T4" fmla="*/ 165 w 372"/>
              <a:gd name="T5" fmla="*/ 357 h 358"/>
              <a:gd name="T6" fmla="*/ 0 w 372"/>
              <a:gd name="T7" fmla="*/ 181 h 358"/>
              <a:gd name="T8" fmla="*/ 164 w 372"/>
              <a:gd name="T9" fmla="*/ 1 h 358"/>
              <a:gd name="T10" fmla="*/ 372 w 372"/>
              <a:gd name="T11" fmla="*/ 1 h 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72" h="358">
                <a:moveTo>
                  <a:pt x="372" y="1"/>
                </a:moveTo>
                <a:cubicBezTo>
                  <a:pt x="372" y="179"/>
                  <a:pt x="372" y="358"/>
                  <a:pt x="372" y="358"/>
                </a:cubicBezTo>
                <a:lnTo>
                  <a:pt x="165" y="357"/>
                </a:lnTo>
                <a:cubicBezTo>
                  <a:pt x="137" y="357"/>
                  <a:pt x="0" y="316"/>
                  <a:pt x="0" y="181"/>
                </a:cubicBezTo>
                <a:cubicBezTo>
                  <a:pt x="0" y="46"/>
                  <a:pt x="126" y="0"/>
                  <a:pt x="164" y="1"/>
                </a:cubicBezTo>
                <a:lnTo>
                  <a:pt x="372" y="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19050" cap="flat" cmpd="sng">
            <a:solidFill>
              <a:schemeClr val="bg1"/>
            </a:solidFill>
            <a:prstDash val="solid"/>
            <a:round/>
          </a:ln>
          <a:effectLst/>
        </p:spPr>
        <p:txBody>
          <a:bodyPr wrap="none" anchor="ctr"/>
          <a:lstStyle/>
          <a:p>
            <a:endParaRPr lang="zh-CN" altLang="en-US" sz="240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6" name="Text Box 17">
            <a:extLst>
              <a:ext uri="{FF2B5EF4-FFF2-40B4-BE49-F238E27FC236}">
                <a16:creationId xmlns:a16="http://schemas.microsoft.com/office/drawing/2014/main" id="{019672C1-D909-0146-9CF4-F1D1A66F18C6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2100287" y="1418343"/>
            <a:ext cx="385879" cy="461665"/>
          </a:xfrm>
          <a:prstGeom prst="rect">
            <a:avLst/>
          </a:prstGeom>
          <a:noFill/>
          <a:ln w="9525">
            <a:noFill/>
            <a:miter lim="800000"/>
          </a:ln>
          <a:effectLst>
            <a:outerShdw dist="28398" dir="1593903" algn="ctr" rotWithShape="0">
              <a:srgbClr val="333333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None/>
            </a:pPr>
            <a:r>
              <a:rPr lang="en-US" altLang="zh-CN" sz="2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" name="Text Box 13">
            <a:extLst>
              <a:ext uri="{FF2B5EF4-FFF2-40B4-BE49-F238E27FC236}">
                <a16:creationId xmlns:a16="http://schemas.microsoft.com/office/drawing/2014/main" id="{A881AE16-3691-5D49-8D34-35D87323E38B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2819328" y="1436123"/>
            <a:ext cx="6448095" cy="423859"/>
          </a:xfrm>
          <a:prstGeom prst="rect">
            <a:avLst/>
          </a:prstGeom>
          <a:noFill/>
          <a:ln w="9525">
            <a:noFill/>
            <a:miter lim="800000"/>
          </a:ln>
          <a:effectLst>
            <a:outerShdw dist="17961" dir="2700000" algn="ctr" rotWithShape="0">
              <a:srgbClr val="333333">
                <a:alpha val="50000"/>
              </a:srgbClr>
            </a:outerShdw>
          </a:effectLst>
        </p:spPr>
        <p:txBody>
          <a:bodyPr wrap="square" tIns="27000" bIns="27000" anchor="ctr" anchorCtr="0">
            <a:spAutoFit/>
          </a:bodyPr>
          <a:lstStyle/>
          <a:p>
            <a:pPr lvl="0">
              <a:buNone/>
            </a:pPr>
            <a:r>
              <a:rPr lang="en-US" altLang="zh-CN" sz="2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Introduction and Motivation</a:t>
            </a:r>
            <a:endParaRPr lang="zh-CN" altLang="en-US" sz="2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CB31DD51-A21F-0946-820A-E7AE927CA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Contents</a:t>
            </a:r>
            <a:endParaRPr lang="zh-CN" altLang="en-US" dirty="0"/>
          </a:p>
        </p:txBody>
      </p:sp>
      <p:sp>
        <p:nvSpPr>
          <p:cNvPr id="38" name="Freeform 9">
            <a:extLst>
              <a:ext uri="{FF2B5EF4-FFF2-40B4-BE49-F238E27FC236}">
                <a16:creationId xmlns:a16="http://schemas.microsoft.com/office/drawing/2014/main" id="{7C238FB7-307F-D24E-B572-E4A29FEB9CE0}"/>
              </a:ext>
            </a:extLst>
          </p:cNvPr>
          <p:cNvSpPr/>
          <p:nvPr/>
        </p:nvSpPr>
        <p:spPr bwMode="gray">
          <a:xfrm>
            <a:off x="2782635" y="3107182"/>
            <a:ext cx="6764419" cy="643636"/>
          </a:xfrm>
          <a:custGeom>
            <a:avLst/>
            <a:gdLst>
              <a:gd name="T0" fmla="*/ 0 w 2856"/>
              <a:gd name="T1" fmla="*/ 5 h 358"/>
              <a:gd name="T2" fmla="*/ 0 w 2856"/>
              <a:gd name="T3" fmla="*/ 357 h 358"/>
              <a:gd name="T4" fmla="*/ 2667 w 2856"/>
              <a:gd name="T5" fmla="*/ 357 h 358"/>
              <a:gd name="T6" fmla="*/ 2854 w 2856"/>
              <a:gd name="T7" fmla="*/ 182 h 358"/>
              <a:gd name="T8" fmla="*/ 2667 w 2856"/>
              <a:gd name="T9" fmla="*/ 0 h 358"/>
              <a:gd name="T10" fmla="*/ 0 w 2856"/>
              <a:gd name="T11" fmla="*/ 5 h 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56" h="358">
                <a:moveTo>
                  <a:pt x="0" y="5"/>
                </a:moveTo>
                <a:lnTo>
                  <a:pt x="0" y="357"/>
                </a:lnTo>
                <a:cubicBezTo>
                  <a:pt x="97" y="358"/>
                  <a:pt x="2594" y="357"/>
                  <a:pt x="2667" y="357"/>
                </a:cubicBezTo>
                <a:cubicBezTo>
                  <a:pt x="2739" y="357"/>
                  <a:pt x="2851" y="321"/>
                  <a:pt x="2854" y="182"/>
                </a:cubicBezTo>
                <a:cubicBezTo>
                  <a:pt x="2856" y="43"/>
                  <a:pt x="2755" y="0"/>
                  <a:pt x="2667" y="0"/>
                </a:cubicBezTo>
                <a:cubicBezTo>
                  <a:pt x="2579" y="0"/>
                  <a:pt x="95" y="5"/>
                  <a:pt x="0" y="5"/>
                </a:cubicBezTo>
                <a:close/>
              </a:path>
            </a:pathLst>
          </a:custGeom>
          <a:solidFill>
            <a:srgbClr val="7F7F7F"/>
          </a:solidFill>
          <a:ln w="19050" cap="flat" cmpd="sng">
            <a:solidFill>
              <a:schemeClr val="bg1"/>
            </a:solidFill>
            <a:prstDash val="solid"/>
            <a:round/>
          </a:ln>
          <a:effectLst/>
        </p:spPr>
        <p:txBody>
          <a:bodyPr wrap="none" anchor="ctr"/>
          <a:lstStyle/>
          <a:p>
            <a:endParaRPr lang="zh-CN" altLang="en-US" sz="240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9" name="Freeform 10">
            <a:extLst>
              <a:ext uri="{FF2B5EF4-FFF2-40B4-BE49-F238E27FC236}">
                <a16:creationId xmlns:a16="http://schemas.microsoft.com/office/drawing/2014/main" id="{3CE2AE5C-685F-3A4F-B069-6A6E6BA86389}"/>
              </a:ext>
            </a:extLst>
          </p:cNvPr>
          <p:cNvSpPr/>
          <p:nvPr/>
        </p:nvSpPr>
        <p:spPr bwMode="gray">
          <a:xfrm>
            <a:off x="1859580" y="3107182"/>
            <a:ext cx="771758" cy="643636"/>
          </a:xfrm>
          <a:custGeom>
            <a:avLst/>
            <a:gdLst>
              <a:gd name="T0" fmla="*/ 372 w 372"/>
              <a:gd name="T1" fmla="*/ 1 h 358"/>
              <a:gd name="T2" fmla="*/ 372 w 372"/>
              <a:gd name="T3" fmla="*/ 358 h 358"/>
              <a:gd name="T4" fmla="*/ 165 w 372"/>
              <a:gd name="T5" fmla="*/ 357 h 358"/>
              <a:gd name="T6" fmla="*/ 0 w 372"/>
              <a:gd name="T7" fmla="*/ 181 h 358"/>
              <a:gd name="T8" fmla="*/ 164 w 372"/>
              <a:gd name="T9" fmla="*/ 1 h 358"/>
              <a:gd name="T10" fmla="*/ 372 w 372"/>
              <a:gd name="T11" fmla="*/ 1 h 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72" h="358">
                <a:moveTo>
                  <a:pt x="372" y="1"/>
                </a:moveTo>
                <a:cubicBezTo>
                  <a:pt x="372" y="179"/>
                  <a:pt x="372" y="358"/>
                  <a:pt x="372" y="358"/>
                </a:cubicBezTo>
                <a:lnTo>
                  <a:pt x="165" y="357"/>
                </a:lnTo>
                <a:cubicBezTo>
                  <a:pt x="137" y="357"/>
                  <a:pt x="0" y="316"/>
                  <a:pt x="0" y="181"/>
                </a:cubicBezTo>
                <a:cubicBezTo>
                  <a:pt x="0" y="46"/>
                  <a:pt x="126" y="0"/>
                  <a:pt x="164" y="1"/>
                </a:cubicBezTo>
                <a:lnTo>
                  <a:pt x="372" y="1"/>
                </a:lnTo>
                <a:close/>
              </a:path>
            </a:pathLst>
          </a:custGeom>
          <a:solidFill>
            <a:srgbClr val="7F7F7F"/>
          </a:solidFill>
          <a:ln w="19050" cap="flat" cmpd="sng">
            <a:solidFill>
              <a:schemeClr val="bg1"/>
            </a:solidFill>
            <a:prstDash val="solid"/>
            <a:round/>
          </a:ln>
          <a:effectLst/>
        </p:spPr>
        <p:txBody>
          <a:bodyPr wrap="none" anchor="ctr"/>
          <a:lstStyle/>
          <a:p>
            <a:endParaRPr lang="zh-CN" altLang="en-US" sz="240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0" name="Text Box 17">
            <a:extLst>
              <a:ext uri="{FF2B5EF4-FFF2-40B4-BE49-F238E27FC236}">
                <a16:creationId xmlns:a16="http://schemas.microsoft.com/office/drawing/2014/main" id="{5C9777AD-4AC8-594F-B9EF-ADA907046CCB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2097215" y="3199293"/>
            <a:ext cx="385879" cy="461665"/>
          </a:xfrm>
          <a:prstGeom prst="rect">
            <a:avLst/>
          </a:prstGeom>
          <a:noFill/>
          <a:ln w="9525">
            <a:noFill/>
            <a:miter lim="800000"/>
          </a:ln>
          <a:effectLst>
            <a:outerShdw dist="28398" dir="1593903" algn="ctr" rotWithShape="0">
              <a:srgbClr val="333333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None/>
            </a:pPr>
            <a:r>
              <a:rPr lang="en-US" altLang="zh-CN" sz="2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1" name="Text Box 13">
            <a:extLst>
              <a:ext uri="{FF2B5EF4-FFF2-40B4-BE49-F238E27FC236}">
                <a16:creationId xmlns:a16="http://schemas.microsoft.com/office/drawing/2014/main" id="{8897DEA8-F039-8D4D-ACD3-2D0AE6A73AB3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2816256" y="3217073"/>
            <a:ext cx="6448095" cy="423859"/>
          </a:xfrm>
          <a:prstGeom prst="rect">
            <a:avLst/>
          </a:prstGeom>
          <a:noFill/>
          <a:ln w="9525">
            <a:noFill/>
            <a:miter lim="800000"/>
          </a:ln>
          <a:effectLst>
            <a:outerShdw dist="17961" dir="2700000" algn="ctr" rotWithShape="0">
              <a:srgbClr val="333333">
                <a:alpha val="50000"/>
              </a:srgbClr>
            </a:outerShdw>
          </a:effectLst>
        </p:spPr>
        <p:txBody>
          <a:bodyPr wrap="square" tIns="27000" bIns="27000" anchor="ctr" anchorCtr="0">
            <a:spAutoFit/>
          </a:bodyPr>
          <a:lstStyle/>
          <a:p>
            <a:pPr lvl="0">
              <a:buNone/>
            </a:pPr>
            <a:r>
              <a:rPr lang="en-US" altLang="zh-CN" sz="2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Soft-Label Guidance and </a:t>
            </a:r>
            <a:r>
              <a:rPr lang="en-US" altLang="zh-CN" sz="240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EmoDiff</a:t>
            </a:r>
            <a:endParaRPr lang="zh-CN" altLang="en-US" sz="2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3" name="Freeform 9">
            <a:extLst>
              <a:ext uri="{FF2B5EF4-FFF2-40B4-BE49-F238E27FC236}">
                <a16:creationId xmlns:a16="http://schemas.microsoft.com/office/drawing/2014/main" id="{F5133056-0AE4-9641-A8F1-C816D569BFE4}"/>
              </a:ext>
            </a:extLst>
          </p:cNvPr>
          <p:cNvSpPr/>
          <p:nvPr/>
        </p:nvSpPr>
        <p:spPr bwMode="gray">
          <a:xfrm>
            <a:off x="2782635" y="3999463"/>
            <a:ext cx="6764419" cy="643636"/>
          </a:xfrm>
          <a:custGeom>
            <a:avLst/>
            <a:gdLst>
              <a:gd name="T0" fmla="*/ 0 w 2856"/>
              <a:gd name="T1" fmla="*/ 5 h 358"/>
              <a:gd name="T2" fmla="*/ 0 w 2856"/>
              <a:gd name="T3" fmla="*/ 357 h 358"/>
              <a:gd name="T4" fmla="*/ 2667 w 2856"/>
              <a:gd name="T5" fmla="*/ 357 h 358"/>
              <a:gd name="T6" fmla="*/ 2854 w 2856"/>
              <a:gd name="T7" fmla="*/ 182 h 358"/>
              <a:gd name="T8" fmla="*/ 2667 w 2856"/>
              <a:gd name="T9" fmla="*/ 0 h 358"/>
              <a:gd name="T10" fmla="*/ 0 w 2856"/>
              <a:gd name="T11" fmla="*/ 5 h 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56" h="358">
                <a:moveTo>
                  <a:pt x="0" y="5"/>
                </a:moveTo>
                <a:lnTo>
                  <a:pt x="0" y="357"/>
                </a:lnTo>
                <a:cubicBezTo>
                  <a:pt x="97" y="358"/>
                  <a:pt x="2594" y="357"/>
                  <a:pt x="2667" y="357"/>
                </a:cubicBezTo>
                <a:cubicBezTo>
                  <a:pt x="2739" y="357"/>
                  <a:pt x="2851" y="321"/>
                  <a:pt x="2854" y="182"/>
                </a:cubicBezTo>
                <a:cubicBezTo>
                  <a:pt x="2856" y="43"/>
                  <a:pt x="2755" y="0"/>
                  <a:pt x="2667" y="0"/>
                </a:cubicBezTo>
                <a:cubicBezTo>
                  <a:pt x="2579" y="0"/>
                  <a:pt x="95" y="5"/>
                  <a:pt x="0" y="5"/>
                </a:cubicBezTo>
                <a:close/>
              </a:path>
            </a:pathLst>
          </a:custGeom>
          <a:solidFill>
            <a:srgbClr val="232671"/>
          </a:solidFill>
          <a:ln w="19050" cap="flat" cmpd="sng">
            <a:solidFill>
              <a:schemeClr val="bg1"/>
            </a:solidFill>
            <a:prstDash val="solid"/>
            <a:round/>
          </a:ln>
          <a:effectLst/>
        </p:spPr>
        <p:txBody>
          <a:bodyPr wrap="none" anchor="ctr"/>
          <a:lstStyle/>
          <a:p>
            <a:endParaRPr lang="zh-CN" altLang="en-US" sz="240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4" name="Freeform 10">
            <a:extLst>
              <a:ext uri="{FF2B5EF4-FFF2-40B4-BE49-F238E27FC236}">
                <a16:creationId xmlns:a16="http://schemas.microsoft.com/office/drawing/2014/main" id="{E0B01499-FC96-D344-A3D3-842A3C74ECF3}"/>
              </a:ext>
            </a:extLst>
          </p:cNvPr>
          <p:cNvSpPr/>
          <p:nvPr/>
        </p:nvSpPr>
        <p:spPr bwMode="gray">
          <a:xfrm>
            <a:off x="1859580" y="3999463"/>
            <a:ext cx="771758" cy="643636"/>
          </a:xfrm>
          <a:custGeom>
            <a:avLst/>
            <a:gdLst>
              <a:gd name="T0" fmla="*/ 372 w 372"/>
              <a:gd name="T1" fmla="*/ 1 h 358"/>
              <a:gd name="T2" fmla="*/ 372 w 372"/>
              <a:gd name="T3" fmla="*/ 358 h 358"/>
              <a:gd name="T4" fmla="*/ 165 w 372"/>
              <a:gd name="T5" fmla="*/ 357 h 358"/>
              <a:gd name="T6" fmla="*/ 0 w 372"/>
              <a:gd name="T7" fmla="*/ 181 h 358"/>
              <a:gd name="T8" fmla="*/ 164 w 372"/>
              <a:gd name="T9" fmla="*/ 1 h 358"/>
              <a:gd name="T10" fmla="*/ 372 w 372"/>
              <a:gd name="T11" fmla="*/ 1 h 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72" h="358">
                <a:moveTo>
                  <a:pt x="372" y="1"/>
                </a:moveTo>
                <a:cubicBezTo>
                  <a:pt x="372" y="179"/>
                  <a:pt x="372" y="358"/>
                  <a:pt x="372" y="358"/>
                </a:cubicBezTo>
                <a:lnTo>
                  <a:pt x="165" y="357"/>
                </a:lnTo>
                <a:cubicBezTo>
                  <a:pt x="137" y="357"/>
                  <a:pt x="0" y="316"/>
                  <a:pt x="0" y="181"/>
                </a:cubicBezTo>
                <a:cubicBezTo>
                  <a:pt x="0" y="46"/>
                  <a:pt x="126" y="0"/>
                  <a:pt x="164" y="1"/>
                </a:cubicBezTo>
                <a:lnTo>
                  <a:pt x="372" y="1"/>
                </a:lnTo>
                <a:close/>
              </a:path>
            </a:pathLst>
          </a:custGeom>
          <a:solidFill>
            <a:srgbClr val="232671"/>
          </a:solidFill>
          <a:ln w="19050" cap="flat" cmpd="sng">
            <a:solidFill>
              <a:schemeClr val="bg1"/>
            </a:solidFill>
            <a:prstDash val="solid"/>
            <a:round/>
          </a:ln>
          <a:effectLst/>
        </p:spPr>
        <p:txBody>
          <a:bodyPr wrap="none" anchor="ctr"/>
          <a:lstStyle/>
          <a:p>
            <a:endParaRPr lang="zh-CN" altLang="en-US" sz="240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5" name="Text Box 17">
            <a:extLst>
              <a:ext uri="{FF2B5EF4-FFF2-40B4-BE49-F238E27FC236}">
                <a16:creationId xmlns:a16="http://schemas.microsoft.com/office/drawing/2014/main" id="{FB4BCA98-EF6A-4645-A0B3-9546139CE6AF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2097215" y="4091574"/>
            <a:ext cx="385879" cy="461665"/>
          </a:xfrm>
          <a:prstGeom prst="rect">
            <a:avLst/>
          </a:prstGeom>
          <a:noFill/>
          <a:ln w="9525">
            <a:noFill/>
            <a:miter lim="800000"/>
          </a:ln>
          <a:effectLst>
            <a:outerShdw dist="28398" dir="1593903" algn="ctr" rotWithShape="0">
              <a:srgbClr val="333333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None/>
            </a:pPr>
            <a:r>
              <a:rPr lang="en-US" altLang="zh-CN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6" name="Text Box 13">
            <a:extLst>
              <a:ext uri="{FF2B5EF4-FFF2-40B4-BE49-F238E27FC236}">
                <a16:creationId xmlns:a16="http://schemas.microsoft.com/office/drawing/2014/main" id="{70CA3F64-D7E5-F44D-975D-DC38D7131175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2816256" y="4109354"/>
            <a:ext cx="6448095" cy="423859"/>
          </a:xfrm>
          <a:prstGeom prst="rect">
            <a:avLst/>
          </a:prstGeom>
          <a:noFill/>
          <a:ln w="9525">
            <a:noFill/>
            <a:miter lim="800000"/>
          </a:ln>
          <a:effectLst>
            <a:outerShdw dist="17961" dir="2700000" algn="ctr" rotWithShape="0">
              <a:srgbClr val="333333">
                <a:alpha val="50000"/>
              </a:srgbClr>
            </a:outerShdw>
          </a:effectLst>
        </p:spPr>
        <p:txBody>
          <a:bodyPr wrap="square" tIns="27000" bIns="27000" anchor="ctr" anchorCtr="0">
            <a:spAutoFit/>
          </a:bodyPr>
          <a:lstStyle/>
          <a:p>
            <a:pPr lvl="0">
              <a:buNone/>
            </a:pPr>
            <a:r>
              <a:rPr lang="en-US" altLang="zh-CN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Experiments</a:t>
            </a:r>
            <a:endParaRPr lang="zh-CN" altLang="en-US" sz="24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8" name="Freeform 9">
            <a:extLst>
              <a:ext uri="{FF2B5EF4-FFF2-40B4-BE49-F238E27FC236}">
                <a16:creationId xmlns:a16="http://schemas.microsoft.com/office/drawing/2014/main" id="{77A18E83-E2F0-B440-837A-E64BF774DA08}"/>
              </a:ext>
            </a:extLst>
          </p:cNvPr>
          <p:cNvSpPr/>
          <p:nvPr/>
        </p:nvSpPr>
        <p:spPr bwMode="gray">
          <a:xfrm>
            <a:off x="2787963" y="4891744"/>
            <a:ext cx="6764419" cy="643636"/>
          </a:xfrm>
          <a:custGeom>
            <a:avLst/>
            <a:gdLst>
              <a:gd name="T0" fmla="*/ 0 w 2856"/>
              <a:gd name="T1" fmla="*/ 5 h 358"/>
              <a:gd name="T2" fmla="*/ 0 w 2856"/>
              <a:gd name="T3" fmla="*/ 357 h 358"/>
              <a:gd name="T4" fmla="*/ 2667 w 2856"/>
              <a:gd name="T5" fmla="*/ 357 h 358"/>
              <a:gd name="T6" fmla="*/ 2854 w 2856"/>
              <a:gd name="T7" fmla="*/ 182 h 358"/>
              <a:gd name="T8" fmla="*/ 2667 w 2856"/>
              <a:gd name="T9" fmla="*/ 0 h 358"/>
              <a:gd name="T10" fmla="*/ 0 w 2856"/>
              <a:gd name="T11" fmla="*/ 5 h 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56" h="358">
                <a:moveTo>
                  <a:pt x="0" y="5"/>
                </a:moveTo>
                <a:lnTo>
                  <a:pt x="0" y="357"/>
                </a:lnTo>
                <a:cubicBezTo>
                  <a:pt x="97" y="358"/>
                  <a:pt x="2594" y="357"/>
                  <a:pt x="2667" y="357"/>
                </a:cubicBezTo>
                <a:cubicBezTo>
                  <a:pt x="2739" y="357"/>
                  <a:pt x="2851" y="321"/>
                  <a:pt x="2854" y="182"/>
                </a:cubicBezTo>
                <a:cubicBezTo>
                  <a:pt x="2856" y="43"/>
                  <a:pt x="2755" y="0"/>
                  <a:pt x="2667" y="0"/>
                </a:cubicBezTo>
                <a:cubicBezTo>
                  <a:pt x="2579" y="0"/>
                  <a:pt x="95" y="5"/>
                  <a:pt x="0" y="5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 w="19050" cap="flat" cmpd="sng">
            <a:solidFill>
              <a:schemeClr val="bg1"/>
            </a:solidFill>
            <a:prstDash val="solid"/>
            <a:round/>
          </a:ln>
          <a:effectLst/>
        </p:spPr>
        <p:txBody>
          <a:bodyPr wrap="none" anchor="ctr"/>
          <a:lstStyle/>
          <a:p>
            <a:endParaRPr lang="zh-CN" altLang="en-US" sz="240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9" name="Freeform 10">
            <a:extLst>
              <a:ext uri="{FF2B5EF4-FFF2-40B4-BE49-F238E27FC236}">
                <a16:creationId xmlns:a16="http://schemas.microsoft.com/office/drawing/2014/main" id="{6C76ABAE-D5F1-3340-A824-6FBADFDF4FBF}"/>
              </a:ext>
            </a:extLst>
          </p:cNvPr>
          <p:cNvSpPr/>
          <p:nvPr/>
        </p:nvSpPr>
        <p:spPr bwMode="gray">
          <a:xfrm>
            <a:off x="1864908" y="4891744"/>
            <a:ext cx="771758" cy="643636"/>
          </a:xfrm>
          <a:custGeom>
            <a:avLst/>
            <a:gdLst>
              <a:gd name="T0" fmla="*/ 372 w 372"/>
              <a:gd name="T1" fmla="*/ 1 h 358"/>
              <a:gd name="T2" fmla="*/ 372 w 372"/>
              <a:gd name="T3" fmla="*/ 358 h 358"/>
              <a:gd name="T4" fmla="*/ 165 w 372"/>
              <a:gd name="T5" fmla="*/ 357 h 358"/>
              <a:gd name="T6" fmla="*/ 0 w 372"/>
              <a:gd name="T7" fmla="*/ 181 h 358"/>
              <a:gd name="T8" fmla="*/ 164 w 372"/>
              <a:gd name="T9" fmla="*/ 1 h 358"/>
              <a:gd name="T10" fmla="*/ 372 w 372"/>
              <a:gd name="T11" fmla="*/ 1 h 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72" h="358">
                <a:moveTo>
                  <a:pt x="372" y="1"/>
                </a:moveTo>
                <a:cubicBezTo>
                  <a:pt x="372" y="179"/>
                  <a:pt x="372" y="358"/>
                  <a:pt x="372" y="358"/>
                </a:cubicBezTo>
                <a:lnTo>
                  <a:pt x="165" y="357"/>
                </a:lnTo>
                <a:cubicBezTo>
                  <a:pt x="137" y="357"/>
                  <a:pt x="0" y="316"/>
                  <a:pt x="0" y="181"/>
                </a:cubicBezTo>
                <a:cubicBezTo>
                  <a:pt x="0" y="46"/>
                  <a:pt x="126" y="0"/>
                  <a:pt x="164" y="1"/>
                </a:cubicBezTo>
                <a:lnTo>
                  <a:pt x="372" y="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19050" cap="flat" cmpd="sng">
            <a:solidFill>
              <a:schemeClr val="bg1"/>
            </a:solidFill>
            <a:prstDash val="solid"/>
            <a:round/>
          </a:ln>
          <a:effectLst/>
        </p:spPr>
        <p:txBody>
          <a:bodyPr wrap="none" anchor="ctr"/>
          <a:lstStyle/>
          <a:p>
            <a:endParaRPr lang="zh-CN" altLang="en-US" sz="240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0" name="Text Box 17">
            <a:extLst>
              <a:ext uri="{FF2B5EF4-FFF2-40B4-BE49-F238E27FC236}">
                <a16:creationId xmlns:a16="http://schemas.microsoft.com/office/drawing/2014/main" id="{A97679DC-6B97-EE4C-B085-69986628AABB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2102543" y="4983855"/>
            <a:ext cx="385879" cy="461665"/>
          </a:xfrm>
          <a:prstGeom prst="rect">
            <a:avLst/>
          </a:prstGeom>
          <a:noFill/>
          <a:ln w="9525">
            <a:noFill/>
            <a:miter lim="800000"/>
          </a:ln>
          <a:effectLst>
            <a:outerShdw dist="28398" dir="1593903" algn="ctr" rotWithShape="0">
              <a:srgbClr val="333333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None/>
            </a:pPr>
            <a:r>
              <a:rPr lang="en-US" altLang="zh-CN" sz="2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1" name="Text Box 13">
            <a:extLst>
              <a:ext uri="{FF2B5EF4-FFF2-40B4-BE49-F238E27FC236}">
                <a16:creationId xmlns:a16="http://schemas.microsoft.com/office/drawing/2014/main" id="{849B21D1-F68C-6049-9B9A-BE703049C02D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2821584" y="5001635"/>
            <a:ext cx="6448095" cy="423859"/>
          </a:xfrm>
          <a:prstGeom prst="rect">
            <a:avLst/>
          </a:prstGeom>
          <a:noFill/>
          <a:ln w="9525">
            <a:noFill/>
            <a:miter lim="800000"/>
          </a:ln>
          <a:effectLst>
            <a:outerShdw dist="17961" dir="2700000" algn="ctr" rotWithShape="0">
              <a:srgbClr val="333333">
                <a:alpha val="50000"/>
              </a:srgbClr>
            </a:outerShdw>
          </a:effectLst>
        </p:spPr>
        <p:txBody>
          <a:bodyPr wrap="square" tIns="27000" bIns="27000" anchor="ctr" anchorCtr="0">
            <a:spAutoFit/>
          </a:bodyPr>
          <a:lstStyle/>
          <a:p>
            <a:pPr lvl="0">
              <a:buNone/>
            </a:pPr>
            <a:r>
              <a:rPr lang="en-US" altLang="zh-CN" sz="2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Conclusion</a:t>
            </a:r>
            <a:endParaRPr lang="zh-CN" altLang="en-US" sz="2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015000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732594-A54B-FC4E-B023-C7E0984B9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Experiments: Setup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4BA34AB-1839-0144-9775-B9D7C497D5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kumimoji="1" lang="en-US" altLang="zh-CN" dirty="0"/>
              <a:t>Dataset: Emotional Speech Dataset (ESD) from Zhou </a:t>
            </a:r>
            <a:r>
              <a:rPr kumimoji="1" lang="en-US" altLang="zh-CN" dirty="0" err="1"/>
              <a:t>Kun</a:t>
            </a:r>
            <a:r>
              <a:rPr kumimoji="1" lang="en-US" altLang="zh-CN" dirty="0"/>
              <a:t> et al. 2021.</a:t>
            </a:r>
          </a:p>
          <a:p>
            <a:pPr>
              <a:lnSpc>
                <a:spcPct val="150000"/>
              </a:lnSpc>
            </a:pPr>
            <a:r>
              <a:rPr kumimoji="1" lang="en-US" altLang="zh-CN" dirty="0"/>
              <a:t>English part; 10 speakers; Emotion </a:t>
            </a:r>
            <a:r>
              <a:rPr kumimoji="1" lang="en-US" altLang="zh-CN" i="1" dirty="0"/>
              <a:t>Angry, Happy, Sad, Surprise</a:t>
            </a:r>
            <a:r>
              <a:rPr kumimoji="1" lang="en-US" altLang="zh-CN" dirty="0"/>
              <a:t> and </a:t>
            </a:r>
            <a:r>
              <a:rPr kumimoji="1" lang="en-US" altLang="zh-CN" i="1" dirty="0"/>
              <a:t>Neutral</a:t>
            </a:r>
            <a:r>
              <a:rPr kumimoji="1" lang="en-US" altLang="zh-CN" dirty="0"/>
              <a:t>.</a:t>
            </a:r>
          </a:p>
          <a:p>
            <a:pPr>
              <a:lnSpc>
                <a:spcPct val="150000"/>
              </a:lnSpc>
            </a:pPr>
            <a:r>
              <a:rPr kumimoji="1" lang="en-US" altLang="zh-CN" dirty="0"/>
              <a:t>350 parallel utterances for each speaker per emotion.</a:t>
            </a:r>
          </a:p>
          <a:p>
            <a:pPr>
              <a:lnSpc>
                <a:spcPct val="150000"/>
              </a:lnSpc>
            </a:pPr>
            <a:r>
              <a:rPr kumimoji="1" lang="en-US" altLang="zh-CN" dirty="0" err="1"/>
              <a:t>GradTTS</a:t>
            </a:r>
            <a:r>
              <a:rPr kumimoji="1" lang="en-US" altLang="zh-CN" dirty="0"/>
              <a:t> acoustic model trained on all 10 speakers for 11M steps, and classifier trained on a specific speaker. </a:t>
            </a:r>
            <a:r>
              <a:rPr kumimoji="1" lang="en-US" altLang="zh-CN" dirty="0" err="1"/>
              <a:t>HifiGAN</a:t>
            </a:r>
            <a:r>
              <a:rPr kumimoji="1" lang="en-US" altLang="zh-CN" dirty="0"/>
              <a:t> is used as vocoder.</a:t>
            </a:r>
          </a:p>
          <a:p>
            <a:pPr>
              <a:lnSpc>
                <a:spcPct val="150000"/>
              </a:lnSpc>
            </a:pPr>
            <a:r>
              <a:rPr kumimoji="1" lang="en-US" altLang="zh-CN" dirty="0"/>
              <a:t>Classifier: 4-layer 1D CNN, with </a:t>
            </a:r>
            <a:r>
              <a:rPr kumimoji="1" lang="en-US" altLang="zh-CN" dirty="0" err="1"/>
              <a:t>BatchNorm</a:t>
            </a:r>
            <a:r>
              <a:rPr kumimoji="1" lang="en-US" altLang="zh-CN" dirty="0"/>
              <a:t> and Dropout.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3FC9B84-42D0-A144-9F80-8B72758C5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E9E6D-B1E9-4F08-8E83-0E081C425F53}" type="slidenum">
              <a:rPr lang="de-DE" smtClean="0"/>
              <a:pPr/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63563422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圆角矩形 13">
            <a:extLst>
              <a:ext uri="{FF2B5EF4-FFF2-40B4-BE49-F238E27FC236}">
                <a16:creationId xmlns:a16="http://schemas.microsoft.com/office/drawing/2014/main" id="{837BDE49-DA3B-FD46-B93D-DEE34B4CB503}"/>
              </a:ext>
            </a:extLst>
          </p:cNvPr>
          <p:cNvSpPr/>
          <p:nvPr/>
        </p:nvSpPr>
        <p:spPr>
          <a:xfrm>
            <a:off x="8150259" y="3429000"/>
            <a:ext cx="3514693" cy="266382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C4732594-A54B-FC4E-B023-C7E0984B9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Experiments: Emotional TTS Quality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4BA34AB-1839-0144-9775-B9D7C497D5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/>
              <a:t>Compare </a:t>
            </a:r>
            <a:r>
              <a:rPr kumimoji="1" lang="en-US" altLang="zh-CN" dirty="0" err="1"/>
              <a:t>EmoDiff</a:t>
            </a:r>
            <a:r>
              <a:rPr kumimoji="1" lang="en-US" altLang="zh-CN" dirty="0"/>
              <a:t> with followings:</a:t>
            </a:r>
          </a:p>
          <a:p>
            <a:pPr lvl="1"/>
            <a:r>
              <a:rPr kumimoji="1" lang="en-US" altLang="zh-CN" b="1" dirty="0"/>
              <a:t>GT</a:t>
            </a:r>
            <a:r>
              <a:rPr kumimoji="1" lang="en-US" altLang="zh-CN" dirty="0"/>
              <a:t> and </a:t>
            </a:r>
            <a:r>
              <a:rPr kumimoji="1" lang="en-US" altLang="zh-CN" b="1" dirty="0"/>
              <a:t>GT(voc.)</a:t>
            </a:r>
          </a:p>
          <a:p>
            <a:pPr lvl="1"/>
            <a:r>
              <a:rPr kumimoji="1" lang="en-US" altLang="zh-CN" b="1" dirty="0" err="1"/>
              <a:t>MixedEmotion</a:t>
            </a:r>
            <a:r>
              <a:rPr kumimoji="1" lang="en-US" altLang="zh-CN" dirty="0"/>
              <a:t> proposed by Zhou </a:t>
            </a:r>
            <a:r>
              <a:rPr kumimoji="1" lang="en-US" altLang="zh-CN" dirty="0" err="1"/>
              <a:t>Kun</a:t>
            </a:r>
            <a:r>
              <a:rPr kumimoji="1" lang="en-US" altLang="zh-CN" dirty="0"/>
              <a:t> et al. 2022. It is based on pre-calculation of emotion intensity by relative attribute ranking.</a:t>
            </a:r>
          </a:p>
          <a:p>
            <a:pPr lvl="1"/>
            <a:r>
              <a:rPr kumimoji="1" lang="en-US" altLang="zh-CN" b="1" dirty="0" err="1"/>
              <a:t>GradTTS</a:t>
            </a:r>
            <a:r>
              <a:rPr kumimoji="1" lang="en-US" altLang="zh-CN" b="1" dirty="0"/>
              <a:t> w/ emo label</a:t>
            </a:r>
            <a:r>
              <a:rPr kumimoji="1" lang="en-US" altLang="zh-CN" dirty="0"/>
              <a:t>. We provide hard emotion labels into </a:t>
            </a:r>
            <a:r>
              <a:rPr kumimoji="1" lang="en-US" altLang="zh-CN" dirty="0" err="1"/>
              <a:t>GradTTS</a:t>
            </a:r>
            <a:r>
              <a:rPr kumimoji="1" lang="en-US" altLang="zh-CN" dirty="0"/>
              <a:t>. This is to test how a normal emotional acoustic model can perform.</a:t>
            </a:r>
          </a:p>
          <a:p>
            <a:r>
              <a:rPr kumimoji="1" lang="en-US" altLang="zh-CN" dirty="0"/>
              <a:t>Intensity here is set to be 1.0 (full emotion).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3FC9B84-42D0-A144-9F80-8B72758C5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E9E6D-B1E9-4F08-8E83-0E081C425F53}" type="slidenum">
              <a:rPr lang="de-DE" smtClean="0"/>
              <a:pPr/>
              <a:t>16</a:t>
            </a:fld>
            <a:endParaRPr lang="de-DE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09C7193-7E8B-0547-A285-33A6F3CA96F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1424" y="3789040"/>
            <a:ext cx="6906852" cy="2932435"/>
          </a:xfrm>
          <a:prstGeom prst="rect">
            <a:avLst/>
          </a:prstGeom>
        </p:spPr>
      </p:pic>
      <p:pic>
        <p:nvPicPr>
          <p:cNvPr id="6" name="0015_001485" descr="0015_001485">
            <a:hlinkClick r:id="" action="ppaction://media"/>
            <a:extLst>
              <a:ext uri="{FF2B5EF4-FFF2-40B4-BE49-F238E27FC236}">
                <a16:creationId xmlns:a16="http://schemas.microsoft.com/office/drawing/2014/main" id="{81F108BC-9900-884B-AEC7-30890C9B0F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710984" y="3435950"/>
            <a:ext cx="597922" cy="597922"/>
          </a:xfrm>
          <a:prstGeom prst="rect">
            <a:avLst/>
          </a:prstGeom>
        </p:spPr>
      </p:pic>
      <p:pic>
        <p:nvPicPr>
          <p:cNvPr id="7" name="Mel_85_ref_Surprise_TTS" descr="Mel_85_ref_Surprise_TTS">
            <a:hlinkClick r:id="" action="ppaction://media"/>
            <a:extLst>
              <a:ext uri="{FF2B5EF4-FFF2-40B4-BE49-F238E27FC236}">
                <a16:creationId xmlns:a16="http://schemas.microsoft.com/office/drawing/2014/main" id="{7C8AB800-79CA-B94B-959D-73B216BCBCF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710984" y="4157980"/>
            <a:ext cx="597922" cy="597922"/>
          </a:xfrm>
          <a:prstGeom prst="rect">
            <a:avLst/>
          </a:prstGeom>
        </p:spPr>
      </p:pic>
      <p:pic>
        <p:nvPicPr>
          <p:cNvPr id="8" name="0015-Surprise_001485" descr="0015-Surprise_001485">
            <a:hlinkClick r:id="" action="ppaction://media"/>
            <a:extLst>
              <a:ext uri="{FF2B5EF4-FFF2-40B4-BE49-F238E27FC236}">
                <a16:creationId xmlns:a16="http://schemas.microsoft.com/office/drawing/2014/main" id="{B8559968-93AA-684D-8810-856BCD91FC2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720148" y="4771265"/>
            <a:ext cx="597922" cy="597922"/>
          </a:xfrm>
          <a:prstGeom prst="rect">
            <a:avLst/>
          </a:prstGeom>
        </p:spPr>
      </p:pic>
      <p:pic>
        <p:nvPicPr>
          <p:cNvPr id="9" name="0015-Surprise_001485" descr="0015-Surprise_001485">
            <a:hlinkClick r:id="" action="ppaction://media"/>
            <a:extLst>
              <a:ext uri="{FF2B5EF4-FFF2-40B4-BE49-F238E27FC236}">
                <a16:creationId xmlns:a16="http://schemas.microsoft.com/office/drawing/2014/main" id="{F5BD971A-376F-B445-BA98-36CF9854710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729312" y="5384550"/>
            <a:ext cx="597922" cy="597922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D44B143E-045C-5746-8629-3DFAF37E9348}"/>
              </a:ext>
            </a:extLst>
          </p:cNvPr>
          <p:cNvSpPr txBox="1"/>
          <p:nvPr/>
        </p:nvSpPr>
        <p:spPr>
          <a:xfrm>
            <a:off x="9917541" y="3550245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GT</a:t>
            </a:r>
            <a:endParaRPr kumimoji="1"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D1ECF74-E9D3-F447-A694-430011A99FA1}"/>
              </a:ext>
            </a:extLst>
          </p:cNvPr>
          <p:cNvSpPr txBox="1"/>
          <p:nvPr/>
        </p:nvSpPr>
        <p:spPr>
          <a:xfrm>
            <a:off x="8857994" y="4195881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err="1"/>
              <a:t>MixedEmotion</a:t>
            </a:r>
            <a:endParaRPr kumimoji="1" lang="zh-CN" altLang="en-US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8EC7C5AB-2170-6E44-AB6C-5C52539D8791}"/>
              </a:ext>
            </a:extLst>
          </p:cNvPr>
          <p:cNvSpPr txBox="1"/>
          <p:nvPr/>
        </p:nvSpPr>
        <p:spPr>
          <a:xfrm>
            <a:off x="8150259" y="4857679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err="1"/>
              <a:t>GradTTS</a:t>
            </a:r>
            <a:r>
              <a:rPr kumimoji="1" lang="en-US" altLang="zh-CN" dirty="0"/>
              <a:t> w/ emo label</a:t>
            </a:r>
            <a:endParaRPr kumimoji="1"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BF7BD3A-FF89-2344-9D29-D0BDF8B08F12}"/>
              </a:ext>
            </a:extLst>
          </p:cNvPr>
          <p:cNvSpPr txBox="1"/>
          <p:nvPr/>
        </p:nvSpPr>
        <p:spPr>
          <a:xfrm>
            <a:off x="9531153" y="5559262"/>
            <a:ext cx="1001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err="1"/>
              <a:t>EmoDiff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825247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4" grpId="0" animBg="1"/>
      <p:bldP spid="10" grpId="0"/>
      <p:bldP spid="11" grpId="0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圆角矩形 20">
            <a:extLst>
              <a:ext uri="{FF2B5EF4-FFF2-40B4-BE49-F238E27FC236}">
                <a16:creationId xmlns:a16="http://schemas.microsoft.com/office/drawing/2014/main" id="{A3C02B88-F740-C04F-9B30-CAC468809632}"/>
              </a:ext>
            </a:extLst>
          </p:cNvPr>
          <p:cNvSpPr/>
          <p:nvPr/>
        </p:nvSpPr>
        <p:spPr>
          <a:xfrm>
            <a:off x="8815060" y="1657527"/>
            <a:ext cx="3376940" cy="484698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A6719558-5186-4845-B22B-BCCAA213D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Experiments: Emotion Intensity Controllability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E1AA03A-3D8C-CE44-93B6-8860D7A10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E9E6D-B1E9-4F08-8E83-0E081C425F53}" type="slidenum">
              <a:rPr lang="de-DE" smtClean="0"/>
              <a:pPr/>
              <a:t>17</a:t>
            </a:fld>
            <a:endParaRPr lang="de-DE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02334C8-A4C2-3246-8DC8-44F32774BB09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58335" y="1851158"/>
            <a:ext cx="7248128" cy="251401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B34E830-D082-924E-9273-B78713EE162C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03600" y="4343982"/>
            <a:ext cx="8327234" cy="2514018"/>
          </a:xfrm>
          <a:prstGeom prst="rect">
            <a:avLst/>
          </a:prstGeom>
        </p:spPr>
      </p:pic>
      <p:sp>
        <p:nvSpPr>
          <p:cNvPr id="9" name="内容占位符 2">
            <a:extLst>
              <a:ext uri="{FF2B5EF4-FFF2-40B4-BE49-F238E27FC236}">
                <a16:creationId xmlns:a16="http://schemas.microsoft.com/office/drawing/2014/main" id="{C1C5E0BF-8E43-B44A-B05E-F925F35C1C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324" y="908720"/>
            <a:ext cx="11055352" cy="4885902"/>
          </a:xfrm>
        </p:spPr>
        <p:txBody>
          <a:bodyPr/>
          <a:lstStyle/>
          <a:p>
            <a:r>
              <a:rPr kumimoji="1" lang="en-US" altLang="zh-CN" dirty="0"/>
              <a:t>Use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 trained classifier to discriminate emotional speech under different intensities.</a:t>
            </a:r>
          </a:p>
          <a:p>
            <a:r>
              <a:rPr kumimoji="1" lang="en-US" altLang="zh-CN" dirty="0"/>
              <a:t>Larger classification probability means better discriminative confidence.</a:t>
            </a:r>
            <a:endParaRPr kumimoji="1" lang="zh-CN" altLang="en-US" dirty="0"/>
          </a:p>
        </p:txBody>
      </p:sp>
      <p:pic>
        <p:nvPicPr>
          <p:cNvPr id="10" name="[spk_4]-[emo_2]0011-Angry_000369" descr="[spk_4]-[emo_2]0011-Angry_000369">
            <a:hlinkClick r:id="" action="ppaction://media"/>
            <a:extLst>
              <a:ext uri="{FF2B5EF4-FFF2-40B4-BE49-F238E27FC236}">
                <a16:creationId xmlns:a16="http://schemas.microsoft.com/office/drawing/2014/main" id="{DE527426-1ED5-0843-8C5C-436448CFBB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0131618" y="1791647"/>
            <a:ext cx="812800" cy="812800"/>
          </a:xfrm>
          <a:prstGeom prst="rect">
            <a:avLst/>
          </a:prstGeom>
        </p:spPr>
      </p:pic>
      <p:pic>
        <p:nvPicPr>
          <p:cNvPr id="11" name="[spk_4]-[emo_2(0.8)_4(0.2)]0011-Angry_000369" descr="[spk_4]-[emo_2(0.8)_4(0.2)]0011-Angry_000369">
            <a:hlinkClick r:id="" action="ppaction://media"/>
            <a:extLst>
              <a:ext uri="{FF2B5EF4-FFF2-40B4-BE49-F238E27FC236}">
                <a16:creationId xmlns:a16="http://schemas.microsoft.com/office/drawing/2014/main" id="{C29A114E-3DCA-A746-8342-3946BD6B809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0131618" y="2571659"/>
            <a:ext cx="812800" cy="812800"/>
          </a:xfrm>
          <a:prstGeom prst="rect">
            <a:avLst/>
          </a:prstGeom>
        </p:spPr>
      </p:pic>
      <p:pic>
        <p:nvPicPr>
          <p:cNvPr id="12" name="[spk_4]-[emo_2(0.6)_4(0.4)]0011-Angry_000369" descr="[spk_4]-[emo_2(0.6)_4(0.4)]0011-Angry_000369">
            <a:hlinkClick r:id="" action="ppaction://media"/>
            <a:extLst>
              <a:ext uri="{FF2B5EF4-FFF2-40B4-BE49-F238E27FC236}">
                <a16:creationId xmlns:a16="http://schemas.microsoft.com/office/drawing/2014/main" id="{FC4E003C-FC3D-464F-9D8C-6C5E34D4A9F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0131618" y="3351671"/>
            <a:ext cx="812800" cy="812800"/>
          </a:xfrm>
          <a:prstGeom prst="rect">
            <a:avLst/>
          </a:prstGeom>
        </p:spPr>
      </p:pic>
      <p:pic>
        <p:nvPicPr>
          <p:cNvPr id="13" name="[spk_4]-[emo_2(0.4)_4(0.6)]0011-Angry_000369" descr="[spk_4]-[emo_2(0.4)_4(0.6)]0011-Angry_000369">
            <a:hlinkClick r:id="" action="ppaction://media"/>
            <a:extLst>
              <a:ext uri="{FF2B5EF4-FFF2-40B4-BE49-F238E27FC236}">
                <a16:creationId xmlns:a16="http://schemas.microsoft.com/office/drawing/2014/main" id="{3F3E7105-31A1-FE40-89B6-B12A40EDFA9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0131618" y="4131683"/>
            <a:ext cx="812800" cy="812800"/>
          </a:xfrm>
          <a:prstGeom prst="rect">
            <a:avLst/>
          </a:prstGeom>
        </p:spPr>
      </p:pic>
      <p:pic>
        <p:nvPicPr>
          <p:cNvPr id="14" name="[spk_4]-[emo_2(0.2)_4(0.8)]0011-Angry_000369" descr="[spk_4]-[emo_2(0.2)_4(0.8)]0011-Angry_000369">
            <a:hlinkClick r:id="" action="ppaction://media"/>
            <a:extLst>
              <a:ext uri="{FF2B5EF4-FFF2-40B4-BE49-F238E27FC236}">
                <a16:creationId xmlns:a16="http://schemas.microsoft.com/office/drawing/2014/main" id="{CD1BCBBF-EC8E-ED4D-899D-3BA4B17D541D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0166007" y="4911695"/>
            <a:ext cx="812800" cy="812800"/>
          </a:xfrm>
          <a:prstGeom prst="rect">
            <a:avLst/>
          </a:prstGeom>
        </p:spPr>
      </p:pic>
      <p:pic>
        <p:nvPicPr>
          <p:cNvPr id="15" name="[spk_4]-[emo_4]0011-Angry_000369" descr="[spk_4]-[emo_4]0011-Angry_000369">
            <a:hlinkClick r:id="" action="ppaction://media"/>
            <a:extLst>
              <a:ext uri="{FF2B5EF4-FFF2-40B4-BE49-F238E27FC236}">
                <a16:creationId xmlns:a16="http://schemas.microsoft.com/office/drawing/2014/main" id="{AB18BC15-6F3D-3745-99F5-3C793A4E04FC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0166007" y="5691709"/>
            <a:ext cx="812800" cy="812800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85C2465C-61CC-9243-A6BB-50A090D52801}"/>
              </a:ext>
            </a:extLst>
          </p:cNvPr>
          <p:cNvSpPr txBox="1"/>
          <p:nvPr/>
        </p:nvSpPr>
        <p:spPr>
          <a:xfrm>
            <a:off x="10105793" y="1633191"/>
            <a:ext cx="851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00" dirty="0"/>
              <a:t>Surprise</a:t>
            </a:r>
            <a:endParaRPr kumimoji="1" lang="zh-CN" altLang="en-US" sz="1400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AE471516-A905-E34C-B0F3-0EA89B51B91B}"/>
              </a:ext>
            </a:extLst>
          </p:cNvPr>
          <p:cNvSpPr txBox="1"/>
          <p:nvPr/>
        </p:nvSpPr>
        <p:spPr>
          <a:xfrm>
            <a:off x="9319960" y="1996153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0.0</a:t>
            </a:r>
            <a:endParaRPr kumimoji="1" lang="zh-CN" altLang="en-US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45C991ED-2390-3340-8050-155FBFBAB3D4}"/>
              </a:ext>
            </a:extLst>
          </p:cNvPr>
          <p:cNvSpPr txBox="1"/>
          <p:nvPr/>
        </p:nvSpPr>
        <p:spPr>
          <a:xfrm>
            <a:off x="9319960" y="5928502"/>
            <a:ext cx="505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1.0</a:t>
            </a:r>
            <a:endParaRPr kumimoji="1" lang="zh-CN" altLang="en-US" dirty="0"/>
          </a:p>
        </p:txBody>
      </p:sp>
      <p:cxnSp>
        <p:nvCxnSpPr>
          <p:cNvPr id="20" name="直线箭头连接符 19">
            <a:extLst>
              <a:ext uri="{FF2B5EF4-FFF2-40B4-BE49-F238E27FC236}">
                <a16:creationId xmlns:a16="http://schemas.microsoft.com/office/drawing/2014/main" id="{E499FFAF-B9F6-8B47-B17C-414CA6D9B664}"/>
              </a:ext>
            </a:extLst>
          </p:cNvPr>
          <p:cNvCxnSpPr>
            <a:stCxn id="17" idx="2"/>
            <a:endCxn id="18" idx="0"/>
          </p:cNvCxnSpPr>
          <p:nvPr/>
        </p:nvCxnSpPr>
        <p:spPr>
          <a:xfrm>
            <a:off x="9572594" y="2365485"/>
            <a:ext cx="0" cy="3563017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[spk_4]-[emo_2]0011-Angry_000379" descr="[spk_4]-[emo_2]0011-Angry_000379">
            <a:hlinkClick r:id="" action="ppaction://media"/>
            <a:extLst>
              <a:ext uri="{FF2B5EF4-FFF2-40B4-BE49-F238E27FC236}">
                <a16:creationId xmlns:a16="http://schemas.microsoft.com/office/drawing/2014/main" id="{694263D8-A6DC-4C4C-84F6-E8C82983B460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090388" y="1807015"/>
            <a:ext cx="812800" cy="812800"/>
          </a:xfrm>
          <a:prstGeom prst="rect">
            <a:avLst/>
          </a:prstGeom>
        </p:spPr>
      </p:pic>
      <p:pic>
        <p:nvPicPr>
          <p:cNvPr id="23" name="[spk_4]-[emo_2(0.8)_0(0.19999999999999996)]0011-Angry_000379" descr="[spk_4]-[emo_2(0.8)_0(0.19999999999999996)]0011-Angry_000379">
            <a:hlinkClick r:id="" action="ppaction://media"/>
            <a:extLst>
              <a:ext uri="{FF2B5EF4-FFF2-40B4-BE49-F238E27FC236}">
                <a16:creationId xmlns:a16="http://schemas.microsoft.com/office/drawing/2014/main" id="{48783EDC-5263-2543-B83A-B1DA4C42BF91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118506" y="2571659"/>
            <a:ext cx="812800" cy="812800"/>
          </a:xfrm>
          <a:prstGeom prst="rect">
            <a:avLst/>
          </a:prstGeom>
        </p:spPr>
      </p:pic>
      <p:pic>
        <p:nvPicPr>
          <p:cNvPr id="24" name="[spk_4]-[emo_2(0.6)_0(0.4)]0011-Angry_000379" descr="[spk_4]-[emo_2(0.6)_0(0.4)]0011-Angry_000379">
            <a:hlinkClick r:id="" action="ppaction://media"/>
            <a:extLst>
              <a:ext uri="{FF2B5EF4-FFF2-40B4-BE49-F238E27FC236}">
                <a16:creationId xmlns:a16="http://schemas.microsoft.com/office/drawing/2014/main" id="{F77F9309-1389-D34F-9F4D-061C1C476C40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093507" y="3397097"/>
            <a:ext cx="812800" cy="812800"/>
          </a:xfrm>
          <a:prstGeom prst="rect">
            <a:avLst/>
          </a:prstGeom>
        </p:spPr>
      </p:pic>
      <p:pic>
        <p:nvPicPr>
          <p:cNvPr id="25" name="[spk_4]-[emo_2(0.4)_0(0.6)]0011-Angry_000379" descr="[spk_4]-[emo_2(0.4)_0(0.6)]0011-Angry_000379">
            <a:hlinkClick r:id="" action="ppaction://media"/>
            <a:extLst>
              <a:ext uri="{FF2B5EF4-FFF2-40B4-BE49-F238E27FC236}">
                <a16:creationId xmlns:a16="http://schemas.microsoft.com/office/drawing/2014/main" id="{3A7D1D05-7F74-3047-AB03-17176A7C1335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090388" y="4138314"/>
            <a:ext cx="812800" cy="812800"/>
          </a:xfrm>
          <a:prstGeom prst="rect">
            <a:avLst/>
          </a:prstGeom>
        </p:spPr>
      </p:pic>
      <p:pic>
        <p:nvPicPr>
          <p:cNvPr id="26" name="[spk_4]-[emo_2(0.2)_0(0.8)]0011-Angry_000379" descr="[spk_4]-[emo_2(0.2)_0(0.8)]0011-Angry_000379">
            <a:hlinkClick r:id="" action="ppaction://media"/>
            <a:extLst>
              <a:ext uri="{FF2B5EF4-FFF2-40B4-BE49-F238E27FC236}">
                <a16:creationId xmlns:a16="http://schemas.microsoft.com/office/drawing/2014/main" id="{EA00C459-4905-5242-A661-0B8D4D3776F3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107582" y="4930366"/>
            <a:ext cx="812800" cy="812800"/>
          </a:xfrm>
          <a:prstGeom prst="rect">
            <a:avLst/>
          </a:prstGeom>
        </p:spPr>
      </p:pic>
      <p:pic>
        <p:nvPicPr>
          <p:cNvPr id="27" name="[spk_4]-[emo_0]0011-Angry_000379" descr="[spk_4]-[emo_0]0011-Angry_000379">
            <a:hlinkClick r:id="" action="ppaction://media"/>
            <a:extLst>
              <a:ext uri="{FF2B5EF4-FFF2-40B4-BE49-F238E27FC236}">
                <a16:creationId xmlns:a16="http://schemas.microsoft.com/office/drawing/2014/main" id="{430CFBEE-E3C9-7C42-8572-6732FB1B41E3}"/>
              </a:ext>
            </a:extLst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106058" y="5678930"/>
            <a:ext cx="812800" cy="812800"/>
          </a:xfrm>
          <a:prstGeom prst="rect">
            <a:avLst/>
          </a:prstGeom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id="{6470CED5-9392-124B-B5AB-71DD5FBB847C}"/>
              </a:ext>
            </a:extLst>
          </p:cNvPr>
          <p:cNvSpPr txBox="1"/>
          <p:nvPr/>
        </p:nvSpPr>
        <p:spPr>
          <a:xfrm>
            <a:off x="11159423" y="1653126"/>
            <a:ext cx="6527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00" dirty="0"/>
              <a:t>Angry</a:t>
            </a:r>
            <a:endParaRPr kumimoji="1"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40587110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7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69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65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73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96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00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11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01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012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29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圆角矩形 12">
            <a:extLst>
              <a:ext uri="{FF2B5EF4-FFF2-40B4-BE49-F238E27FC236}">
                <a16:creationId xmlns:a16="http://schemas.microsoft.com/office/drawing/2014/main" id="{134091D6-9878-4B45-9692-B92473E40AD3}"/>
              </a:ext>
            </a:extLst>
          </p:cNvPr>
          <p:cNvSpPr/>
          <p:nvPr/>
        </p:nvSpPr>
        <p:spPr>
          <a:xfrm>
            <a:off x="7577773" y="2802222"/>
            <a:ext cx="3514693" cy="172819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A6719558-5186-4845-B22B-BCCAA213D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Experiments: Diversity of Emotional Samples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E1AA03A-3D8C-CE44-93B6-8860D7A10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E9E6D-B1E9-4F08-8E83-0E081C425F53}" type="slidenum">
              <a:rPr lang="de-DE" smtClean="0"/>
              <a:pPr/>
              <a:t>18</a:t>
            </a:fld>
            <a:endParaRPr lang="de-DE" dirty="0"/>
          </a:p>
        </p:txBody>
      </p:sp>
      <p:sp>
        <p:nvSpPr>
          <p:cNvPr id="9" name="内容占位符 2">
            <a:extLst>
              <a:ext uri="{FF2B5EF4-FFF2-40B4-BE49-F238E27FC236}">
                <a16:creationId xmlns:a16="http://schemas.microsoft.com/office/drawing/2014/main" id="{C1C5E0BF-8E43-B44A-B05E-F925F35C1C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324" y="908720"/>
            <a:ext cx="11055352" cy="4885902"/>
          </a:xfrm>
        </p:spPr>
        <p:txBody>
          <a:bodyPr/>
          <a:lstStyle/>
          <a:p>
            <a:r>
              <a:rPr kumimoji="1" lang="en-US" altLang="zh-CN" dirty="0" err="1"/>
              <a:t>EmoDiff</a:t>
            </a:r>
            <a:r>
              <a:rPr kumimoji="1" lang="en-US" altLang="zh-CN" dirty="0"/>
              <a:t> is able to generate highly diverse emotional samples even if under the same emotion.</a:t>
            </a:r>
            <a:endParaRPr kumimoji="1"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2B7703D-3E26-1044-90D6-415BA6F3BA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368" y="2132856"/>
            <a:ext cx="6639195" cy="3066925"/>
          </a:xfrm>
          <a:prstGeom prst="rect">
            <a:avLst/>
          </a:prstGeom>
        </p:spPr>
      </p:pic>
      <p:pic>
        <p:nvPicPr>
          <p:cNvPr id="5" name="0015-Surprise_001412" descr="0015-Surprise_001412">
            <a:hlinkClick r:id="" action="ppaction://media"/>
            <a:extLst>
              <a:ext uri="{FF2B5EF4-FFF2-40B4-BE49-F238E27FC236}">
                <a16:creationId xmlns:a16="http://schemas.microsoft.com/office/drawing/2014/main" id="{64E665FA-9880-E344-B61D-2C84E7C4E6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68392" y="3471588"/>
            <a:ext cx="812800" cy="812800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99CCD493-8D0A-DC43-AB3F-F38765882110}"/>
              </a:ext>
            </a:extLst>
          </p:cNvPr>
          <p:cNvSpPr txBox="1"/>
          <p:nvPr/>
        </p:nvSpPr>
        <p:spPr>
          <a:xfrm>
            <a:off x="9215083" y="3121377"/>
            <a:ext cx="18773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dirty="0" err="1"/>
              <a:t>MixedEmotion</a:t>
            </a:r>
            <a:endParaRPr kumimoji="1" lang="zh-CN" altLang="en-US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5C3A50BE-BD7F-4A46-A770-7792AC8C90DF}"/>
              </a:ext>
            </a:extLst>
          </p:cNvPr>
          <p:cNvSpPr txBox="1"/>
          <p:nvPr/>
        </p:nvSpPr>
        <p:spPr>
          <a:xfrm>
            <a:off x="8017365" y="3126653"/>
            <a:ext cx="11585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dirty="0" err="1"/>
              <a:t>EmoDiff</a:t>
            </a:r>
            <a:endParaRPr kumimoji="1" lang="zh-CN" altLang="en-US" dirty="0"/>
          </a:p>
        </p:txBody>
      </p:sp>
      <p:pic>
        <p:nvPicPr>
          <p:cNvPr id="6" name="Mel_12_ref_Surprise_TTS" descr="Mel_12_ref_Surprise_TTS">
            <a:hlinkClick r:id="" action="ppaction://media"/>
            <a:extLst>
              <a:ext uri="{FF2B5EF4-FFF2-40B4-BE49-F238E27FC236}">
                <a16:creationId xmlns:a16="http://schemas.microsoft.com/office/drawing/2014/main" id="{ED5C2A88-8F3E-4443-8B52-ED5D98E2731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30429" y="347162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5682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8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E9E6D-B1E9-4F08-8E83-0E081C425F53}" type="slidenum">
              <a:rPr lang="de-DE" smtClean="0"/>
              <a:pPr/>
              <a:t>19</a:t>
            </a:fld>
            <a:endParaRPr lang="de-DE"/>
          </a:p>
        </p:txBody>
      </p:sp>
      <p:sp>
        <p:nvSpPr>
          <p:cNvPr id="18" name="Freeform 11">
            <a:extLst>
              <a:ext uri="{FF2B5EF4-FFF2-40B4-BE49-F238E27FC236}">
                <a16:creationId xmlns:a16="http://schemas.microsoft.com/office/drawing/2014/main" id="{43C0B1AF-DB31-3C46-A2F0-75DCE23E2DCA}"/>
              </a:ext>
            </a:extLst>
          </p:cNvPr>
          <p:cNvSpPr/>
          <p:nvPr/>
        </p:nvSpPr>
        <p:spPr bwMode="gray">
          <a:xfrm>
            <a:off x="2775606" y="2214900"/>
            <a:ext cx="6764420" cy="643636"/>
          </a:xfrm>
          <a:custGeom>
            <a:avLst/>
            <a:gdLst>
              <a:gd name="T0" fmla="*/ 0 w 2856"/>
              <a:gd name="T1" fmla="*/ 5 h 358"/>
              <a:gd name="T2" fmla="*/ 0 w 2856"/>
              <a:gd name="T3" fmla="*/ 357 h 358"/>
              <a:gd name="T4" fmla="*/ 2667 w 2856"/>
              <a:gd name="T5" fmla="*/ 357 h 358"/>
              <a:gd name="T6" fmla="*/ 2854 w 2856"/>
              <a:gd name="T7" fmla="*/ 182 h 358"/>
              <a:gd name="T8" fmla="*/ 2667 w 2856"/>
              <a:gd name="T9" fmla="*/ 0 h 358"/>
              <a:gd name="T10" fmla="*/ 0 w 2856"/>
              <a:gd name="T11" fmla="*/ 5 h 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56" h="358">
                <a:moveTo>
                  <a:pt x="0" y="5"/>
                </a:moveTo>
                <a:lnTo>
                  <a:pt x="0" y="357"/>
                </a:lnTo>
                <a:cubicBezTo>
                  <a:pt x="97" y="358"/>
                  <a:pt x="2594" y="357"/>
                  <a:pt x="2667" y="357"/>
                </a:cubicBezTo>
                <a:cubicBezTo>
                  <a:pt x="2739" y="357"/>
                  <a:pt x="2851" y="321"/>
                  <a:pt x="2854" y="182"/>
                </a:cubicBezTo>
                <a:cubicBezTo>
                  <a:pt x="2856" y="43"/>
                  <a:pt x="2755" y="0"/>
                  <a:pt x="2667" y="0"/>
                </a:cubicBezTo>
                <a:cubicBezTo>
                  <a:pt x="2579" y="0"/>
                  <a:pt x="95" y="5"/>
                  <a:pt x="0" y="5"/>
                </a:cubicBezTo>
                <a:close/>
              </a:path>
            </a:pathLst>
          </a:custGeom>
          <a:solidFill>
            <a:srgbClr val="7F7F7F"/>
          </a:solidFill>
          <a:ln w="19050" cap="flat" cmpd="sng">
            <a:solidFill>
              <a:schemeClr val="bg1"/>
            </a:solidFill>
            <a:prstDash val="solid"/>
            <a:round/>
          </a:ln>
          <a:effectLst/>
        </p:spPr>
        <p:txBody>
          <a:bodyPr wrap="none" anchor="ctr"/>
          <a:lstStyle/>
          <a:p>
            <a:endParaRPr lang="zh-CN" altLang="en-US" sz="2400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9" name="Freeform 12">
            <a:extLst>
              <a:ext uri="{FF2B5EF4-FFF2-40B4-BE49-F238E27FC236}">
                <a16:creationId xmlns:a16="http://schemas.microsoft.com/office/drawing/2014/main" id="{AF1B00B4-2443-E34F-90F8-3A0F28455B0B}"/>
              </a:ext>
            </a:extLst>
          </p:cNvPr>
          <p:cNvSpPr/>
          <p:nvPr/>
        </p:nvSpPr>
        <p:spPr bwMode="gray">
          <a:xfrm>
            <a:off x="1852552" y="2214900"/>
            <a:ext cx="771758" cy="643636"/>
          </a:xfrm>
          <a:custGeom>
            <a:avLst/>
            <a:gdLst>
              <a:gd name="T0" fmla="*/ 372 w 372"/>
              <a:gd name="T1" fmla="*/ 1 h 358"/>
              <a:gd name="T2" fmla="*/ 372 w 372"/>
              <a:gd name="T3" fmla="*/ 358 h 358"/>
              <a:gd name="T4" fmla="*/ 165 w 372"/>
              <a:gd name="T5" fmla="*/ 357 h 358"/>
              <a:gd name="T6" fmla="*/ 0 w 372"/>
              <a:gd name="T7" fmla="*/ 181 h 358"/>
              <a:gd name="T8" fmla="*/ 164 w 372"/>
              <a:gd name="T9" fmla="*/ 1 h 358"/>
              <a:gd name="T10" fmla="*/ 372 w 372"/>
              <a:gd name="T11" fmla="*/ 1 h 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72" h="358">
                <a:moveTo>
                  <a:pt x="372" y="1"/>
                </a:moveTo>
                <a:cubicBezTo>
                  <a:pt x="372" y="179"/>
                  <a:pt x="372" y="358"/>
                  <a:pt x="372" y="358"/>
                </a:cubicBezTo>
                <a:lnTo>
                  <a:pt x="165" y="357"/>
                </a:lnTo>
                <a:cubicBezTo>
                  <a:pt x="137" y="357"/>
                  <a:pt x="0" y="316"/>
                  <a:pt x="0" y="181"/>
                </a:cubicBezTo>
                <a:cubicBezTo>
                  <a:pt x="0" y="46"/>
                  <a:pt x="126" y="0"/>
                  <a:pt x="164" y="1"/>
                </a:cubicBezTo>
                <a:lnTo>
                  <a:pt x="372" y="1"/>
                </a:lnTo>
                <a:close/>
              </a:path>
            </a:pathLst>
          </a:custGeom>
          <a:solidFill>
            <a:srgbClr val="7F7F7F"/>
          </a:solidFill>
          <a:ln w="19050" cap="flat" cmpd="sng">
            <a:solidFill>
              <a:schemeClr val="bg1"/>
            </a:solidFill>
            <a:prstDash val="solid"/>
            <a:round/>
          </a:ln>
          <a:effectLst/>
        </p:spPr>
        <p:txBody>
          <a:bodyPr wrap="none" anchor="ctr"/>
          <a:lstStyle/>
          <a:p>
            <a:endParaRPr lang="zh-CN" altLang="en-US" sz="2400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0" name="Text Box 16">
            <a:extLst>
              <a:ext uri="{FF2B5EF4-FFF2-40B4-BE49-F238E27FC236}">
                <a16:creationId xmlns:a16="http://schemas.microsoft.com/office/drawing/2014/main" id="{22173EBF-2A99-394B-A8EB-0643CAEE8E36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2102690" y="2299984"/>
            <a:ext cx="385879" cy="461665"/>
          </a:xfrm>
          <a:prstGeom prst="rect">
            <a:avLst/>
          </a:prstGeom>
          <a:noFill/>
          <a:ln w="9525">
            <a:noFill/>
            <a:miter lim="800000"/>
          </a:ln>
          <a:effectLst>
            <a:outerShdw dist="28398" dir="1593903" algn="ctr" rotWithShape="0">
              <a:srgbClr val="333333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None/>
            </a:pPr>
            <a:r>
              <a:rPr lang="en-US" altLang="zh-CN" sz="2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1" name="Text Box 13">
            <a:extLst>
              <a:ext uri="{FF2B5EF4-FFF2-40B4-BE49-F238E27FC236}">
                <a16:creationId xmlns:a16="http://schemas.microsoft.com/office/drawing/2014/main" id="{D04C2462-89A6-F94C-92F1-50638D7858BC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2809229" y="2324790"/>
            <a:ext cx="6743153" cy="423859"/>
          </a:xfrm>
          <a:prstGeom prst="rect">
            <a:avLst/>
          </a:prstGeom>
          <a:noFill/>
          <a:ln w="9525">
            <a:noFill/>
            <a:miter lim="800000"/>
          </a:ln>
          <a:effectLst>
            <a:outerShdw dist="17961" dir="2700000" algn="ctr" rotWithShape="0">
              <a:srgbClr val="333333">
                <a:alpha val="50000"/>
              </a:srgbClr>
            </a:outerShdw>
          </a:effectLst>
        </p:spPr>
        <p:txBody>
          <a:bodyPr wrap="square" tIns="27000" bIns="27000" anchor="ctr" anchorCtr="0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Diffusion Models and Classifier Guidance</a:t>
            </a:r>
            <a:endParaRPr lang="zh-CN" altLang="en-US" sz="2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3C71AE1E-736D-3F47-82D8-031DC335C21D}"/>
              </a:ext>
            </a:extLst>
          </p:cNvPr>
          <p:cNvSpPr/>
          <p:nvPr/>
        </p:nvSpPr>
        <p:spPr bwMode="gray">
          <a:xfrm>
            <a:off x="2785707" y="1326232"/>
            <a:ext cx="6764419" cy="643636"/>
          </a:xfrm>
          <a:custGeom>
            <a:avLst/>
            <a:gdLst>
              <a:gd name="T0" fmla="*/ 0 w 2856"/>
              <a:gd name="T1" fmla="*/ 5 h 358"/>
              <a:gd name="T2" fmla="*/ 0 w 2856"/>
              <a:gd name="T3" fmla="*/ 357 h 358"/>
              <a:gd name="T4" fmla="*/ 2667 w 2856"/>
              <a:gd name="T5" fmla="*/ 357 h 358"/>
              <a:gd name="T6" fmla="*/ 2854 w 2856"/>
              <a:gd name="T7" fmla="*/ 182 h 358"/>
              <a:gd name="T8" fmla="*/ 2667 w 2856"/>
              <a:gd name="T9" fmla="*/ 0 h 358"/>
              <a:gd name="T10" fmla="*/ 0 w 2856"/>
              <a:gd name="T11" fmla="*/ 5 h 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56" h="358">
                <a:moveTo>
                  <a:pt x="0" y="5"/>
                </a:moveTo>
                <a:lnTo>
                  <a:pt x="0" y="357"/>
                </a:lnTo>
                <a:cubicBezTo>
                  <a:pt x="97" y="358"/>
                  <a:pt x="2594" y="357"/>
                  <a:pt x="2667" y="357"/>
                </a:cubicBezTo>
                <a:cubicBezTo>
                  <a:pt x="2739" y="357"/>
                  <a:pt x="2851" y="321"/>
                  <a:pt x="2854" y="182"/>
                </a:cubicBezTo>
                <a:cubicBezTo>
                  <a:pt x="2856" y="43"/>
                  <a:pt x="2755" y="0"/>
                  <a:pt x="2667" y="0"/>
                </a:cubicBezTo>
                <a:cubicBezTo>
                  <a:pt x="2579" y="0"/>
                  <a:pt x="95" y="5"/>
                  <a:pt x="0" y="5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 w="19050" cap="flat" cmpd="sng">
            <a:solidFill>
              <a:schemeClr val="bg1"/>
            </a:solidFill>
            <a:prstDash val="solid"/>
            <a:round/>
          </a:ln>
          <a:effectLst/>
        </p:spPr>
        <p:txBody>
          <a:bodyPr wrap="none" anchor="ctr"/>
          <a:lstStyle/>
          <a:p>
            <a:endParaRPr lang="zh-CN" altLang="en-US" sz="240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8C2C2546-4FE0-2244-9503-253EA3BE0324}"/>
              </a:ext>
            </a:extLst>
          </p:cNvPr>
          <p:cNvSpPr/>
          <p:nvPr/>
        </p:nvSpPr>
        <p:spPr bwMode="gray">
          <a:xfrm>
            <a:off x="1862652" y="1326232"/>
            <a:ext cx="771758" cy="643636"/>
          </a:xfrm>
          <a:custGeom>
            <a:avLst/>
            <a:gdLst>
              <a:gd name="T0" fmla="*/ 372 w 372"/>
              <a:gd name="T1" fmla="*/ 1 h 358"/>
              <a:gd name="T2" fmla="*/ 372 w 372"/>
              <a:gd name="T3" fmla="*/ 358 h 358"/>
              <a:gd name="T4" fmla="*/ 165 w 372"/>
              <a:gd name="T5" fmla="*/ 357 h 358"/>
              <a:gd name="T6" fmla="*/ 0 w 372"/>
              <a:gd name="T7" fmla="*/ 181 h 358"/>
              <a:gd name="T8" fmla="*/ 164 w 372"/>
              <a:gd name="T9" fmla="*/ 1 h 358"/>
              <a:gd name="T10" fmla="*/ 372 w 372"/>
              <a:gd name="T11" fmla="*/ 1 h 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72" h="358">
                <a:moveTo>
                  <a:pt x="372" y="1"/>
                </a:moveTo>
                <a:cubicBezTo>
                  <a:pt x="372" y="179"/>
                  <a:pt x="372" y="358"/>
                  <a:pt x="372" y="358"/>
                </a:cubicBezTo>
                <a:lnTo>
                  <a:pt x="165" y="357"/>
                </a:lnTo>
                <a:cubicBezTo>
                  <a:pt x="137" y="357"/>
                  <a:pt x="0" y="316"/>
                  <a:pt x="0" y="181"/>
                </a:cubicBezTo>
                <a:cubicBezTo>
                  <a:pt x="0" y="46"/>
                  <a:pt x="126" y="0"/>
                  <a:pt x="164" y="1"/>
                </a:cubicBezTo>
                <a:lnTo>
                  <a:pt x="372" y="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19050" cap="flat" cmpd="sng">
            <a:solidFill>
              <a:schemeClr val="bg1"/>
            </a:solidFill>
            <a:prstDash val="solid"/>
            <a:round/>
          </a:ln>
          <a:effectLst/>
        </p:spPr>
        <p:txBody>
          <a:bodyPr wrap="none" anchor="ctr"/>
          <a:lstStyle/>
          <a:p>
            <a:endParaRPr lang="zh-CN" altLang="en-US" sz="240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6" name="Text Box 17">
            <a:extLst>
              <a:ext uri="{FF2B5EF4-FFF2-40B4-BE49-F238E27FC236}">
                <a16:creationId xmlns:a16="http://schemas.microsoft.com/office/drawing/2014/main" id="{019672C1-D909-0146-9CF4-F1D1A66F18C6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2100287" y="1418343"/>
            <a:ext cx="385879" cy="461665"/>
          </a:xfrm>
          <a:prstGeom prst="rect">
            <a:avLst/>
          </a:prstGeom>
          <a:noFill/>
          <a:ln w="9525">
            <a:noFill/>
            <a:miter lim="800000"/>
          </a:ln>
          <a:effectLst>
            <a:outerShdw dist="28398" dir="1593903" algn="ctr" rotWithShape="0">
              <a:srgbClr val="333333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None/>
            </a:pPr>
            <a:r>
              <a:rPr lang="en-US" altLang="zh-CN" sz="2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" name="Text Box 13">
            <a:extLst>
              <a:ext uri="{FF2B5EF4-FFF2-40B4-BE49-F238E27FC236}">
                <a16:creationId xmlns:a16="http://schemas.microsoft.com/office/drawing/2014/main" id="{A881AE16-3691-5D49-8D34-35D87323E38B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2819328" y="1436123"/>
            <a:ext cx="6448095" cy="423859"/>
          </a:xfrm>
          <a:prstGeom prst="rect">
            <a:avLst/>
          </a:prstGeom>
          <a:noFill/>
          <a:ln w="9525">
            <a:noFill/>
            <a:miter lim="800000"/>
          </a:ln>
          <a:effectLst>
            <a:outerShdw dist="17961" dir="2700000" algn="ctr" rotWithShape="0">
              <a:srgbClr val="333333">
                <a:alpha val="50000"/>
              </a:srgbClr>
            </a:outerShdw>
          </a:effectLst>
        </p:spPr>
        <p:txBody>
          <a:bodyPr wrap="square" tIns="27000" bIns="27000" anchor="ctr" anchorCtr="0">
            <a:spAutoFit/>
          </a:bodyPr>
          <a:lstStyle/>
          <a:p>
            <a:pPr lvl="0">
              <a:buNone/>
            </a:pPr>
            <a:r>
              <a:rPr lang="en-US" altLang="zh-CN" sz="2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Introduction and Motivation</a:t>
            </a:r>
            <a:endParaRPr lang="zh-CN" altLang="en-US" sz="2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CB31DD51-A21F-0946-820A-E7AE927CA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Contents</a:t>
            </a:r>
            <a:endParaRPr lang="zh-CN" altLang="en-US" dirty="0"/>
          </a:p>
        </p:txBody>
      </p:sp>
      <p:sp>
        <p:nvSpPr>
          <p:cNvPr id="38" name="Freeform 9">
            <a:extLst>
              <a:ext uri="{FF2B5EF4-FFF2-40B4-BE49-F238E27FC236}">
                <a16:creationId xmlns:a16="http://schemas.microsoft.com/office/drawing/2014/main" id="{7C238FB7-307F-D24E-B572-E4A29FEB9CE0}"/>
              </a:ext>
            </a:extLst>
          </p:cNvPr>
          <p:cNvSpPr/>
          <p:nvPr/>
        </p:nvSpPr>
        <p:spPr bwMode="gray">
          <a:xfrm>
            <a:off x="2782635" y="3107182"/>
            <a:ext cx="6764419" cy="643636"/>
          </a:xfrm>
          <a:custGeom>
            <a:avLst/>
            <a:gdLst>
              <a:gd name="T0" fmla="*/ 0 w 2856"/>
              <a:gd name="T1" fmla="*/ 5 h 358"/>
              <a:gd name="T2" fmla="*/ 0 w 2856"/>
              <a:gd name="T3" fmla="*/ 357 h 358"/>
              <a:gd name="T4" fmla="*/ 2667 w 2856"/>
              <a:gd name="T5" fmla="*/ 357 h 358"/>
              <a:gd name="T6" fmla="*/ 2854 w 2856"/>
              <a:gd name="T7" fmla="*/ 182 h 358"/>
              <a:gd name="T8" fmla="*/ 2667 w 2856"/>
              <a:gd name="T9" fmla="*/ 0 h 358"/>
              <a:gd name="T10" fmla="*/ 0 w 2856"/>
              <a:gd name="T11" fmla="*/ 5 h 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56" h="358">
                <a:moveTo>
                  <a:pt x="0" y="5"/>
                </a:moveTo>
                <a:lnTo>
                  <a:pt x="0" y="357"/>
                </a:lnTo>
                <a:cubicBezTo>
                  <a:pt x="97" y="358"/>
                  <a:pt x="2594" y="357"/>
                  <a:pt x="2667" y="357"/>
                </a:cubicBezTo>
                <a:cubicBezTo>
                  <a:pt x="2739" y="357"/>
                  <a:pt x="2851" y="321"/>
                  <a:pt x="2854" y="182"/>
                </a:cubicBezTo>
                <a:cubicBezTo>
                  <a:pt x="2856" y="43"/>
                  <a:pt x="2755" y="0"/>
                  <a:pt x="2667" y="0"/>
                </a:cubicBezTo>
                <a:cubicBezTo>
                  <a:pt x="2579" y="0"/>
                  <a:pt x="95" y="5"/>
                  <a:pt x="0" y="5"/>
                </a:cubicBezTo>
                <a:close/>
              </a:path>
            </a:pathLst>
          </a:custGeom>
          <a:solidFill>
            <a:srgbClr val="7F7F7F"/>
          </a:solidFill>
          <a:ln w="19050" cap="flat" cmpd="sng">
            <a:solidFill>
              <a:schemeClr val="bg1"/>
            </a:solidFill>
            <a:prstDash val="solid"/>
            <a:round/>
          </a:ln>
          <a:effectLst/>
        </p:spPr>
        <p:txBody>
          <a:bodyPr wrap="none" anchor="ctr"/>
          <a:lstStyle/>
          <a:p>
            <a:endParaRPr lang="zh-CN" altLang="en-US" sz="240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9" name="Freeform 10">
            <a:extLst>
              <a:ext uri="{FF2B5EF4-FFF2-40B4-BE49-F238E27FC236}">
                <a16:creationId xmlns:a16="http://schemas.microsoft.com/office/drawing/2014/main" id="{3CE2AE5C-685F-3A4F-B069-6A6E6BA86389}"/>
              </a:ext>
            </a:extLst>
          </p:cNvPr>
          <p:cNvSpPr/>
          <p:nvPr/>
        </p:nvSpPr>
        <p:spPr bwMode="gray">
          <a:xfrm>
            <a:off x="1859580" y="3107182"/>
            <a:ext cx="771758" cy="643636"/>
          </a:xfrm>
          <a:custGeom>
            <a:avLst/>
            <a:gdLst>
              <a:gd name="T0" fmla="*/ 372 w 372"/>
              <a:gd name="T1" fmla="*/ 1 h 358"/>
              <a:gd name="T2" fmla="*/ 372 w 372"/>
              <a:gd name="T3" fmla="*/ 358 h 358"/>
              <a:gd name="T4" fmla="*/ 165 w 372"/>
              <a:gd name="T5" fmla="*/ 357 h 358"/>
              <a:gd name="T6" fmla="*/ 0 w 372"/>
              <a:gd name="T7" fmla="*/ 181 h 358"/>
              <a:gd name="T8" fmla="*/ 164 w 372"/>
              <a:gd name="T9" fmla="*/ 1 h 358"/>
              <a:gd name="T10" fmla="*/ 372 w 372"/>
              <a:gd name="T11" fmla="*/ 1 h 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72" h="358">
                <a:moveTo>
                  <a:pt x="372" y="1"/>
                </a:moveTo>
                <a:cubicBezTo>
                  <a:pt x="372" y="179"/>
                  <a:pt x="372" y="358"/>
                  <a:pt x="372" y="358"/>
                </a:cubicBezTo>
                <a:lnTo>
                  <a:pt x="165" y="357"/>
                </a:lnTo>
                <a:cubicBezTo>
                  <a:pt x="137" y="357"/>
                  <a:pt x="0" y="316"/>
                  <a:pt x="0" y="181"/>
                </a:cubicBezTo>
                <a:cubicBezTo>
                  <a:pt x="0" y="46"/>
                  <a:pt x="126" y="0"/>
                  <a:pt x="164" y="1"/>
                </a:cubicBezTo>
                <a:lnTo>
                  <a:pt x="372" y="1"/>
                </a:lnTo>
                <a:close/>
              </a:path>
            </a:pathLst>
          </a:custGeom>
          <a:solidFill>
            <a:srgbClr val="7F7F7F"/>
          </a:solidFill>
          <a:ln w="19050" cap="flat" cmpd="sng">
            <a:solidFill>
              <a:schemeClr val="bg1"/>
            </a:solidFill>
            <a:prstDash val="solid"/>
            <a:round/>
          </a:ln>
          <a:effectLst/>
        </p:spPr>
        <p:txBody>
          <a:bodyPr wrap="none" anchor="ctr"/>
          <a:lstStyle/>
          <a:p>
            <a:endParaRPr lang="zh-CN" altLang="en-US" sz="240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0" name="Text Box 17">
            <a:extLst>
              <a:ext uri="{FF2B5EF4-FFF2-40B4-BE49-F238E27FC236}">
                <a16:creationId xmlns:a16="http://schemas.microsoft.com/office/drawing/2014/main" id="{5C9777AD-4AC8-594F-B9EF-ADA907046CCB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2097215" y="3199293"/>
            <a:ext cx="385879" cy="461665"/>
          </a:xfrm>
          <a:prstGeom prst="rect">
            <a:avLst/>
          </a:prstGeom>
          <a:noFill/>
          <a:ln w="9525">
            <a:noFill/>
            <a:miter lim="800000"/>
          </a:ln>
          <a:effectLst>
            <a:outerShdw dist="28398" dir="1593903" algn="ctr" rotWithShape="0">
              <a:srgbClr val="333333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None/>
            </a:pPr>
            <a:r>
              <a:rPr lang="en-US" altLang="zh-CN" sz="2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1" name="Text Box 13">
            <a:extLst>
              <a:ext uri="{FF2B5EF4-FFF2-40B4-BE49-F238E27FC236}">
                <a16:creationId xmlns:a16="http://schemas.microsoft.com/office/drawing/2014/main" id="{8897DEA8-F039-8D4D-ACD3-2D0AE6A73AB3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2816256" y="3217073"/>
            <a:ext cx="6448095" cy="423859"/>
          </a:xfrm>
          <a:prstGeom prst="rect">
            <a:avLst/>
          </a:prstGeom>
          <a:noFill/>
          <a:ln w="9525">
            <a:noFill/>
            <a:miter lim="800000"/>
          </a:ln>
          <a:effectLst>
            <a:outerShdw dist="17961" dir="2700000" algn="ctr" rotWithShape="0">
              <a:srgbClr val="333333">
                <a:alpha val="50000"/>
              </a:srgbClr>
            </a:outerShdw>
          </a:effectLst>
        </p:spPr>
        <p:txBody>
          <a:bodyPr wrap="square" tIns="27000" bIns="27000" anchor="ctr" anchorCtr="0">
            <a:spAutoFit/>
          </a:bodyPr>
          <a:lstStyle/>
          <a:p>
            <a:pPr lvl="0">
              <a:buNone/>
            </a:pPr>
            <a:r>
              <a:rPr lang="en-US" altLang="zh-CN" sz="2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Soft-Label Guidance and </a:t>
            </a:r>
            <a:r>
              <a:rPr lang="en-US" altLang="zh-CN" sz="240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EmoDiff</a:t>
            </a:r>
            <a:endParaRPr lang="zh-CN" altLang="en-US" sz="2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3" name="Freeform 9">
            <a:extLst>
              <a:ext uri="{FF2B5EF4-FFF2-40B4-BE49-F238E27FC236}">
                <a16:creationId xmlns:a16="http://schemas.microsoft.com/office/drawing/2014/main" id="{F5133056-0AE4-9641-A8F1-C816D569BFE4}"/>
              </a:ext>
            </a:extLst>
          </p:cNvPr>
          <p:cNvSpPr/>
          <p:nvPr/>
        </p:nvSpPr>
        <p:spPr bwMode="gray">
          <a:xfrm>
            <a:off x="2782635" y="3999463"/>
            <a:ext cx="6764419" cy="643636"/>
          </a:xfrm>
          <a:custGeom>
            <a:avLst/>
            <a:gdLst>
              <a:gd name="T0" fmla="*/ 0 w 2856"/>
              <a:gd name="T1" fmla="*/ 5 h 358"/>
              <a:gd name="T2" fmla="*/ 0 w 2856"/>
              <a:gd name="T3" fmla="*/ 357 h 358"/>
              <a:gd name="T4" fmla="*/ 2667 w 2856"/>
              <a:gd name="T5" fmla="*/ 357 h 358"/>
              <a:gd name="T6" fmla="*/ 2854 w 2856"/>
              <a:gd name="T7" fmla="*/ 182 h 358"/>
              <a:gd name="T8" fmla="*/ 2667 w 2856"/>
              <a:gd name="T9" fmla="*/ 0 h 358"/>
              <a:gd name="T10" fmla="*/ 0 w 2856"/>
              <a:gd name="T11" fmla="*/ 5 h 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56" h="358">
                <a:moveTo>
                  <a:pt x="0" y="5"/>
                </a:moveTo>
                <a:lnTo>
                  <a:pt x="0" y="357"/>
                </a:lnTo>
                <a:cubicBezTo>
                  <a:pt x="97" y="358"/>
                  <a:pt x="2594" y="357"/>
                  <a:pt x="2667" y="357"/>
                </a:cubicBezTo>
                <a:cubicBezTo>
                  <a:pt x="2739" y="357"/>
                  <a:pt x="2851" y="321"/>
                  <a:pt x="2854" y="182"/>
                </a:cubicBezTo>
                <a:cubicBezTo>
                  <a:pt x="2856" y="43"/>
                  <a:pt x="2755" y="0"/>
                  <a:pt x="2667" y="0"/>
                </a:cubicBezTo>
                <a:cubicBezTo>
                  <a:pt x="2579" y="0"/>
                  <a:pt x="95" y="5"/>
                  <a:pt x="0" y="5"/>
                </a:cubicBezTo>
                <a:close/>
              </a:path>
            </a:pathLst>
          </a:custGeom>
          <a:solidFill>
            <a:srgbClr val="7F7F7F"/>
          </a:solidFill>
          <a:ln w="19050" cap="flat" cmpd="sng">
            <a:solidFill>
              <a:schemeClr val="bg1"/>
            </a:solidFill>
            <a:prstDash val="solid"/>
            <a:round/>
          </a:ln>
          <a:effectLst/>
        </p:spPr>
        <p:txBody>
          <a:bodyPr wrap="none" anchor="ctr"/>
          <a:lstStyle/>
          <a:p>
            <a:endParaRPr lang="zh-CN" altLang="en-US" sz="240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4" name="Freeform 10">
            <a:extLst>
              <a:ext uri="{FF2B5EF4-FFF2-40B4-BE49-F238E27FC236}">
                <a16:creationId xmlns:a16="http://schemas.microsoft.com/office/drawing/2014/main" id="{E0B01499-FC96-D344-A3D3-842A3C74ECF3}"/>
              </a:ext>
            </a:extLst>
          </p:cNvPr>
          <p:cNvSpPr/>
          <p:nvPr/>
        </p:nvSpPr>
        <p:spPr bwMode="gray">
          <a:xfrm>
            <a:off x="1859580" y="3999463"/>
            <a:ext cx="771758" cy="643636"/>
          </a:xfrm>
          <a:custGeom>
            <a:avLst/>
            <a:gdLst>
              <a:gd name="T0" fmla="*/ 372 w 372"/>
              <a:gd name="T1" fmla="*/ 1 h 358"/>
              <a:gd name="T2" fmla="*/ 372 w 372"/>
              <a:gd name="T3" fmla="*/ 358 h 358"/>
              <a:gd name="T4" fmla="*/ 165 w 372"/>
              <a:gd name="T5" fmla="*/ 357 h 358"/>
              <a:gd name="T6" fmla="*/ 0 w 372"/>
              <a:gd name="T7" fmla="*/ 181 h 358"/>
              <a:gd name="T8" fmla="*/ 164 w 372"/>
              <a:gd name="T9" fmla="*/ 1 h 358"/>
              <a:gd name="T10" fmla="*/ 372 w 372"/>
              <a:gd name="T11" fmla="*/ 1 h 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72" h="358">
                <a:moveTo>
                  <a:pt x="372" y="1"/>
                </a:moveTo>
                <a:cubicBezTo>
                  <a:pt x="372" y="179"/>
                  <a:pt x="372" y="358"/>
                  <a:pt x="372" y="358"/>
                </a:cubicBezTo>
                <a:lnTo>
                  <a:pt x="165" y="357"/>
                </a:lnTo>
                <a:cubicBezTo>
                  <a:pt x="137" y="357"/>
                  <a:pt x="0" y="316"/>
                  <a:pt x="0" y="181"/>
                </a:cubicBezTo>
                <a:cubicBezTo>
                  <a:pt x="0" y="46"/>
                  <a:pt x="126" y="0"/>
                  <a:pt x="164" y="1"/>
                </a:cubicBezTo>
                <a:lnTo>
                  <a:pt x="372" y="1"/>
                </a:lnTo>
                <a:close/>
              </a:path>
            </a:pathLst>
          </a:custGeom>
          <a:solidFill>
            <a:srgbClr val="7F7F7F"/>
          </a:solidFill>
          <a:ln w="19050" cap="flat" cmpd="sng">
            <a:solidFill>
              <a:schemeClr val="bg1"/>
            </a:solidFill>
            <a:prstDash val="solid"/>
            <a:round/>
          </a:ln>
          <a:effectLst/>
        </p:spPr>
        <p:txBody>
          <a:bodyPr wrap="none" anchor="ctr"/>
          <a:lstStyle/>
          <a:p>
            <a:endParaRPr lang="zh-CN" altLang="en-US" sz="240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5" name="Text Box 17">
            <a:extLst>
              <a:ext uri="{FF2B5EF4-FFF2-40B4-BE49-F238E27FC236}">
                <a16:creationId xmlns:a16="http://schemas.microsoft.com/office/drawing/2014/main" id="{FB4BCA98-EF6A-4645-A0B3-9546139CE6AF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2097215" y="4091574"/>
            <a:ext cx="385879" cy="461665"/>
          </a:xfrm>
          <a:prstGeom prst="rect">
            <a:avLst/>
          </a:prstGeom>
          <a:noFill/>
          <a:ln w="9525">
            <a:noFill/>
            <a:miter lim="800000"/>
          </a:ln>
          <a:effectLst>
            <a:outerShdw dist="28398" dir="1593903" algn="ctr" rotWithShape="0">
              <a:srgbClr val="333333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None/>
            </a:pPr>
            <a:r>
              <a:rPr lang="en-US" altLang="zh-CN" sz="2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6" name="Text Box 13">
            <a:extLst>
              <a:ext uri="{FF2B5EF4-FFF2-40B4-BE49-F238E27FC236}">
                <a16:creationId xmlns:a16="http://schemas.microsoft.com/office/drawing/2014/main" id="{70CA3F64-D7E5-F44D-975D-DC38D7131175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2816256" y="4109354"/>
            <a:ext cx="6448095" cy="423859"/>
          </a:xfrm>
          <a:prstGeom prst="rect">
            <a:avLst/>
          </a:prstGeom>
          <a:noFill/>
          <a:ln w="9525">
            <a:noFill/>
            <a:miter lim="800000"/>
          </a:ln>
          <a:effectLst>
            <a:outerShdw dist="17961" dir="2700000" algn="ctr" rotWithShape="0">
              <a:srgbClr val="333333">
                <a:alpha val="50000"/>
              </a:srgbClr>
            </a:outerShdw>
          </a:effectLst>
        </p:spPr>
        <p:txBody>
          <a:bodyPr wrap="square" tIns="27000" bIns="27000" anchor="ctr" anchorCtr="0">
            <a:spAutoFit/>
          </a:bodyPr>
          <a:lstStyle/>
          <a:p>
            <a:pPr lvl="0">
              <a:buNone/>
            </a:pPr>
            <a:r>
              <a:rPr lang="en-US" altLang="zh-CN" sz="2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Experiments</a:t>
            </a:r>
            <a:endParaRPr lang="zh-CN" altLang="en-US" sz="2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8" name="Freeform 9">
            <a:extLst>
              <a:ext uri="{FF2B5EF4-FFF2-40B4-BE49-F238E27FC236}">
                <a16:creationId xmlns:a16="http://schemas.microsoft.com/office/drawing/2014/main" id="{77A18E83-E2F0-B440-837A-E64BF774DA08}"/>
              </a:ext>
            </a:extLst>
          </p:cNvPr>
          <p:cNvSpPr/>
          <p:nvPr/>
        </p:nvSpPr>
        <p:spPr bwMode="gray">
          <a:xfrm>
            <a:off x="2787963" y="4891744"/>
            <a:ext cx="6764419" cy="643636"/>
          </a:xfrm>
          <a:custGeom>
            <a:avLst/>
            <a:gdLst>
              <a:gd name="T0" fmla="*/ 0 w 2856"/>
              <a:gd name="T1" fmla="*/ 5 h 358"/>
              <a:gd name="T2" fmla="*/ 0 w 2856"/>
              <a:gd name="T3" fmla="*/ 357 h 358"/>
              <a:gd name="T4" fmla="*/ 2667 w 2856"/>
              <a:gd name="T5" fmla="*/ 357 h 358"/>
              <a:gd name="T6" fmla="*/ 2854 w 2856"/>
              <a:gd name="T7" fmla="*/ 182 h 358"/>
              <a:gd name="T8" fmla="*/ 2667 w 2856"/>
              <a:gd name="T9" fmla="*/ 0 h 358"/>
              <a:gd name="T10" fmla="*/ 0 w 2856"/>
              <a:gd name="T11" fmla="*/ 5 h 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56" h="358">
                <a:moveTo>
                  <a:pt x="0" y="5"/>
                </a:moveTo>
                <a:lnTo>
                  <a:pt x="0" y="357"/>
                </a:lnTo>
                <a:cubicBezTo>
                  <a:pt x="97" y="358"/>
                  <a:pt x="2594" y="357"/>
                  <a:pt x="2667" y="357"/>
                </a:cubicBezTo>
                <a:cubicBezTo>
                  <a:pt x="2739" y="357"/>
                  <a:pt x="2851" y="321"/>
                  <a:pt x="2854" y="182"/>
                </a:cubicBezTo>
                <a:cubicBezTo>
                  <a:pt x="2856" y="43"/>
                  <a:pt x="2755" y="0"/>
                  <a:pt x="2667" y="0"/>
                </a:cubicBezTo>
                <a:cubicBezTo>
                  <a:pt x="2579" y="0"/>
                  <a:pt x="95" y="5"/>
                  <a:pt x="0" y="5"/>
                </a:cubicBezTo>
                <a:close/>
              </a:path>
            </a:pathLst>
          </a:custGeom>
          <a:solidFill>
            <a:srgbClr val="232671"/>
          </a:solidFill>
          <a:ln w="19050" cap="flat" cmpd="sng">
            <a:solidFill>
              <a:schemeClr val="bg1"/>
            </a:solidFill>
            <a:prstDash val="solid"/>
            <a:round/>
          </a:ln>
          <a:effectLst/>
        </p:spPr>
        <p:txBody>
          <a:bodyPr wrap="none" anchor="ctr"/>
          <a:lstStyle/>
          <a:p>
            <a:endParaRPr lang="zh-CN" altLang="en-US" sz="240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9" name="Freeform 10">
            <a:extLst>
              <a:ext uri="{FF2B5EF4-FFF2-40B4-BE49-F238E27FC236}">
                <a16:creationId xmlns:a16="http://schemas.microsoft.com/office/drawing/2014/main" id="{6C76ABAE-D5F1-3340-A824-6FBADFDF4FBF}"/>
              </a:ext>
            </a:extLst>
          </p:cNvPr>
          <p:cNvSpPr/>
          <p:nvPr/>
        </p:nvSpPr>
        <p:spPr bwMode="gray">
          <a:xfrm>
            <a:off x="1864908" y="4891744"/>
            <a:ext cx="771758" cy="643636"/>
          </a:xfrm>
          <a:custGeom>
            <a:avLst/>
            <a:gdLst>
              <a:gd name="T0" fmla="*/ 372 w 372"/>
              <a:gd name="T1" fmla="*/ 1 h 358"/>
              <a:gd name="T2" fmla="*/ 372 w 372"/>
              <a:gd name="T3" fmla="*/ 358 h 358"/>
              <a:gd name="T4" fmla="*/ 165 w 372"/>
              <a:gd name="T5" fmla="*/ 357 h 358"/>
              <a:gd name="T6" fmla="*/ 0 w 372"/>
              <a:gd name="T7" fmla="*/ 181 h 358"/>
              <a:gd name="T8" fmla="*/ 164 w 372"/>
              <a:gd name="T9" fmla="*/ 1 h 358"/>
              <a:gd name="T10" fmla="*/ 372 w 372"/>
              <a:gd name="T11" fmla="*/ 1 h 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72" h="358">
                <a:moveTo>
                  <a:pt x="372" y="1"/>
                </a:moveTo>
                <a:cubicBezTo>
                  <a:pt x="372" y="179"/>
                  <a:pt x="372" y="358"/>
                  <a:pt x="372" y="358"/>
                </a:cubicBezTo>
                <a:lnTo>
                  <a:pt x="165" y="357"/>
                </a:lnTo>
                <a:cubicBezTo>
                  <a:pt x="137" y="357"/>
                  <a:pt x="0" y="316"/>
                  <a:pt x="0" y="181"/>
                </a:cubicBezTo>
                <a:cubicBezTo>
                  <a:pt x="0" y="46"/>
                  <a:pt x="126" y="0"/>
                  <a:pt x="164" y="1"/>
                </a:cubicBezTo>
                <a:lnTo>
                  <a:pt x="372" y="1"/>
                </a:lnTo>
                <a:close/>
              </a:path>
            </a:pathLst>
          </a:custGeom>
          <a:solidFill>
            <a:srgbClr val="232671"/>
          </a:solidFill>
          <a:ln w="19050" cap="flat" cmpd="sng">
            <a:solidFill>
              <a:schemeClr val="bg1"/>
            </a:solidFill>
            <a:prstDash val="solid"/>
            <a:round/>
          </a:ln>
          <a:effectLst/>
        </p:spPr>
        <p:txBody>
          <a:bodyPr wrap="none" anchor="ctr"/>
          <a:lstStyle/>
          <a:p>
            <a:endParaRPr lang="zh-CN" altLang="en-US" sz="240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0" name="Text Box 17">
            <a:extLst>
              <a:ext uri="{FF2B5EF4-FFF2-40B4-BE49-F238E27FC236}">
                <a16:creationId xmlns:a16="http://schemas.microsoft.com/office/drawing/2014/main" id="{A97679DC-6B97-EE4C-B085-69986628AABB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2102543" y="4983855"/>
            <a:ext cx="385879" cy="461665"/>
          </a:xfrm>
          <a:prstGeom prst="rect">
            <a:avLst/>
          </a:prstGeom>
          <a:noFill/>
          <a:ln w="9525">
            <a:noFill/>
            <a:miter lim="800000"/>
          </a:ln>
          <a:effectLst>
            <a:outerShdw dist="28398" dir="1593903" algn="ctr" rotWithShape="0">
              <a:srgbClr val="333333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None/>
            </a:pPr>
            <a:r>
              <a:rPr lang="en-US" altLang="zh-CN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1" name="Text Box 13">
            <a:extLst>
              <a:ext uri="{FF2B5EF4-FFF2-40B4-BE49-F238E27FC236}">
                <a16:creationId xmlns:a16="http://schemas.microsoft.com/office/drawing/2014/main" id="{849B21D1-F68C-6049-9B9A-BE703049C02D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2821584" y="5001635"/>
            <a:ext cx="6448095" cy="423859"/>
          </a:xfrm>
          <a:prstGeom prst="rect">
            <a:avLst/>
          </a:prstGeom>
          <a:noFill/>
          <a:ln w="9525">
            <a:noFill/>
            <a:miter lim="800000"/>
          </a:ln>
          <a:effectLst>
            <a:outerShdw dist="17961" dir="2700000" algn="ctr" rotWithShape="0">
              <a:srgbClr val="333333">
                <a:alpha val="50000"/>
              </a:srgbClr>
            </a:outerShdw>
          </a:effectLst>
        </p:spPr>
        <p:txBody>
          <a:bodyPr wrap="square" tIns="27000" bIns="27000" anchor="ctr" anchorCtr="0">
            <a:spAutoFit/>
          </a:bodyPr>
          <a:lstStyle/>
          <a:p>
            <a:pPr lvl="0">
              <a:buNone/>
            </a:pPr>
            <a:r>
              <a:rPr lang="en-US" altLang="zh-CN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Conclusion</a:t>
            </a:r>
            <a:endParaRPr lang="zh-CN" altLang="en-US" sz="24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5554953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E9E6D-B1E9-4F08-8E83-0E081C425F53}" type="slidenum">
              <a:rPr lang="de-DE" smtClean="0"/>
              <a:pPr/>
              <a:t>2</a:t>
            </a:fld>
            <a:endParaRPr lang="de-DE"/>
          </a:p>
        </p:txBody>
      </p:sp>
      <p:sp>
        <p:nvSpPr>
          <p:cNvPr id="18" name="Freeform 11">
            <a:extLst>
              <a:ext uri="{FF2B5EF4-FFF2-40B4-BE49-F238E27FC236}">
                <a16:creationId xmlns:a16="http://schemas.microsoft.com/office/drawing/2014/main" id="{43C0B1AF-DB31-3C46-A2F0-75DCE23E2DCA}"/>
              </a:ext>
            </a:extLst>
          </p:cNvPr>
          <p:cNvSpPr/>
          <p:nvPr/>
        </p:nvSpPr>
        <p:spPr bwMode="gray">
          <a:xfrm>
            <a:off x="2752493" y="1322620"/>
            <a:ext cx="6692413" cy="643636"/>
          </a:xfrm>
          <a:custGeom>
            <a:avLst/>
            <a:gdLst>
              <a:gd name="T0" fmla="*/ 0 w 2856"/>
              <a:gd name="T1" fmla="*/ 5 h 358"/>
              <a:gd name="T2" fmla="*/ 0 w 2856"/>
              <a:gd name="T3" fmla="*/ 357 h 358"/>
              <a:gd name="T4" fmla="*/ 2667 w 2856"/>
              <a:gd name="T5" fmla="*/ 357 h 358"/>
              <a:gd name="T6" fmla="*/ 2854 w 2856"/>
              <a:gd name="T7" fmla="*/ 182 h 358"/>
              <a:gd name="T8" fmla="*/ 2667 w 2856"/>
              <a:gd name="T9" fmla="*/ 0 h 358"/>
              <a:gd name="T10" fmla="*/ 0 w 2856"/>
              <a:gd name="T11" fmla="*/ 5 h 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56" h="358">
                <a:moveTo>
                  <a:pt x="0" y="5"/>
                </a:moveTo>
                <a:lnTo>
                  <a:pt x="0" y="357"/>
                </a:lnTo>
                <a:cubicBezTo>
                  <a:pt x="97" y="358"/>
                  <a:pt x="2594" y="357"/>
                  <a:pt x="2667" y="357"/>
                </a:cubicBezTo>
                <a:cubicBezTo>
                  <a:pt x="2739" y="357"/>
                  <a:pt x="2851" y="321"/>
                  <a:pt x="2854" y="182"/>
                </a:cubicBezTo>
                <a:cubicBezTo>
                  <a:pt x="2856" y="43"/>
                  <a:pt x="2755" y="0"/>
                  <a:pt x="2667" y="0"/>
                </a:cubicBezTo>
                <a:cubicBezTo>
                  <a:pt x="2579" y="0"/>
                  <a:pt x="95" y="5"/>
                  <a:pt x="0" y="5"/>
                </a:cubicBezTo>
                <a:close/>
              </a:path>
            </a:pathLst>
          </a:custGeom>
          <a:solidFill>
            <a:srgbClr val="242671"/>
          </a:solidFill>
          <a:ln w="19050" cap="flat" cmpd="sng">
            <a:solidFill>
              <a:schemeClr val="bg1"/>
            </a:solidFill>
            <a:prstDash val="solid"/>
            <a:round/>
          </a:ln>
          <a:effectLst/>
        </p:spPr>
        <p:txBody>
          <a:bodyPr wrap="none" anchor="ctr"/>
          <a:lstStyle/>
          <a:p>
            <a:endParaRPr lang="zh-CN" altLang="en-US" sz="2400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9" name="Freeform 12">
            <a:extLst>
              <a:ext uri="{FF2B5EF4-FFF2-40B4-BE49-F238E27FC236}">
                <a16:creationId xmlns:a16="http://schemas.microsoft.com/office/drawing/2014/main" id="{AF1B00B4-2443-E34F-90F8-3A0F28455B0B}"/>
              </a:ext>
            </a:extLst>
          </p:cNvPr>
          <p:cNvSpPr/>
          <p:nvPr/>
        </p:nvSpPr>
        <p:spPr bwMode="gray">
          <a:xfrm>
            <a:off x="1829439" y="1322620"/>
            <a:ext cx="771758" cy="643636"/>
          </a:xfrm>
          <a:custGeom>
            <a:avLst/>
            <a:gdLst>
              <a:gd name="T0" fmla="*/ 372 w 372"/>
              <a:gd name="T1" fmla="*/ 1 h 358"/>
              <a:gd name="T2" fmla="*/ 372 w 372"/>
              <a:gd name="T3" fmla="*/ 358 h 358"/>
              <a:gd name="T4" fmla="*/ 165 w 372"/>
              <a:gd name="T5" fmla="*/ 357 h 358"/>
              <a:gd name="T6" fmla="*/ 0 w 372"/>
              <a:gd name="T7" fmla="*/ 181 h 358"/>
              <a:gd name="T8" fmla="*/ 164 w 372"/>
              <a:gd name="T9" fmla="*/ 1 h 358"/>
              <a:gd name="T10" fmla="*/ 372 w 372"/>
              <a:gd name="T11" fmla="*/ 1 h 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72" h="358">
                <a:moveTo>
                  <a:pt x="372" y="1"/>
                </a:moveTo>
                <a:cubicBezTo>
                  <a:pt x="372" y="179"/>
                  <a:pt x="372" y="358"/>
                  <a:pt x="372" y="358"/>
                </a:cubicBezTo>
                <a:lnTo>
                  <a:pt x="165" y="357"/>
                </a:lnTo>
                <a:cubicBezTo>
                  <a:pt x="137" y="357"/>
                  <a:pt x="0" y="316"/>
                  <a:pt x="0" y="181"/>
                </a:cubicBezTo>
                <a:cubicBezTo>
                  <a:pt x="0" y="46"/>
                  <a:pt x="126" y="0"/>
                  <a:pt x="164" y="1"/>
                </a:cubicBezTo>
                <a:lnTo>
                  <a:pt x="372" y="1"/>
                </a:lnTo>
                <a:close/>
              </a:path>
            </a:pathLst>
          </a:custGeom>
          <a:solidFill>
            <a:srgbClr val="232671"/>
          </a:solidFill>
          <a:ln w="19050" cap="flat" cmpd="sng">
            <a:solidFill>
              <a:schemeClr val="bg1"/>
            </a:solidFill>
            <a:prstDash val="solid"/>
            <a:round/>
          </a:ln>
          <a:effectLst/>
        </p:spPr>
        <p:txBody>
          <a:bodyPr wrap="none" anchor="ctr"/>
          <a:lstStyle/>
          <a:p>
            <a:endParaRPr lang="zh-CN" altLang="en-US" sz="2400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0" name="Text Box 16">
            <a:extLst>
              <a:ext uri="{FF2B5EF4-FFF2-40B4-BE49-F238E27FC236}">
                <a16:creationId xmlns:a16="http://schemas.microsoft.com/office/drawing/2014/main" id="{22173EBF-2A99-394B-A8EB-0643CAEE8E36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2079577" y="1407704"/>
            <a:ext cx="385879" cy="461665"/>
          </a:xfrm>
          <a:prstGeom prst="rect">
            <a:avLst/>
          </a:prstGeom>
          <a:noFill/>
          <a:ln w="9525">
            <a:noFill/>
            <a:miter lim="800000"/>
          </a:ln>
          <a:effectLst>
            <a:outerShdw dist="28398" dir="1593903" algn="ctr" rotWithShape="0">
              <a:srgbClr val="333333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None/>
            </a:pPr>
            <a:r>
              <a:rPr lang="en-US" altLang="zh-CN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1" name="Text Box 13">
            <a:extLst>
              <a:ext uri="{FF2B5EF4-FFF2-40B4-BE49-F238E27FC236}">
                <a16:creationId xmlns:a16="http://schemas.microsoft.com/office/drawing/2014/main" id="{D04C2462-89A6-F94C-92F1-50638D7858BC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2786118" y="1432509"/>
            <a:ext cx="5375808" cy="423858"/>
          </a:xfrm>
          <a:prstGeom prst="rect">
            <a:avLst/>
          </a:prstGeom>
          <a:noFill/>
          <a:ln w="9525">
            <a:noFill/>
            <a:miter lim="800000"/>
          </a:ln>
          <a:effectLst>
            <a:outerShdw dist="17961" dir="2700000" algn="ctr" rotWithShape="0">
              <a:srgbClr val="333333">
                <a:alpha val="50000"/>
              </a:srgbClr>
            </a:outerShdw>
          </a:effectLst>
        </p:spPr>
        <p:txBody>
          <a:bodyPr wrap="square" tIns="27000" bIns="27000" anchor="ctr" anchorCtr="0">
            <a:spAutoFit/>
          </a:bodyPr>
          <a:lstStyle/>
          <a:p>
            <a:pPr lvl="0">
              <a:buNone/>
            </a:pPr>
            <a:r>
              <a:rPr lang="en-US" altLang="zh-CN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Introduction and Related Work</a:t>
            </a:r>
            <a:endParaRPr lang="zh-CN" altLang="en-US" sz="24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3C71AE1E-736D-3F47-82D8-031DC335C21D}"/>
              </a:ext>
            </a:extLst>
          </p:cNvPr>
          <p:cNvSpPr/>
          <p:nvPr/>
        </p:nvSpPr>
        <p:spPr bwMode="gray">
          <a:xfrm>
            <a:off x="2782635" y="2214901"/>
            <a:ext cx="6692413" cy="643636"/>
          </a:xfrm>
          <a:custGeom>
            <a:avLst/>
            <a:gdLst>
              <a:gd name="T0" fmla="*/ 0 w 2856"/>
              <a:gd name="T1" fmla="*/ 5 h 358"/>
              <a:gd name="T2" fmla="*/ 0 w 2856"/>
              <a:gd name="T3" fmla="*/ 357 h 358"/>
              <a:gd name="T4" fmla="*/ 2667 w 2856"/>
              <a:gd name="T5" fmla="*/ 357 h 358"/>
              <a:gd name="T6" fmla="*/ 2854 w 2856"/>
              <a:gd name="T7" fmla="*/ 182 h 358"/>
              <a:gd name="T8" fmla="*/ 2667 w 2856"/>
              <a:gd name="T9" fmla="*/ 0 h 358"/>
              <a:gd name="T10" fmla="*/ 0 w 2856"/>
              <a:gd name="T11" fmla="*/ 5 h 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56" h="358">
                <a:moveTo>
                  <a:pt x="0" y="5"/>
                </a:moveTo>
                <a:lnTo>
                  <a:pt x="0" y="357"/>
                </a:lnTo>
                <a:cubicBezTo>
                  <a:pt x="97" y="358"/>
                  <a:pt x="2594" y="357"/>
                  <a:pt x="2667" y="357"/>
                </a:cubicBezTo>
                <a:cubicBezTo>
                  <a:pt x="2739" y="357"/>
                  <a:pt x="2851" y="321"/>
                  <a:pt x="2854" y="182"/>
                </a:cubicBezTo>
                <a:cubicBezTo>
                  <a:pt x="2856" y="43"/>
                  <a:pt x="2755" y="0"/>
                  <a:pt x="2667" y="0"/>
                </a:cubicBezTo>
                <a:cubicBezTo>
                  <a:pt x="2579" y="0"/>
                  <a:pt x="95" y="5"/>
                  <a:pt x="0" y="5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 w="19050" cap="flat" cmpd="sng">
            <a:solidFill>
              <a:schemeClr val="bg1"/>
            </a:solidFill>
            <a:prstDash val="solid"/>
            <a:round/>
          </a:ln>
          <a:effectLst/>
        </p:spPr>
        <p:txBody>
          <a:bodyPr wrap="none" anchor="ctr"/>
          <a:lstStyle/>
          <a:p>
            <a:endParaRPr lang="zh-CN" altLang="en-US" sz="240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8C2C2546-4FE0-2244-9503-253EA3BE0324}"/>
              </a:ext>
            </a:extLst>
          </p:cNvPr>
          <p:cNvSpPr/>
          <p:nvPr/>
        </p:nvSpPr>
        <p:spPr bwMode="gray">
          <a:xfrm>
            <a:off x="1859580" y="2214901"/>
            <a:ext cx="771758" cy="643636"/>
          </a:xfrm>
          <a:custGeom>
            <a:avLst/>
            <a:gdLst>
              <a:gd name="T0" fmla="*/ 372 w 372"/>
              <a:gd name="T1" fmla="*/ 1 h 358"/>
              <a:gd name="T2" fmla="*/ 372 w 372"/>
              <a:gd name="T3" fmla="*/ 358 h 358"/>
              <a:gd name="T4" fmla="*/ 165 w 372"/>
              <a:gd name="T5" fmla="*/ 357 h 358"/>
              <a:gd name="T6" fmla="*/ 0 w 372"/>
              <a:gd name="T7" fmla="*/ 181 h 358"/>
              <a:gd name="T8" fmla="*/ 164 w 372"/>
              <a:gd name="T9" fmla="*/ 1 h 358"/>
              <a:gd name="T10" fmla="*/ 372 w 372"/>
              <a:gd name="T11" fmla="*/ 1 h 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72" h="358">
                <a:moveTo>
                  <a:pt x="372" y="1"/>
                </a:moveTo>
                <a:cubicBezTo>
                  <a:pt x="372" y="179"/>
                  <a:pt x="372" y="358"/>
                  <a:pt x="372" y="358"/>
                </a:cubicBezTo>
                <a:lnTo>
                  <a:pt x="165" y="357"/>
                </a:lnTo>
                <a:cubicBezTo>
                  <a:pt x="137" y="357"/>
                  <a:pt x="0" y="316"/>
                  <a:pt x="0" y="181"/>
                </a:cubicBezTo>
                <a:cubicBezTo>
                  <a:pt x="0" y="46"/>
                  <a:pt x="126" y="0"/>
                  <a:pt x="164" y="1"/>
                </a:cubicBezTo>
                <a:lnTo>
                  <a:pt x="372" y="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19050" cap="flat" cmpd="sng">
            <a:solidFill>
              <a:schemeClr val="bg1"/>
            </a:solidFill>
            <a:prstDash val="solid"/>
            <a:round/>
          </a:ln>
          <a:effectLst/>
        </p:spPr>
        <p:txBody>
          <a:bodyPr wrap="none" anchor="ctr"/>
          <a:lstStyle/>
          <a:p>
            <a:endParaRPr lang="zh-CN" altLang="en-US" sz="240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6" name="Text Box 17">
            <a:extLst>
              <a:ext uri="{FF2B5EF4-FFF2-40B4-BE49-F238E27FC236}">
                <a16:creationId xmlns:a16="http://schemas.microsoft.com/office/drawing/2014/main" id="{019672C1-D909-0146-9CF4-F1D1A66F18C6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2097215" y="2307012"/>
            <a:ext cx="385879" cy="461665"/>
          </a:xfrm>
          <a:prstGeom prst="rect">
            <a:avLst/>
          </a:prstGeom>
          <a:noFill/>
          <a:ln w="9525">
            <a:noFill/>
            <a:miter lim="800000"/>
          </a:ln>
          <a:effectLst>
            <a:outerShdw dist="28398" dir="1593903" algn="ctr" rotWithShape="0">
              <a:srgbClr val="333333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None/>
            </a:pPr>
            <a:r>
              <a:rPr lang="en-US" altLang="zh-CN" sz="2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7" name="Text Box 13">
            <a:extLst>
              <a:ext uri="{FF2B5EF4-FFF2-40B4-BE49-F238E27FC236}">
                <a16:creationId xmlns:a16="http://schemas.microsoft.com/office/drawing/2014/main" id="{A881AE16-3691-5D49-8D34-35D87323E38B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2816256" y="2324792"/>
            <a:ext cx="6448095" cy="423859"/>
          </a:xfrm>
          <a:prstGeom prst="rect">
            <a:avLst/>
          </a:prstGeom>
          <a:noFill/>
          <a:ln w="9525">
            <a:noFill/>
            <a:miter lim="800000"/>
          </a:ln>
          <a:effectLst>
            <a:outerShdw dist="17961" dir="2700000" algn="ctr" rotWithShape="0">
              <a:srgbClr val="333333">
                <a:alpha val="50000"/>
              </a:srgbClr>
            </a:outerShdw>
          </a:effectLst>
        </p:spPr>
        <p:txBody>
          <a:bodyPr wrap="square" tIns="27000" bIns="27000" anchor="ctr" anchorCtr="0">
            <a:spAutoFit/>
          </a:bodyPr>
          <a:lstStyle/>
          <a:p>
            <a:pPr lvl="0">
              <a:buNone/>
            </a:pPr>
            <a:r>
              <a:rPr lang="en-US" altLang="zh-CN" sz="2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Diffusion Models and Classifier Guidance</a:t>
            </a:r>
            <a:endParaRPr lang="zh-CN" altLang="en-US" sz="2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CB31DD51-A21F-0946-820A-E7AE927CA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Contents</a:t>
            </a:r>
            <a:endParaRPr lang="zh-CN" altLang="en-US" dirty="0"/>
          </a:p>
        </p:txBody>
      </p:sp>
      <p:sp>
        <p:nvSpPr>
          <p:cNvPr id="38" name="Freeform 9">
            <a:extLst>
              <a:ext uri="{FF2B5EF4-FFF2-40B4-BE49-F238E27FC236}">
                <a16:creationId xmlns:a16="http://schemas.microsoft.com/office/drawing/2014/main" id="{7C238FB7-307F-D24E-B572-E4A29FEB9CE0}"/>
              </a:ext>
            </a:extLst>
          </p:cNvPr>
          <p:cNvSpPr/>
          <p:nvPr/>
        </p:nvSpPr>
        <p:spPr bwMode="gray">
          <a:xfrm>
            <a:off x="2782635" y="3107182"/>
            <a:ext cx="6692413" cy="643636"/>
          </a:xfrm>
          <a:custGeom>
            <a:avLst/>
            <a:gdLst>
              <a:gd name="T0" fmla="*/ 0 w 2856"/>
              <a:gd name="T1" fmla="*/ 5 h 358"/>
              <a:gd name="T2" fmla="*/ 0 w 2856"/>
              <a:gd name="T3" fmla="*/ 357 h 358"/>
              <a:gd name="T4" fmla="*/ 2667 w 2856"/>
              <a:gd name="T5" fmla="*/ 357 h 358"/>
              <a:gd name="T6" fmla="*/ 2854 w 2856"/>
              <a:gd name="T7" fmla="*/ 182 h 358"/>
              <a:gd name="T8" fmla="*/ 2667 w 2856"/>
              <a:gd name="T9" fmla="*/ 0 h 358"/>
              <a:gd name="T10" fmla="*/ 0 w 2856"/>
              <a:gd name="T11" fmla="*/ 5 h 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56" h="358">
                <a:moveTo>
                  <a:pt x="0" y="5"/>
                </a:moveTo>
                <a:lnTo>
                  <a:pt x="0" y="357"/>
                </a:lnTo>
                <a:cubicBezTo>
                  <a:pt x="97" y="358"/>
                  <a:pt x="2594" y="357"/>
                  <a:pt x="2667" y="357"/>
                </a:cubicBezTo>
                <a:cubicBezTo>
                  <a:pt x="2739" y="357"/>
                  <a:pt x="2851" y="321"/>
                  <a:pt x="2854" y="182"/>
                </a:cubicBezTo>
                <a:cubicBezTo>
                  <a:pt x="2856" y="43"/>
                  <a:pt x="2755" y="0"/>
                  <a:pt x="2667" y="0"/>
                </a:cubicBezTo>
                <a:cubicBezTo>
                  <a:pt x="2579" y="0"/>
                  <a:pt x="95" y="5"/>
                  <a:pt x="0" y="5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 w="19050" cap="flat" cmpd="sng">
            <a:solidFill>
              <a:schemeClr val="bg1"/>
            </a:solidFill>
            <a:prstDash val="solid"/>
            <a:round/>
          </a:ln>
          <a:effectLst/>
        </p:spPr>
        <p:txBody>
          <a:bodyPr wrap="none" anchor="ctr"/>
          <a:lstStyle/>
          <a:p>
            <a:endParaRPr lang="zh-CN" altLang="en-US" sz="240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9" name="Freeform 10">
            <a:extLst>
              <a:ext uri="{FF2B5EF4-FFF2-40B4-BE49-F238E27FC236}">
                <a16:creationId xmlns:a16="http://schemas.microsoft.com/office/drawing/2014/main" id="{3CE2AE5C-685F-3A4F-B069-6A6E6BA86389}"/>
              </a:ext>
            </a:extLst>
          </p:cNvPr>
          <p:cNvSpPr/>
          <p:nvPr/>
        </p:nvSpPr>
        <p:spPr bwMode="gray">
          <a:xfrm>
            <a:off x="1859580" y="3107182"/>
            <a:ext cx="771758" cy="643636"/>
          </a:xfrm>
          <a:custGeom>
            <a:avLst/>
            <a:gdLst>
              <a:gd name="T0" fmla="*/ 372 w 372"/>
              <a:gd name="T1" fmla="*/ 1 h 358"/>
              <a:gd name="T2" fmla="*/ 372 w 372"/>
              <a:gd name="T3" fmla="*/ 358 h 358"/>
              <a:gd name="T4" fmla="*/ 165 w 372"/>
              <a:gd name="T5" fmla="*/ 357 h 358"/>
              <a:gd name="T6" fmla="*/ 0 w 372"/>
              <a:gd name="T7" fmla="*/ 181 h 358"/>
              <a:gd name="T8" fmla="*/ 164 w 372"/>
              <a:gd name="T9" fmla="*/ 1 h 358"/>
              <a:gd name="T10" fmla="*/ 372 w 372"/>
              <a:gd name="T11" fmla="*/ 1 h 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72" h="358">
                <a:moveTo>
                  <a:pt x="372" y="1"/>
                </a:moveTo>
                <a:cubicBezTo>
                  <a:pt x="372" y="179"/>
                  <a:pt x="372" y="358"/>
                  <a:pt x="372" y="358"/>
                </a:cubicBezTo>
                <a:lnTo>
                  <a:pt x="165" y="357"/>
                </a:lnTo>
                <a:cubicBezTo>
                  <a:pt x="137" y="357"/>
                  <a:pt x="0" y="316"/>
                  <a:pt x="0" y="181"/>
                </a:cubicBezTo>
                <a:cubicBezTo>
                  <a:pt x="0" y="46"/>
                  <a:pt x="126" y="0"/>
                  <a:pt x="164" y="1"/>
                </a:cubicBezTo>
                <a:lnTo>
                  <a:pt x="372" y="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19050" cap="flat" cmpd="sng">
            <a:solidFill>
              <a:schemeClr val="bg1"/>
            </a:solidFill>
            <a:prstDash val="solid"/>
            <a:round/>
          </a:ln>
          <a:effectLst/>
        </p:spPr>
        <p:txBody>
          <a:bodyPr wrap="none" anchor="ctr"/>
          <a:lstStyle/>
          <a:p>
            <a:endParaRPr lang="zh-CN" altLang="en-US" sz="240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0" name="Text Box 17">
            <a:extLst>
              <a:ext uri="{FF2B5EF4-FFF2-40B4-BE49-F238E27FC236}">
                <a16:creationId xmlns:a16="http://schemas.microsoft.com/office/drawing/2014/main" id="{5C9777AD-4AC8-594F-B9EF-ADA907046CCB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2097215" y="3199293"/>
            <a:ext cx="385879" cy="461665"/>
          </a:xfrm>
          <a:prstGeom prst="rect">
            <a:avLst/>
          </a:prstGeom>
          <a:noFill/>
          <a:ln w="9525">
            <a:noFill/>
            <a:miter lim="800000"/>
          </a:ln>
          <a:effectLst>
            <a:outerShdw dist="28398" dir="1593903" algn="ctr" rotWithShape="0">
              <a:srgbClr val="333333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None/>
            </a:pPr>
            <a:r>
              <a:rPr lang="en-US" altLang="zh-CN" sz="2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1" name="Text Box 13">
            <a:extLst>
              <a:ext uri="{FF2B5EF4-FFF2-40B4-BE49-F238E27FC236}">
                <a16:creationId xmlns:a16="http://schemas.microsoft.com/office/drawing/2014/main" id="{8897DEA8-F039-8D4D-ACD3-2D0AE6A73AB3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2816256" y="3217073"/>
            <a:ext cx="6448095" cy="423859"/>
          </a:xfrm>
          <a:prstGeom prst="rect">
            <a:avLst/>
          </a:prstGeom>
          <a:noFill/>
          <a:ln w="9525">
            <a:noFill/>
            <a:miter lim="800000"/>
          </a:ln>
          <a:effectLst>
            <a:outerShdw dist="17961" dir="2700000" algn="ctr" rotWithShape="0">
              <a:srgbClr val="333333">
                <a:alpha val="50000"/>
              </a:srgbClr>
            </a:outerShdw>
          </a:effectLst>
        </p:spPr>
        <p:txBody>
          <a:bodyPr wrap="square" tIns="27000" bIns="27000" anchor="ctr" anchorCtr="0">
            <a:spAutoFit/>
          </a:bodyPr>
          <a:lstStyle/>
          <a:p>
            <a:pPr lvl="0">
              <a:buNone/>
            </a:pPr>
            <a:r>
              <a:rPr lang="en-US" altLang="zh-CN" sz="2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Soft-Label Guidance and </a:t>
            </a:r>
            <a:r>
              <a:rPr lang="en-US" altLang="zh-CN" sz="240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EmoDiff</a:t>
            </a:r>
            <a:endParaRPr lang="zh-CN" altLang="en-US" sz="2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3" name="Freeform 9">
            <a:extLst>
              <a:ext uri="{FF2B5EF4-FFF2-40B4-BE49-F238E27FC236}">
                <a16:creationId xmlns:a16="http://schemas.microsoft.com/office/drawing/2014/main" id="{F5133056-0AE4-9641-A8F1-C816D569BFE4}"/>
              </a:ext>
            </a:extLst>
          </p:cNvPr>
          <p:cNvSpPr/>
          <p:nvPr/>
        </p:nvSpPr>
        <p:spPr bwMode="gray">
          <a:xfrm>
            <a:off x="2782635" y="3999463"/>
            <a:ext cx="6692413" cy="643636"/>
          </a:xfrm>
          <a:custGeom>
            <a:avLst/>
            <a:gdLst>
              <a:gd name="T0" fmla="*/ 0 w 2856"/>
              <a:gd name="T1" fmla="*/ 5 h 358"/>
              <a:gd name="T2" fmla="*/ 0 w 2856"/>
              <a:gd name="T3" fmla="*/ 357 h 358"/>
              <a:gd name="T4" fmla="*/ 2667 w 2856"/>
              <a:gd name="T5" fmla="*/ 357 h 358"/>
              <a:gd name="T6" fmla="*/ 2854 w 2856"/>
              <a:gd name="T7" fmla="*/ 182 h 358"/>
              <a:gd name="T8" fmla="*/ 2667 w 2856"/>
              <a:gd name="T9" fmla="*/ 0 h 358"/>
              <a:gd name="T10" fmla="*/ 0 w 2856"/>
              <a:gd name="T11" fmla="*/ 5 h 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56" h="358">
                <a:moveTo>
                  <a:pt x="0" y="5"/>
                </a:moveTo>
                <a:lnTo>
                  <a:pt x="0" y="357"/>
                </a:lnTo>
                <a:cubicBezTo>
                  <a:pt x="97" y="358"/>
                  <a:pt x="2594" y="357"/>
                  <a:pt x="2667" y="357"/>
                </a:cubicBezTo>
                <a:cubicBezTo>
                  <a:pt x="2739" y="357"/>
                  <a:pt x="2851" y="321"/>
                  <a:pt x="2854" y="182"/>
                </a:cubicBezTo>
                <a:cubicBezTo>
                  <a:pt x="2856" y="43"/>
                  <a:pt x="2755" y="0"/>
                  <a:pt x="2667" y="0"/>
                </a:cubicBezTo>
                <a:cubicBezTo>
                  <a:pt x="2579" y="0"/>
                  <a:pt x="95" y="5"/>
                  <a:pt x="0" y="5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 w="19050" cap="flat" cmpd="sng">
            <a:solidFill>
              <a:schemeClr val="bg1"/>
            </a:solidFill>
            <a:prstDash val="solid"/>
            <a:round/>
          </a:ln>
          <a:effectLst/>
        </p:spPr>
        <p:txBody>
          <a:bodyPr wrap="none" anchor="ctr"/>
          <a:lstStyle/>
          <a:p>
            <a:endParaRPr lang="zh-CN" altLang="en-US" sz="240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4" name="Freeform 10">
            <a:extLst>
              <a:ext uri="{FF2B5EF4-FFF2-40B4-BE49-F238E27FC236}">
                <a16:creationId xmlns:a16="http://schemas.microsoft.com/office/drawing/2014/main" id="{E0B01499-FC96-D344-A3D3-842A3C74ECF3}"/>
              </a:ext>
            </a:extLst>
          </p:cNvPr>
          <p:cNvSpPr/>
          <p:nvPr/>
        </p:nvSpPr>
        <p:spPr bwMode="gray">
          <a:xfrm>
            <a:off x="1859580" y="3999463"/>
            <a:ext cx="771758" cy="643636"/>
          </a:xfrm>
          <a:custGeom>
            <a:avLst/>
            <a:gdLst>
              <a:gd name="T0" fmla="*/ 372 w 372"/>
              <a:gd name="T1" fmla="*/ 1 h 358"/>
              <a:gd name="T2" fmla="*/ 372 w 372"/>
              <a:gd name="T3" fmla="*/ 358 h 358"/>
              <a:gd name="T4" fmla="*/ 165 w 372"/>
              <a:gd name="T5" fmla="*/ 357 h 358"/>
              <a:gd name="T6" fmla="*/ 0 w 372"/>
              <a:gd name="T7" fmla="*/ 181 h 358"/>
              <a:gd name="T8" fmla="*/ 164 w 372"/>
              <a:gd name="T9" fmla="*/ 1 h 358"/>
              <a:gd name="T10" fmla="*/ 372 w 372"/>
              <a:gd name="T11" fmla="*/ 1 h 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72" h="358">
                <a:moveTo>
                  <a:pt x="372" y="1"/>
                </a:moveTo>
                <a:cubicBezTo>
                  <a:pt x="372" y="179"/>
                  <a:pt x="372" y="358"/>
                  <a:pt x="372" y="358"/>
                </a:cubicBezTo>
                <a:lnTo>
                  <a:pt x="165" y="357"/>
                </a:lnTo>
                <a:cubicBezTo>
                  <a:pt x="137" y="357"/>
                  <a:pt x="0" y="316"/>
                  <a:pt x="0" y="181"/>
                </a:cubicBezTo>
                <a:cubicBezTo>
                  <a:pt x="0" y="46"/>
                  <a:pt x="126" y="0"/>
                  <a:pt x="164" y="1"/>
                </a:cubicBezTo>
                <a:lnTo>
                  <a:pt x="372" y="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19050" cap="flat" cmpd="sng">
            <a:solidFill>
              <a:schemeClr val="bg1"/>
            </a:solidFill>
            <a:prstDash val="solid"/>
            <a:round/>
          </a:ln>
          <a:effectLst/>
        </p:spPr>
        <p:txBody>
          <a:bodyPr wrap="none" anchor="ctr"/>
          <a:lstStyle/>
          <a:p>
            <a:endParaRPr lang="zh-CN" altLang="en-US" sz="240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5" name="Text Box 17">
            <a:extLst>
              <a:ext uri="{FF2B5EF4-FFF2-40B4-BE49-F238E27FC236}">
                <a16:creationId xmlns:a16="http://schemas.microsoft.com/office/drawing/2014/main" id="{FB4BCA98-EF6A-4645-A0B3-9546139CE6AF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2097215" y="4091574"/>
            <a:ext cx="385879" cy="461665"/>
          </a:xfrm>
          <a:prstGeom prst="rect">
            <a:avLst/>
          </a:prstGeom>
          <a:noFill/>
          <a:ln w="9525">
            <a:noFill/>
            <a:miter lim="800000"/>
          </a:ln>
          <a:effectLst>
            <a:outerShdw dist="28398" dir="1593903" algn="ctr" rotWithShape="0">
              <a:srgbClr val="333333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None/>
            </a:pPr>
            <a:r>
              <a:rPr lang="en-US" altLang="zh-CN" sz="2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6" name="Text Box 13">
            <a:extLst>
              <a:ext uri="{FF2B5EF4-FFF2-40B4-BE49-F238E27FC236}">
                <a16:creationId xmlns:a16="http://schemas.microsoft.com/office/drawing/2014/main" id="{70CA3F64-D7E5-F44D-975D-DC38D7131175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2816256" y="4109354"/>
            <a:ext cx="6448095" cy="423859"/>
          </a:xfrm>
          <a:prstGeom prst="rect">
            <a:avLst/>
          </a:prstGeom>
          <a:noFill/>
          <a:ln w="9525">
            <a:noFill/>
            <a:miter lim="800000"/>
          </a:ln>
          <a:effectLst>
            <a:outerShdw dist="17961" dir="2700000" algn="ctr" rotWithShape="0">
              <a:srgbClr val="333333">
                <a:alpha val="50000"/>
              </a:srgbClr>
            </a:outerShdw>
          </a:effectLst>
        </p:spPr>
        <p:txBody>
          <a:bodyPr wrap="square" tIns="27000" bIns="27000" anchor="ctr" anchorCtr="0">
            <a:spAutoFit/>
          </a:bodyPr>
          <a:lstStyle/>
          <a:p>
            <a:pPr lvl="0">
              <a:buNone/>
            </a:pPr>
            <a:r>
              <a:rPr lang="en-US" altLang="zh-CN" sz="2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Experiments</a:t>
            </a:r>
            <a:endParaRPr lang="zh-CN" altLang="en-US" sz="2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8" name="Freeform 9">
            <a:extLst>
              <a:ext uri="{FF2B5EF4-FFF2-40B4-BE49-F238E27FC236}">
                <a16:creationId xmlns:a16="http://schemas.microsoft.com/office/drawing/2014/main" id="{77A18E83-E2F0-B440-837A-E64BF774DA08}"/>
              </a:ext>
            </a:extLst>
          </p:cNvPr>
          <p:cNvSpPr/>
          <p:nvPr/>
        </p:nvSpPr>
        <p:spPr bwMode="gray">
          <a:xfrm>
            <a:off x="2787963" y="4891744"/>
            <a:ext cx="6692413" cy="643636"/>
          </a:xfrm>
          <a:custGeom>
            <a:avLst/>
            <a:gdLst>
              <a:gd name="T0" fmla="*/ 0 w 2856"/>
              <a:gd name="T1" fmla="*/ 5 h 358"/>
              <a:gd name="T2" fmla="*/ 0 w 2856"/>
              <a:gd name="T3" fmla="*/ 357 h 358"/>
              <a:gd name="T4" fmla="*/ 2667 w 2856"/>
              <a:gd name="T5" fmla="*/ 357 h 358"/>
              <a:gd name="T6" fmla="*/ 2854 w 2856"/>
              <a:gd name="T7" fmla="*/ 182 h 358"/>
              <a:gd name="T8" fmla="*/ 2667 w 2856"/>
              <a:gd name="T9" fmla="*/ 0 h 358"/>
              <a:gd name="T10" fmla="*/ 0 w 2856"/>
              <a:gd name="T11" fmla="*/ 5 h 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56" h="358">
                <a:moveTo>
                  <a:pt x="0" y="5"/>
                </a:moveTo>
                <a:lnTo>
                  <a:pt x="0" y="357"/>
                </a:lnTo>
                <a:cubicBezTo>
                  <a:pt x="97" y="358"/>
                  <a:pt x="2594" y="357"/>
                  <a:pt x="2667" y="357"/>
                </a:cubicBezTo>
                <a:cubicBezTo>
                  <a:pt x="2739" y="357"/>
                  <a:pt x="2851" y="321"/>
                  <a:pt x="2854" y="182"/>
                </a:cubicBezTo>
                <a:cubicBezTo>
                  <a:pt x="2856" y="43"/>
                  <a:pt x="2755" y="0"/>
                  <a:pt x="2667" y="0"/>
                </a:cubicBezTo>
                <a:cubicBezTo>
                  <a:pt x="2579" y="0"/>
                  <a:pt x="95" y="5"/>
                  <a:pt x="0" y="5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 w="19050" cap="flat" cmpd="sng">
            <a:solidFill>
              <a:schemeClr val="bg1"/>
            </a:solidFill>
            <a:prstDash val="solid"/>
            <a:round/>
          </a:ln>
          <a:effectLst/>
        </p:spPr>
        <p:txBody>
          <a:bodyPr wrap="none" anchor="ctr"/>
          <a:lstStyle/>
          <a:p>
            <a:endParaRPr lang="zh-CN" altLang="en-US" sz="240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9" name="Freeform 10">
            <a:extLst>
              <a:ext uri="{FF2B5EF4-FFF2-40B4-BE49-F238E27FC236}">
                <a16:creationId xmlns:a16="http://schemas.microsoft.com/office/drawing/2014/main" id="{6C76ABAE-D5F1-3340-A824-6FBADFDF4FBF}"/>
              </a:ext>
            </a:extLst>
          </p:cNvPr>
          <p:cNvSpPr/>
          <p:nvPr/>
        </p:nvSpPr>
        <p:spPr bwMode="gray">
          <a:xfrm>
            <a:off x="1864908" y="4891744"/>
            <a:ext cx="771758" cy="643636"/>
          </a:xfrm>
          <a:custGeom>
            <a:avLst/>
            <a:gdLst>
              <a:gd name="T0" fmla="*/ 372 w 372"/>
              <a:gd name="T1" fmla="*/ 1 h 358"/>
              <a:gd name="T2" fmla="*/ 372 w 372"/>
              <a:gd name="T3" fmla="*/ 358 h 358"/>
              <a:gd name="T4" fmla="*/ 165 w 372"/>
              <a:gd name="T5" fmla="*/ 357 h 358"/>
              <a:gd name="T6" fmla="*/ 0 w 372"/>
              <a:gd name="T7" fmla="*/ 181 h 358"/>
              <a:gd name="T8" fmla="*/ 164 w 372"/>
              <a:gd name="T9" fmla="*/ 1 h 358"/>
              <a:gd name="T10" fmla="*/ 372 w 372"/>
              <a:gd name="T11" fmla="*/ 1 h 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72" h="358">
                <a:moveTo>
                  <a:pt x="372" y="1"/>
                </a:moveTo>
                <a:cubicBezTo>
                  <a:pt x="372" y="179"/>
                  <a:pt x="372" y="358"/>
                  <a:pt x="372" y="358"/>
                </a:cubicBezTo>
                <a:lnTo>
                  <a:pt x="165" y="357"/>
                </a:lnTo>
                <a:cubicBezTo>
                  <a:pt x="137" y="357"/>
                  <a:pt x="0" y="316"/>
                  <a:pt x="0" y="181"/>
                </a:cubicBezTo>
                <a:cubicBezTo>
                  <a:pt x="0" y="46"/>
                  <a:pt x="126" y="0"/>
                  <a:pt x="164" y="1"/>
                </a:cubicBezTo>
                <a:lnTo>
                  <a:pt x="372" y="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19050" cap="flat" cmpd="sng">
            <a:solidFill>
              <a:schemeClr val="bg1"/>
            </a:solidFill>
            <a:prstDash val="solid"/>
            <a:round/>
          </a:ln>
          <a:effectLst/>
        </p:spPr>
        <p:txBody>
          <a:bodyPr wrap="none" anchor="ctr"/>
          <a:lstStyle/>
          <a:p>
            <a:endParaRPr lang="zh-CN" altLang="en-US" sz="240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0" name="Text Box 17">
            <a:extLst>
              <a:ext uri="{FF2B5EF4-FFF2-40B4-BE49-F238E27FC236}">
                <a16:creationId xmlns:a16="http://schemas.microsoft.com/office/drawing/2014/main" id="{A97679DC-6B97-EE4C-B085-69986628AABB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2102543" y="4983855"/>
            <a:ext cx="385879" cy="461665"/>
          </a:xfrm>
          <a:prstGeom prst="rect">
            <a:avLst/>
          </a:prstGeom>
          <a:noFill/>
          <a:ln w="9525">
            <a:noFill/>
            <a:miter lim="800000"/>
          </a:ln>
          <a:effectLst>
            <a:outerShdw dist="28398" dir="1593903" algn="ctr" rotWithShape="0">
              <a:srgbClr val="333333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None/>
            </a:pPr>
            <a:r>
              <a:rPr lang="en-US" altLang="zh-CN" sz="2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1" name="Text Box 13">
            <a:extLst>
              <a:ext uri="{FF2B5EF4-FFF2-40B4-BE49-F238E27FC236}">
                <a16:creationId xmlns:a16="http://schemas.microsoft.com/office/drawing/2014/main" id="{849B21D1-F68C-6049-9B9A-BE703049C02D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2821584" y="5001635"/>
            <a:ext cx="6448095" cy="423859"/>
          </a:xfrm>
          <a:prstGeom prst="rect">
            <a:avLst/>
          </a:prstGeom>
          <a:noFill/>
          <a:ln w="9525">
            <a:noFill/>
            <a:miter lim="800000"/>
          </a:ln>
          <a:effectLst>
            <a:outerShdw dist="17961" dir="2700000" algn="ctr" rotWithShape="0">
              <a:srgbClr val="333333">
                <a:alpha val="50000"/>
              </a:srgbClr>
            </a:outerShdw>
          </a:effectLst>
        </p:spPr>
        <p:txBody>
          <a:bodyPr wrap="square" tIns="27000" bIns="27000" anchor="ctr" anchorCtr="0">
            <a:spAutoFit/>
          </a:bodyPr>
          <a:lstStyle/>
          <a:p>
            <a:pPr lvl="0">
              <a:buNone/>
            </a:pPr>
            <a:r>
              <a:rPr lang="en-US" altLang="zh-CN" sz="2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Conclusion</a:t>
            </a:r>
            <a:endParaRPr lang="zh-CN" altLang="en-US" sz="2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824617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F29327-3436-234D-A6C4-965B0423D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Conclusion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710AC08-D9EC-7343-A8EA-E8A78C8DE2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kumimoji="1" lang="en-US" altLang="zh-CN" dirty="0"/>
              <a:t>Emotion with intensity control, instead of only emotion.</a:t>
            </a:r>
          </a:p>
          <a:p>
            <a:pPr>
              <a:lnSpc>
                <a:spcPct val="150000"/>
              </a:lnSpc>
            </a:pPr>
            <a:r>
              <a:rPr kumimoji="1" lang="en-US" altLang="zh-CN" dirty="0"/>
              <a:t>Define emotion with intensity to be a weighted sum of Neutral and another emotion.</a:t>
            </a:r>
          </a:p>
          <a:p>
            <a:pPr>
              <a:lnSpc>
                <a:spcPct val="150000"/>
              </a:lnSpc>
            </a:pPr>
            <a:r>
              <a:rPr kumimoji="1" lang="en-US" altLang="zh-CN" dirty="0"/>
              <a:t>We extend classifier guidance to soft-label guidance, which enables us to directly control any arbitrary emotion with intensity.</a:t>
            </a:r>
          </a:p>
          <a:p>
            <a:pPr>
              <a:lnSpc>
                <a:spcPct val="150000"/>
              </a:lnSpc>
            </a:pPr>
            <a:r>
              <a:rPr kumimoji="1" lang="en-US" altLang="zh-CN" dirty="0"/>
              <a:t>With an acoustic model and an emotion classifier, </a:t>
            </a:r>
            <a:r>
              <a:rPr kumimoji="1" lang="en-US" altLang="zh-CN" dirty="0" err="1"/>
              <a:t>EmoDiff</a:t>
            </a:r>
            <a:r>
              <a:rPr kumimoji="1" lang="en-US" altLang="zh-CN" dirty="0"/>
              <a:t> can achieve simple but effective control on emotion intensity.</a:t>
            </a:r>
          </a:p>
          <a:p>
            <a:pPr>
              <a:lnSpc>
                <a:spcPct val="150000"/>
              </a:lnSpc>
            </a:pPr>
            <a:r>
              <a:rPr kumimoji="1" lang="en-US" altLang="zh-CN" dirty="0"/>
              <a:t>Better TTS quality, intensity controllability and sample diversity.</a:t>
            </a:r>
          </a:p>
          <a:p>
            <a:pPr>
              <a:lnSpc>
                <a:spcPct val="150000"/>
              </a:lnSpc>
            </a:pPr>
            <a:r>
              <a:rPr kumimoji="1" lang="en-US" altLang="zh-CN" dirty="0"/>
              <a:t>Future work: soft-label guidance can be generalized to control mixed and natural emotions!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6EDF256-473C-8540-AFEF-B37D3BDC7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E9E6D-B1E9-4F08-8E83-0E081C425F53}" type="slidenum">
              <a:rPr lang="de-DE" smtClean="0"/>
              <a:pPr/>
              <a:t>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94049495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264352" y="6165304"/>
            <a:ext cx="2133600" cy="476250"/>
          </a:xfrm>
        </p:spPr>
        <p:txBody>
          <a:bodyPr/>
          <a:lstStyle/>
          <a:p>
            <a:fld id="{F6C7CC9B-F300-488E-AE2D-CC29E8E1A01A}" type="slidenum">
              <a:rPr lang="de-DE" smtClean="0"/>
              <a:pPr/>
              <a:t>21</a:t>
            </a:fld>
            <a:endParaRPr lang="de-DE" dirty="0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E3AC22B0-16D8-FC46-A473-CB8EC3D833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7592" y="2420888"/>
            <a:ext cx="662123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altLang="zh-CN" sz="4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Thanks for listening</a:t>
            </a:r>
            <a:r>
              <a:rPr lang="zh-CN" altLang="en-US" sz="72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206EC7D-1B5C-AE46-8D9E-2B9EE0D785A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978" y="34377"/>
            <a:ext cx="2635982" cy="864972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8C81C404-AC36-6E47-8B02-01858AE0D80F}"/>
              </a:ext>
            </a:extLst>
          </p:cNvPr>
          <p:cNvSpPr txBox="1"/>
          <p:nvPr/>
        </p:nvSpPr>
        <p:spPr>
          <a:xfrm>
            <a:off x="2721429" y="1879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63E9291F-5806-E74A-B2A4-1E8384906F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976" y="0"/>
            <a:ext cx="936104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981359"/>
      </p:ext>
    </p:extLst>
  </p:cSld>
  <p:clrMapOvr>
    <a:masterClrMapping/>
  </p:clrMapOvr>
  <p:transition advTm="437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DD52229C-CF4A-E646-916D-0610BCAFBE0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lnSpc>
                    <a:spcPct val="150000"/>
                  </a:lnSpc>
                </a:pPr>
                <a:r>
                  <a:rPr kumimoji="1" lang="en-US" altLang="zh-CN" dirty="0"/>
                  <a:t>Current TTS models can already synthesize high-quality and natural speech, such as </a:t>
                </a:r>
                <a:r>
                  <a:rPr kumimoji="1" lang="en-US" altLang="zh-CN" dirty="0" err="1"/>
                  <a:t>GradTTS</a:t>
                </a:r>
                <a:r>
                  <a:rPr kumimoji="1" lang="en-US" altLang="zh-CN" dirty="0"/>
                  <a:t>, VITS, VQTTS …</a:t>
                </a:r>
              </a:p>
              <a:p>
                <a:pPr>
                  <a:lnSpc>
                    <a:spcPct val="150000"/>
                  </a:lnSpc>
                </a:pPr>
                <a:r>
                  <a:rPr kumimoji="1" lang="en-US" altLang="zh-CN" dirty="0"/>
                  <a:t>Emotion, as a special expression of speech prosody, often has specifically labeled datasets to utilize.</a:t>
                </a:r>
              </a:p>
              <a:p>
                <a:pPr>
                  <a:lnSpc>
                    <a:spcPct val="150000"/>
                  </a:lnSpc>
                </a:pPr>
                <a:r>
                  <a:rPr kumimoji="1" lang="en-US" altLang="zh-CN" dirty="0"/>
                  <a:t>However, most emotional TTS models can only synthesize emotional speech with certain emotion labels, without </a:t>
                </a:r>
                <a:r>
                  <a:rPr kumimoji="1" lang="en-US" altLang="zh-CN" b="1" dirty="0"/>
                  <a:t>intensity controllability</a:t>
                </a:r>
                <a:r>
                  <a:rPr kumimoji="1" lang="en-US" altLang="zh-CN" dirty="0"/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kumimoji="1" lang="en-US" altLang="zh-CN" dirty="0"/>
                  <a:t>We need an emotional TTS model that can generate emotion with intensity </a:t>
                </a:r>
                <a14:m>
                  <m:oMath xmlns:m="http://schemas.openxmlformats.org/officeDocument/2006/math">
                    <m:r>
                      <a:rPr kumimoji="1" lang="en-US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kumimoji="1" lang="en-US" altLang="zh-CN" b="0" dirty="0"/>
                  <a:t>.</a:t>
                </a:r>
              </a:p>
              <a:p>
                <a:pPr>
                  <a:lnSpc>
                    <a:spcPct val="150000"/>
                  </a:lnSpc>
                </a:pPr>
                <a:endParaRPr kumimoji="1" lang="en-US" altLang="zh-CN" b="0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DD52229C-CF4A-E646-916D-0610BCAFBE0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45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D7E71DF-B792-814D-8924-71C39A891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E9E6D-B1E9-4F08-8E83-0E081C425F53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6C81D91A-DBD9-4D48-A079-0B3CADB7D9B8}"/>
              </a:ext>
            </a:extLst>
          </p:cNvPr>
          <p:cNvSpPr txBox="1">
            <a:spLocks/>
          </p:cNvSpPr>
          <p:nvPr/>
        </p:nvSpPr>
        <p:spPr bwMode="auto">
          <a:xfrm>
            <a:off x="174899" y="-155262"/>
            <a:ext cx="11842202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4267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Verdana" pitchFamily="34" charset="0"/>
                <a:ea typeface="宋体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Verdana" pitchFamily="34" charset="0"/>
                <a:ea typeface="宋体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Verdana" pitchFamily="34" charset="0"/>
                <a:ea typeface="宋体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Verdana" pitchFamily="34" charset="0"/>
                <a:ea typeface="宋体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Verdana" pitchFamily="34" charset="0"/>
                <a:ea typeface="宋体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Verdana" pitchFamily="34" charset="0"/>
                <a:ea typeface="宋体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Verdana" pitchFamily="34" charset="0"/>
                <a:ea typeface="宋体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Verdana" pitchFamily="34" charset="0"/>
                <a:ea typeface="宋体" charset="-122"/>
              </a:defRPr>
            </a:lvl9pPr>
          </a:lstStyle>
          <a:p>
            <a:r>
              <a:rPr lang="en-US" altLang="zh-CN" kern="0" dirty="0"/>
              <a:t>Introduction and Related Work</a:t>
            </a:r>
            <a:endParaRPr lang="zh-CN" altLang="en-US" kern="0" dirty="0"/>
          </a:p>
        </p:txBody>
      </p:sp>
      <p:sp>
        <p:nvSpPr>
          <p:cNvPr id="8" name="圆角矩形 7">
            <a:extLst>
              <a:ext uri="{FF2B5EF4-FFF2-40B4-BE49-F238E27FC236}">
                <a16:creationId xmlns:a16="http://schemas.microsoft.com/office/drawing/2014/main" id="{5F94780D-59E6-D749-8AA3-1150A296B733}"/>
              </a:ext>
            </a:extLst>
          </p:cNvPr>
          <p:cNvSpPr/>
          <p:nvPr/>
        </p:nvSpPr>
        <p:spPr>
          <a:xfrm>
            <a:off x="6096000" y="4797967"/>
            <a:ext cx="1944216" cy="12852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solidFill>
                  <a:sysClr val="windowText" lastClr="000000"/>
                </a:solidFill>
              </a:rPr>
              <a:t>TTS model</a:t>
            </a:r>
            <a:endParaRPr kumimoji="1" lang="zh-CN" altLang="en-US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78FB9B1C-E168-8B4F-A141-7C416635FCCE}"/>
                  </a:ext>
                </a:extLst>
              </p:cNvPr>
              <p:cNvSpPr/>
              <p:nvPr/>
            </p:nvSpPr>
            <p:spPr>
              <a:xfrm>
                <a:off x="3791744" y="4843697"/>
                <a:ext cx="1656184" cy="576064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zh-CN" dirty="0">
                    <a:solidFill>
                      <a:schemeClr val="bg1"/>
                    </a:solidFill>
                  </a:rPr>
                  <a:t>Emotion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endParaRPr kumimoji="1" lang="zh-CN" alt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78FB9B1C-E168-8B4F-A141-7C416635FC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1744" y="4843697"/>
                <a:ext cx="1656184" cy="57606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A9882483-A27B-A940-9C91-04CF6A1A933D}"/>
                  </a:ext>
                </a:extLst>
              </p:cNvPr>
              <p:cNvSpPr/>
              <p:nvPr/>
            </p:nvSpPr>
            <p:spPr>
              <a:xfrm>
                <a:off x="3791744" y="5491534"/>
                <a:ext cx="1656184" cy="576064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zh-CN" dirty="0">
                    <a:solidFill>
                      <a:schemeClr val="bg1"/>
                    </a:solidFill>
                  </a:rPr>
                  <a:t>Intensity</a:t>
                </a:r>
                <a:r>
                  <a:rPr kumimoji="1" lang="en-US" altLang="zh-CN" dirty="0">
                    <a:solidFill>
                      <a:schemeClr val="bg1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endParaRPr kumimoji="1" lang="zh-CN" alt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A9882483-A27B-A940-9C91-04CF6A1A93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1744" y="5491534"/>
                <a:ext cx="1656184" cy="57606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直线箭头连接符 11">
            <a:extLst>
              <a:ext uri="{FF2B5EF4-FFF2-40B4-BE49-F238E27FC236}">
                <a16:creationId xmlns:a16="http://schemas.microsoft.com/office/drawing/2014/main" id="{CCAFC340-1E47-F747-9477-816108FF20FF}"/>
              </a:ext>
            </a:extLst>
          </p:cNvPr>
          <p:cNvCxnSpPr>
            <a:stCxn id="9" idx="3"/>
            <a:endCxn id="8" idx="1"/>
          </p:cNvCxnSpPr>
          <p:nvPr/>
        </p:nvCxnSpPr>
        <p:spPr>
          <a:xfrm>
            <a:off x="5447928" y="5131729"/>
            <a:ext cx="648072" cy="308875"/>
          </a:xfrm>
          <a:prstGeom prst="straightConnector1">
            <a:avLst/>
          </a:prstGeom>
          <a:ln w="19050">
            <a:solidFill>
              <a:schemeClr val="tx1"/>
            </a:solidFill>
            <a:headEnd w="sm" len="sm"/>
            <a:tailEnd type="arrow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线箭头连接符 12">
            <a:extLst>
              <a:ext uri="{FF2B5EF4-FFF2-40B4-BE49-F238E27FC236}">
                <a16:creationId xmlns:a16="http://schemas.microsoft.com/office/drawing/2014/main" id="{CB50E2DF-DD4A-AD46-8C7B-AB2A6A8BD04C}"/>
              </a:ext>
            </a:extLst>
          </p:cNvPr>
          <p:cNvCxnSpPr>
            <a:cxnSpLocks/>
            <a:stCxn id="10" idx="3"/>
            <a:endCxn id="8" idx="1"/>
          </p:cNvCxnSpPr>
          <p:nvPr/>
        </p:nvCxnSpPr>
        <p:spPr>
          <a:xfrm flipV="1">
            <a:off x="5447928" y="5440604"/>
            <a:ext cx="648072" cy="338962"/>
          </a:xfrm>
          <a:prstGeom prst="straightConnector1">
            <a:avLst/>
          </a:prstGeom>
          <a:ln w="19050">
            <a:solidFill>
              <a:schemeClr val="tx1"/>
            </a:solidFill>
            <a:tailEnd type="arrow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59895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751BC4-C22F-4050-BAE4-52DB0CB2B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899" y="-155262"/>
            <a:ext cx="11842202" cy="1325563"/>
          </a:xfrm>
        </p:spPr>
        <p:txBody>
          <a:bodyPr/>
          <a:lstStyle/>
          <a:p>
            <a:r>
              <a:rPr lang="en-US" altLang="zh-CN" dirty="0"/>
              <a:t>Introduction and Related Work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F510345-AB13-401E-A1D9-23F308F15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64552" y="6245225"/>
            <a:ext cx="517848" cy="476250"/>
          </a:xfrm>
        </p:spPr>
        <p:txBody>
          <a:bodyPr/>
          <a:lstStyle/>
          <a:p>
            <a:fld id="{E35E9E6D-B1E9-4F08-8E83-0E081C425F53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50" name="内容占位符 2">
            <a:extLst>
              <a:ext uri="{FF2B5EF4-FFF2-40B4-BE49-F238E27FC236}">
                <a16:creationId xmlns:a16="http://schemas.microsoft.com/office/drawing/2014/main" id="{C0437042-01B9-3449-8C69-92B8E6F450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06924"/>
            <a:ext cx="11055352" cy="488637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kumimoji="1" lang="en-US" altLang="zh-CN" b="0" dirty="0"/>
              <a:t>Manipulation on the emotion embedding space (Um, Se-Yun et al 2020; </a:t>
            </a:r>
            <a:r>
              <a:rPr kumimoji="1" lang="en-US" altLang="zh-CN" b="0" dirty="0" err="1"/>
              <a:t>Im</a:t>
            </a:r>
            <a:r>
              <a:rPr kumimoji="1" lang="en-US" altLang="zh-CN" b="0" dirty="0"/>
              <a:t>, Chae-Bin et al 2022; etc.). </a:t>
            </a:r>
          </a:p>
          <a:p>
            <a:pPr>
              <a:lnSpc>
                <a:spcPct val="150000"/>
              </a:lnSpc>
            </a:pPr>
            <a:r>
              <a:rPr kumimoji="1" lang="en-US" altLang="zh-CN" dirty="0"/>
              <a:t>Pre-calculation of emotion intensity values using handcrafted optimization problem called relative attribute rank (Zhu, </a:t>
            </a:r>
            <a:r>
              <a:rPr kumimoji="1" lang="en-US" altLang="zh-CN" dirty="0" err="1"/>
              <a:t>Xiaolian</a:t>
            </a:r>
            <a:r>
              <a:rPr kumimoji="1" lang="en-US" altLang="zh-CN" dirty="0"/>
              <a:t> et al 2019; Lei Yi et al 2021; Schnell, Bastian et al 2021; Choi, </a:t>
            </a:r>
            <a:r>
              <a:rPr kumimoji="1" lang="en-US" altLang="zh-CN" dirty="0" err="1"/>
              <a:t>Heejin</a:t>
            </a:r>
            <a:r>
              <a:rPr kumimoji="1" lang="en-US" altLang="zh-CN" dirty="0"/>
              <a:t> et al 2021; Lei Yi et al 2022; Zhou </a:t>
            </a:r>
            <a:r>
              <a:rPr kumimoji="1" lang="en-US" altLang="zh-CN" dirty="0" err="1"/>
              <a:t>Kun</a:t>
            </a:r>
            <a:r>
              <a:rPr kumimoji="1" lang="en-US" altLang="zh-CN" dirty="0"/>
              <a:t> et al 2022)</a:t>
            </a:r>
          </a:p>
          <a:p>
            <a:pPr lvl="1">
              <a:lnSpc>
                <a:spcPct val="150000"/>
              </a:lnSpc>
            </a:pPr>
            <a:r>
              <a:rPr kumimoji="1" lang="en-US" altLang="zh-CN" b="0" dirty="0"/>
              <a:t>max-margin optimization problem, solved by support vector machines.</a:t>
            </a:r>
          </a:p>
          <a:p>
            <a:pPr lvl="1">
              <a:lnSpc>
                <a:spcPct val="150000"/>
              </a:lnSpc>
            </a:pPr>
            <a:r>
              <a:rPr kumimoji="1" lang="en-US" altLang="zh-CN" dirty="0"/>
              <a:t>The output is defined as emotion intensity, and is used for training and control.</a:t>
            </a:r>
          </a:p>
          <a:p>
            <a:pPr>
              <a:lnSpc>
                <a:spcPct val="150000"/>
              </a:lnSpc>
            </a:pPr>
            <a:r>
              <a:rPr kumimoji="1" lang="en-US" altLang="zh-CN" b="0" dirty="0"/>
              <a:t>Problem: not direct, not accurate and may cause degradation to speech quality.</a:t>
            </a:r>
          </a:p>
          <a:p>
            <a:pPr>
              <a:lnSpc>
                <a:spcPct val="150000"/>
              </a:lnSpc>
            </a:pPr>
            <a:r>
              <a:rPr kumimoji="1" lang="en-US" altLang="zh-CN" dirty="0"/>
              <a:t>Our method: Diffusion model with proposed "soft-label guidance"!</a:t>
            </a:r>
            <a:endParaRPr kumimoji="1" lang="en-US" altLang="zh-CN" b="0" dirty="0"/>
          </a:p>
        </p:txBody>
      </p:sp>
    </p:spTree>
    <p:extLst>
      <p:ext uri="{BB962C8B-B14F-4D97-AF65-F5344CB8AC3E}">
        <p14:creationId xmlns:p14="http://schemas.microsoft.com/office/powerpoint/2010/main" val="8420605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E9E6D-B1E9-4F08-8E83-0E081C425F53}" type="slidenum">
              <a:rPr lang="de-DE" smtClean="0"/>
              <a:pPr/>
              <a:t>5</a:t>
            </a:fld>
            <a:endParaRPr lang="de-DE"/>
          </a:p>
        </p:txBody>
      </p:sp>
      <p:sp>
        <p:nvSpPr>
          <p:cNvPr id="18" name="Freeform 11">
            <a:extLst>
              <a:ext uri="{FF2B5EF4-FFF2-40B4-BE49-F238E27FC236}">
                <a16:creationId xmlns:a16="http://schemas.microsoft.com/office/drawing/2014/main" id="{43C0B1AF-DB31-3C46-A2F0-75DCE23E2DCA}"/>
              </a:ext>
            </a:extLst>
          </p:cNvPr>
          <p:cNvSpPr/>
          <p:nvPr/>
        </p:nvSpPr>
        <p:spPr bwMode="gray">
          <a:xfrm>
            <a:off x="2775606" y="2214900"/>
            <a:ext cx="6764420" cy="643636"/>
          </a:xfrm>
          <a:custGeom>
            <a:avLst/>
            <a:gdLst>
              <a:gd name="T0" fmla="*/ 0 w 2856"/>
              <a:gd name="T1" fmla="*/ 5 h 358"/>
              <a:gd name="T2" fmla="*/ 0 w 2856"/>
              <a:gd name="T3" fmla="*/ 357 h 358"/>
              <a:gd name="T4" fmla="*/ 2667 w 2856"/>
              <a:gd name="T5" fmla="*/ 357 h 358"/>
              <a:gd name="T6" fmla="*/ 2854 w 2856"/>
              <a:gd name="T7" fmla="*/ 182 h 358"/>
              <a:gd name="T8" fmla="*/ 2667 w 2856"/>
              <a:gd name="T9" fmla="*/ 0 h 358"/>
              <a:gd name="T10" fmla="*/ 0 w 2856"/>
              <a:gd name="T11" fmla="*/ 5 h 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56" h="358">
                <a:moveTo>
                  <a:pt x="0" y="5"/>
                </a:moveTo>
                <a:lnTo>
                  <a:pt x="0" y="357"/>
                </a:lnTo>
                <a:cubicBezTo>
                  <a:pt x="97" y="358"/>
                  <a:pt x="2594" y="357"/>
                  <a:pt x="2667" y="357"/>
                </a:cubicBezTo>
                <a:cubicBezTo>
                  <a:pt x="2739" y="357"/>
                  <a:pt x="2851" y="321"/>
                  <a:pt x="2854" y="182"/>
                </a:cubicBezTo>
                <a:cubicBezTo>
                  <a:pt x="2856" y="43"/>
                  <a:pt x="2755" y="0"/>
                  <a:pt x="2667" y="0"/>
                </a:cubicBezTo>
                <a:cubicBezTo>
                  <a:pt x="2579" y="0"/>
                  <a:pt x="95" y="5"/>
                  <a:pt x="0" y="5"/>
                </a:cubicBezTo>
                <a:close/>
              </a:path>
            </a:pathLst>
          </a:custGeom>
          <a:solidFill>
            <a:srgbClr val="242671"/>
          </a:solidFill>
          <a:ln w="19050" cap="flat" cmpd="sng">
            <a:solidFill>
              <a:schemeClr val="bg1"/>
            </a:solidFill>
            <a:prstDash val="solid"/>
            <a:round/>
          </a:ln>
          <a:effectLst/>
        </p:spPr>
        <p:txBody>
          <a:bodyPr wrap="none" anchor="ctr"/>
          <a:lstStyle/>
          <a:p>
            <a:endParaRPr lang="zh-CN" altLang="en-US" sz="2400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9" name="Freeform 12">
            <a:extLst>
              <a:ext uri="{FF2B5EF4-FFF2-40B4-BE49-F238E27FC236}">
                <a16:creationId xmlns:a16="http://schemas.microsoft.com/office/drawing/2014/main" id="{AF1B00B4-2443-E34F-90F8-3A0F28455B0B}"/>
              </a:ext>
            </a:extLst>
          </p:cNvPr>
          <p:cNvSpPr/>
          <p:nvPr/>
        </p:nvSpPr>
        <p:spPr bwMode="gray">
          <a:xfrm>
            <a:off x="1852552" y="2214900"/>
            <a:ext cx="771758" cy="643636"/>
          </a:xfrm>
          <a:custGeom>
            <a:avLst/>
            <a:gdLst>
              <a:gd name="T0" fmla="*/ 372 w 372"/>
              <a:gd name="T1" fmla="*/ 1 h 358"/>
              <a:gd name="T2" fmla="*/ 372 w 372"/>
              <a:gd name="T3" fmla="*/ 358 h 358"/>
              <a:gd name="T4" fmla="*/ 165 w 372"/>
              <a:gd name="T5" fmla="*/ 357 h 358"/>
              <a:gd name="T6" fmla="*/ 0 w 372"/>
              <a:gd name="T7" fmla="*/ 181 h 358"/>
              <a:gd name="T8" fmla="*/ 164 w 372"/>
              <a:gd name="T9" fmla="*/ 1 h 358"/>
              <a:gd name="T10" fmla="*/ 372 w 372"/>
              <a:gd name="T11" fmla="*/ 1 h 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72" h="358">
                <a:moveTo>
                  <a:pt x="372" y="1"/>
                </a:moveTo>
                <a:cubicBezTo>
                  <a:pt x="372" y="179"/>
                  <a:pt x="372" y="358"/>
                  <a:pt x="372" y="358"/>
                </a:cubicBezTo>
                <a:lnTo>
                  <a:pt x="165" y="357"/>
                </a:lnTo>
                <a:cubicBezTo>
                  <a:pt x="137" y="357"/>
                  <a:pt x="0" y="316"/>
                  <a:pt x="0" y="181"/>
                </a:cubicBezTo>
                <a:cubicBezTo>
                  <a:pt x="0" y="46"/>
                  <a:pt x="126" y="0"/>
                  <a:pt x="164" y="1"/>
                </a:cubicBezTo>
                <a:lnTo>
                  <a:pt x="372" y="1"/>
                </a:lnTo>
                <a:close/>
              </a:path>
            </a:pathLst>
          </a:custGeom>
          <a:solidFill>
            <a:srgbClr val="232671"/>
          </a:solidFill>
          <a:ln w="19050" cap="flat" cmpd="sng">
            <a:solidFill>
              <a:schemeClr val="bg1"/>
            </a:solidFill>
            <a:prstDash val="solid"/>
            <a:round/>
          </a:ln>
          <a:effectLst/>
        </p:spPr>
        <p:txBody>
          <a:bodyPr wrap="none" anchor="ctr"/>
          <a:lstStyle/>
          <a:p>
            <a:endParaRPr lang="zh-CN" altLang="en-US" sz="2400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0" name="Text Box 16">
            <a:extLst>
              <a:ext uri="{FF2B5EF4-FFF2-40B4-BE49-F238E27FC236}">
                <a16:creationId xmlns:a16="http://schemas.microsoft.com/office/drawing/2014/main" id="{22173EBF-2A99-394B-A8EB-0643CAEE8E36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2102690" y="2299984"/>
            <a:ext cx="385879" cy="461665"/>
          </a:xfrm>
          <a:prstGeom prst="rect">
            <a:avLst/>
          </a:prstGeom>
          <a:noFill/>
          <a:ln w="9525">
            <a:noFill/>
            <a:miter lim="800000"/>
          </a:ln>
          <a:effectLst>
            <a:outerShdw dist="28398" dir="1593903" algn="ctr" rotWithShape="0">
              <a:srgbClr val="333333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None/>
            </a:pPr>
            <a:r>
              <a:rPr lang="en-US" altLang="zh-CN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1" name="Text Box 13">
            <a:extLst>
              <a:ext uri="{FF2B5EF4-FFF2-40B4-BE49-F238E27FC236}">
                <a16:creationId xmlns:a16="http://schemas.microsoft.com/office/drawing/2014/main" id="{D04C2462-89A6-F94C-92F1-50638D7858BC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2809229" y="2324790"/>
            <a:ext cx="6743153" cy="423859"/>
          </a:xfrm>
          <a:prstGeom prst="rect">
            <a:avLst/>
          </a:prstGeom>
          <a:noFill/>
          <a:ln w="9525">
            <a:noFill/>
            <a:miter lim="800000"/>
          </a:ln>
          <a:effectLst>
            <a:outerShdw dist="17961" dir="2700000" algn="ctr" rotWithShape="0">
              <a:srgbClr val="333333">
                <a:alpha val="50000"/>
              </a:srgbClr>
            </a:outerShdw>
          </a:effectLst>
        </p:spPr>
        <p:txBody>
          <a:bodyPr wrap="square" tIns="27000" bIns="27000" anchor="ctr" anchorCtr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Diffusion Models and Classifier Guidance</a:t>
            </a:r>
            <a:endParaRPr lang="zh-CN" altLang="en-US" sz="24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3C71AE1E-736D-3F47-82D8-031DC335C21D}"/>
              </a:ext>
            </a:extLst>
          </p:cNvPr>
          <p:cNvSpPr/>
          <p:nvPr/>
        </p:nvSpPr>
        <p:spPr bwMode="gray">
          <a:xfrm>
            <a:off x="2785707" y="1326232"/>
            <a:ext cx="6764419" cy="643636"/>
          </a:xfrm>
          <a:custGeom>
            <a:avLst/>
            <a:gdLst>
              <a:gd name="T0" fmla="*/ 0 w 2856"/>
              <a:gd name="T1" fmla="*/ 5 h 358"/>
              <a:gd name="T2" fmla="*/ 0 w 2856"/>
              <a:gd name="T3" fmla="*/ 357 h 358"/>
              <a:gd name="T4" fmla="*/ 2667 w 2856"/>
              <a:gd name="T5" fmla="*/ 357 h 358"/>
              <a:gd name="T6" fmla="*/ 2854 w 2856"/>
              <a:gd name="T7" fmla="*/ 182 h 358"/>
              <a:gd name="T8" fmla="*/ 2667 w 2856"/>
              <a:gd name="T9" fmla="*/ 0 h 358"/>
              <a:gd name="T10" fmla="*/ 0 w 2856"/>
              <a:gd name="T11" fmla="*/ 5 h 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56" h="358">
                <a:moveTo>
                  <a:pt x="0" y="5"/>
                </a:moveTo>
                <a:lnTo>
                  <a:pt x="0" y="357"/>
                </a:lnTo>
                <a:cubicBezTo>
                  <a:pt x="97" y="358"/>
                  <a:pt x="2594" y="357"/>
                  <a:pt x="2667" y="357"/>
                </a:cubicBezTo>
                <a:cubicBezTo>
                  <a:pt x="2739" y="357"/>
                  <a:pt x="2851" y="321"/>
                  <a:pt x="2854" y="182"/>
                </a:cubicBezTo>
                <a:cubicBezTo>
                  <a:pt x="2856" y="43"/>
                  <a:pt x="2755" y="0"/>
                  <a:pt x="2667" y="0"/>
                </a:cubicBezTo>
                <a:cubicBezTo>
                  <a:pt x="2579" y="0"/>
                  <a:pt x="95" y="5"/>
                  <a:pt x="0" y="5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 w="19050" cap="flat" cmpd="sng">
            <a:solidFill>
              <a:schemeClr val="bg1"/>
            </a:solidFill>
            <a:prstDash val="solid"/>
            <a:round/>
          </a:ln>
          <a:effectLst/>
        </p:spPr>
        <p:txBody>
          <a:bodyPr wrap="none" anchor="ctr"/>
          <a:lstStyle/>
          <a:p>
            <a:endParaRPr lang="zh-CN" altLang="en-US" sz="240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8C2C2546-4FE0-2244-9503-253EA3BE0324}"/>
              </a:ext>
            </a:extLst>
          </p:cNvPr>
          <p:cNvSpPr/>
          <p:nvPr/>
        </p:nvSpPr>
        <p:spPr bwMode="gray">
          <a:xfrm>
            <a:off x="1862652" y="1326232"/>
            <a:ext cx="771758" cy="643636"/>
          </a:xfrm>
          <a:custGeom>
            <a:avLst/>
            <a:gdLst>
              <a:gd name="T0" fmla="*/ 372 w 372"/>
              <a:gd name="T1" fmla="*/ 1 h 358"/>
              <a:gd name="T2" fmla="*/ 372 w 372"/>
              <a:gd name="T3" fmla="*/ 358 h 358"/>
              <a:gd name="T4" fmla="*/ 165 w 372"/>
              <a:gd name="T5" fmla="*/ 357 h 358"/>
              <a:gd name="T6" fmla="*/ 0 w 372"/>
              <a:gd name="T7" fmla="*/ 181 h 358"/>
              <a:gd name="T8" fmla="*/ 164 w 372"/>
              <a:gd name="T9" fmla="*/ 1 h 358"/>
              <a:gd name="T10" fmla="*/ 372 w 372"/>
              <a:gd name="T11" fmla="*/ 1 h 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72" h="358">
                <a:moveTo>
                  <a:pt x="372" y="1"/>
                </a:moveTo>
                <a:cubicBezTo>
                  <a:pt x="372" y="179"/>
                  <a:pt x="372" y="358"/>
                  <a:pt x="372" y="358"/>
                </a:cubicBezTo>
                <a:lnTo>
                  <a:pt x="165" y="357"/>
                </a:lnTo>
                <a:cubicBezTo>
                  <a:pt x="137" y="357"/>
                  <a:pt x="0" y="316"/>
                  <a:pt x="0" y="181"/>
                </a:cubicBezTo>
                <a:cubicBezTo>
                  <a:pt x="0" y="46"/>
                  <a:pt x="126" y="0"/>
                  <a:pt x="164" y="1"/>
                </a:cubicBezTo>
                <a:lnTo>
                  <a:pt x="372" y="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19050" cap="flat" cmpd="sng">
            <a:solidFill>
              <a:schemeClr val="bg1"/>
            </a:solidFill>
            <a:prstDash val="solid"/>
            <a:round/>
          </a:ln>
          <a:effectLst/>
        </p:spPr>
        <p:txBody>
          <a:bodyPr wrap="none" anchor="ctr"/>
          <a:lstStyle/>
          <a:p>
            <a:endParaRPr lang="zh-CN" altLang="en-US" sz="240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6" name="Text Box 17">
            <a:extLst>
              <a:ext uri="{FF2B5EF4-FFF2-40B4-BE49-F238E27FC236}">
                <a16:creationId xmlns:a16="http://schemas.microsoft.com/office/drawing/2014/main" id="{019672C1-D909-0146-9CF4-F1D1A66F18C6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2100287" y="1418343"/>
            <a:ext cx="385879" cy="461665"/>
          </a:xfrm>
          <a:prstGeom prst="rect">
            <a:avLst/>
          </a:prstGeom>
          <a:noFill/>
          <a:ln w="9525">
            <a:noFill/>
            <a:miter lim="800000"/>
          </a:ln>
          <a:effectLst>
            <a:outerShdw dist="28398" dir="1593903" algn="ctr" rotWithShape="0">
              <a:srgbClr val="333333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None/>
            </a:pPr>
            <a:r>
              <a:rPr lang="en-US" altLang="zh-CN" sz="2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" name="Text Box 13">
            <a:extLst>
              <a:ext uri="{FF2B5EF4-FFF2-40B4-BE49-F238E27FC236}">
                <a16:creationId xmlns:a16="http://schemas.microsoft.com/office/drawing/2014/main" id="{A881AE16-3691-5D49-8D34-35D87323E38B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2819328" y="1436123"/>
            <a:ext cx="6448095" cy="423859"/>
          </a:xfrm>
          <a:prstGeom prst="rect">
            <a:avLst/>
          </a:prstGeom>
          <a:noFill/>
          <a:ln w="9525">
            <a:noFill/>
            <a:miter lim="800000"/>
          </a:ln>
          <a:effectLst>
            <a:outerShdw dist="17961" dir="2700000" algn="ctr" rotWithShape="0">
              <a:srgbClr val="333333">
                <a:alpha val="50000"/>
              </a:srgbClr>
            </a:outerShdw>
          </a:effectLst>
        </p:spPr>
        <p:txBody>
          <a:bodyPr wrap="square" tIns="27000" bIns="27000" anchor="ctr" anchorCtr="0">
            <a:spAutoFit/>
          </a:bodyPr>
          <a:lstStyle/>
          <a:p>
            <a:pPr lvl="0">
              <a:buNone/>
            </a:pPr>
            <a:r>
              <a:rPr lang="en-US" altLang="zh-CN" sz="2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Introduction and Motivation</a:t>
            </a:r>
            <a:endParaRPr lang="zh-CN" altLang="en-US" sz="2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CB31DD51-A21F-0946-820A-E7AE927CA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Contents</a:t>
            </a:r>
            <a:endParaRPr lang="zh-CN" altLang="en-US" dirty="0"/>
          </a:p>
        </p:txBody>
      </p:sp>
      <p:sp>
        <p:nvSpPr>
          <p:cNvPr id="38" name="Freeform 9">
            <a:extLst>
              <a:ext uri="{FF2B5EF4-FFF2-40B4-BE49-F238E27FC236}">
                <a16:creationId xmlns:a16="http://schemas.microsoft.com/office/drawing/2014/main" id="{7C238FB7-307F-D24E-B572-E4A29FEB9CE0}"/>
              </a:ext>
            </a:extLst>
          </p:cNvPr>
          <p:cNvSpPr/>
          <p:nvPr/>
        </p:nvSpPr>
        <p:spPr bwMode="gray">
          <a:xfrm>
            <a:off x="2782635" y="3107182"/>
            <a:ext cx="6764419" cy="643636"/>
          </a:xfrm>
          <a:custGeom>
            <a:avLst/>
            <a:gdLst>
              <a:gd name="T0" fmla="*/ 0 w 2856"/>
              <a:gd name="T1" fmla="*/ 5 h 358"/>
              <a:gd name="T2" fmla="*/ 0 w 2856"/>
              <a:gd name="T3" fmla="*/ 357 h 358"/>
              <a:gd name="T4" fmla="*/ 2667 w 2856"/>
              <a:gd name="T5" fmla="*/ 357 h 358"/>
              <a:gd name="T6" fmla="*/ 2854 w 2856"/>
              <a:gd name="T7" fmla="*/ 182 h 358"/>
              <a:gd name="T8" fmla="*/ 2667 w 2856"/>
              <a:gd name="T9" fmla="*/ 0 h 358"/>
              <a:gd name="T10" fmla="*/ 0 w 2856"/>
              <a:gd name="T11" fmla="*/ 5 h 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56" h="358">
                <a:moveTo>
                  <a:pt x="0" y="5"/>
                </a:moveTo>
                <a:lnTo>
                  <a:pt x="0" y="357"/>
                </a:lnTo>
                <a:cubicBezTo>
                  <a:pt x="97" y="358"/>
                  <a:pt x="2594" y="357"/>
                  <a:pt x="2667" y="357"/>
                </a:cubicBezTo>
                <a:cubicBezTo>
                  <a:pt x="2739" y="357"/>
                  <a:pt x="2851" y="321"/>
                  <a:pt x="2854" y="182"/>
                </a:cubicBezTo>
                <a:cubicBezTo>
                  <a:pt x="2856" y="43"/>
                  <a:pt x="2755" y="0"/>
                  <a:pt x="2667" y="0"/>
                </a:cubicBezTo>
                <a:cubicBezTo>
                  <a:pt x="2579" y="0"/>
                  <a:pt x="95" y="5"/>
                  <a:pt x="0" y="5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 w="19050" cap="flat" cmpd="sng">
            <a:solidFill>
              <a:schemeClr val="bg1"/>
            </a:solidFill>
            <a:prstDash val="solid"/>
            <a:round/>
          </a:ln>
          <a:effectLst/>
        </p:spPr>
        <p:txBody>
          <a:bodyPr wrap="none" anchor="ctr"/>
          <a:lstStyle/>
          <a:p>
            <a:endParaRPr lang="zh-CN" altLang="en-US" sz="240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9" name="Freeform 10">
            <a:extLst>
              <a:ext uri="{FF2B5EF4-FFF2-40B4-BE49-F238E27FC236}">
                <a16:creationId xmlns:a16="http://schemas.microsoft.com/office/drawing/2014/main" id="{3CE2AE5C-685F-3A4F-B069-6A6E6BA86389}"/>
              </a:ext>
            </a:extLst>
          </p:cNvPr>
          <p:cNvSpPr/>
          <p:nvPr/>
        </p:nvSpPr>
        <p:spPr bwMode="gray">
          <a:xfrm>
            <a:off x="1859580" y="3107182"/>
            <a:ext cx="771758" cy="643636"/>
          </a:xfrm>
          <a:custGeom>
            <a:avLst/>
            <a:gdLst>
              <a:gd name="T0" fmla="*/ 372 w 372"/>
              <a:gd name="T1" fmla="*/ 1 h 358"/>
              <a:gd name="T2" fmla="*/ 372 w 372"/>
              <a:gd name="T3" fmla="*/ 358 h 358"/>
              <a:gd name="T4" fmla="*/ 165 w 372"/>
              <a:gd name="T5" fmla="*/ 357 h 358"/>
              <a:gd name="T6" fmla="*/ 0 w 372"/>
              <a:gd name="T7" fmla="*/ 181 h 358"/>
              <a:gd name="T8" fmla="*/ 164 w 372"/>
              <a:gd name="T9" fmla="*/ 1 h 358"/>
              <a:gd name="T10" fmla="*/ 372 w 372"/>
              <a:gd name="T11" fmla="*/ 1 h 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72" h="358">
                <a:moveTo>
                  <a:pt x="372" y="1"/>
                </a:moveTo>
                <a:cubicBezTo>
                  <a:pt x="372" y="179"/>
                  <a:pt x="372" y="358"/>
                  <a:pt x="372" y="358"/>
                </a:cubicBezTo>
                <a:lnTo>
                  <a:pt x="165" y="357"/>
                </a:lnTo>
                <a:cubicBezTo>
                  <a:pt x="137" y="357"/>
                  <a:pt x="0" y="316"/>
                  <a:pt x="0" y="181"/>
                </a:cubicBezTo>
                <a:cubicBezTo>
                  <a:pt x="0" y="46"/>
                  <a:pt x="126" y="0"/>
                  <a:pt x="164" y="1"/>
                </a:cubicBezTo>
                <a:lnTo>
                  <a:pt x="372" y="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19050" cap="flat" cmpd="sng">
            <a:solidFill>
              <a:schemeClr val="bg1"/>
            </a:solidFill>
            <a:prstDash val="solid"/>
            <a:round/>
          </a:ln>
          <a:effectLst/>
        </p:spPr>
        <p:txBody>
          <a:bodyPr wrap="none" anchor="ctr"/>
          <a:lstStyle/>
          <a:p>
            <a:endParaRPr lang="zh-CN" altLang="en-US" sz="240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0" name="Text Box 17">
            <a:extLst>
              <a:ext uri="{FF2B5EF4-FFF2-40B4-BE49-F238E27FC236}">
                <a16:creationId xmlns:a16="http://schemas.microsoft.com/office/drawing/2014/main" id="{5C9777AD-4AC8-594F-B9EF-ADA907046CCB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2097215" y="3199293"/>
            <a:ext cx="385879" cy="461665"/>
          </a:xfrm>
          <a:prstGeom prst="rect">
            <a:avLst/>
          </a:prstGeom>
          <a:noFill/>
          <a:ln w="9525">
            <a:noFill/>
            <a:miter lim="800000"/>
          </a:ln>
          <a:effectLst>
            <a:outerShdw dist="28398" dir="1593903" algn="ctr" rotWithShape="0">
              <a:srgbClr val="333333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None/>
            </a:pPr>
            <a:r>
              <a:rPr lang="en-US" altLang="zh-CN" sz="2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1" name="Text Box 13">
            <a:extLst>
              <a:ext uri="{FF2B5EF4-FFF2-40B4-BE49-F238E27FC236}">
                <a16:creationId xmlns:a16="http://schemas.microsoft.com/office/drawing/2014/main" id="{8897DEA8-F039-8D4D-ACD3-2D0AE6A73AB3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2816256" y="3217073"/>
            <a:ext cx="6448095" cy="423859"/>
          </a:xfrm>
          <a:prstGeom prst="rect">
            <a:avLst/>
          </a:prstGeom>
          <a:noFill/>
          <a:ln w="9525">
            <a:noFill/>
            <a:miter lim="800000"/>
          </a:ln>
          <a:effectLst>
            <a:outerShdw dist="17961" dir="2700000" algn="ctr" rotWithShape="0">
              <a:srgbClr val="333333">
                <a:alpha val="50000"/>
              </a:srgbClr>
            </a:outerShdw>
          </a:effectLst>
        </p:spPr>
        <p:txBody>
          <a:bodyPr wrap="square" tIns="27000" bIns="27000" anchor="ctr" anchorCtr="0">
            <a:spAutoFit/>
          </a:bodyPr>
          <a:lstStyle/>
          <a:p>
            <a:pPr lvl="0">
              <a:buNone/>
            </a:pPr>
            <a:r>
              <a:rPr lang="en-US" altLang="zh-CN" sz="2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Soft-Label Guidance and </a:t>
            </a:r>
            <a:r>
              <a:rPr lang="en-US" altLang="zh-CN" sz="240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EmoDiff</a:t>
            </a:r>
            <a:endParaRPr lang="zh-CN" altLang="en-US" sz="2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3" name="Freeform 9">
            <a:extLst>
              <a:ext uri="{FF2B5EF4-FFF2-40B4-BE49-F238E27FC236}">
                <a16:creationId xmlns:a16="http://schemas.microsoft.com/office/drawing/2014/main" id="{F5133056-0AE4-9641-A8F1-C816D569BFE4}"/>
              </a:ext>
            </a:extLst>
          </p:cNvPr>
          <p:cNvSpPr/>
          <p:nvPr/>
        </p:nvSpPr>
        <p:spPr bwMode="gray">
          <a:xfrm>
            <a:off x="2782635" y="3999463"/>
            <a:ext cx="6764419" cy="643636"/>
          </a:xfrm>
          <a:custGeom>
            <a:avLst/>
            <a:gdLst>
              <a:gd name="T0" fmla="*/ 0 w 2856"/>
              <a:gd name="T1" fmla="*/ 5 h 358"/>
              <a:gd name="T2" fmla="*/ 0 w 2856"/>
              <a:gd name="T3" fmla="*/ 357 h 358"/>
              <a:gd name="T4" fmla="*/ 2667 w 2856"/>
              <a:gd name="T5" fmla="*/ 357 h 358"/>
              <a:gd name="T6" fmla="*/ 2854 w 2856"/>
              <a:gd name="T7" fmla="*/ 182 h 358"/>
              <a:gd name="T8" fmla="*/ 2667 w 2856"/>
              <a:gd name="T9" fmla="*/ 0 h 358"/>
              <a:gd name="T10" fmla="*/ 0 w 2856"/>
              <a:gd name="T11" fmla="*/ 5 h 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56" h="358">
                <a:moveTo>
                  <a:pt x="0" y="5"/>
                </a:moveTo>
                <a:lnTo>
                  <a:pt x="0" y="357"/>
                </a:lnTo>
                <a:cubicBezTo>
                  <a:pt x="97" y="358"/>
                  <a:pt x="2594" y="357"/>
                  <a:pt x="2667" y="357"/>
                </a:cubicBezTo>
                <a:cubicBezTo>
                  <a:pt x="2739" y="357"/>
                  <a:pt x="2851" y="321"/>
                  <a:pt x="2854" y="182"/>
                </a:cubicBezTo>
                <a:cubicBezTo>
                  <a:pt x="2856" y="43"/>
                  <a:pt x="2755" y="0"/>
                  <a:pt x="2667" y="0"/>
                </a:cubicBezTo>
                <a:cubicBezTo>
                  <a:pt x="2579" y="0"/>
                  <a:pt x="95" y="5"/>
                  <a:pt x="0" y="5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 w="19050" cap="flat" cmpd="sng">
            <a:solidFill>
              <a:schemeClr val="bg1"/>
            </a:solidFill>
            <a:prstDash val="solid"/>
            <a:round/>
          </a:ln>
          <a:effectLst/>
        </p:spPr>
        <p:txBody>
          <a:bodyPr wrap="none" anchor="ctr"/>
          <a:lstStyle/>
          <a:p>
            <a:endParaRPr lang="zh-CN" altLang="en-US" sz="240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4" name="Freeform 10">
            <a:extLst>
              <a:ext uri="{FF2B5EF4-FFF2-40B4-BE49-F238E27FC236}">
                <a16:creationId xmlns:a16="http://schemas.microsoft.com/office/drawing/2014/main" id="{E0B01499-FC96-D344-A3D3-842A3C74ECF3}"/>
              </a:ext>
            </a:extLst>
          </p:cNvPr>
          <p:cNvSpPr/>
          <p:nvPr/>
        </p:nvSpPr>
        <p:spPr bwMode="gray">
          <a:xfrm>
            <a:off x="1859580" y="3999463"/>
            <a:ext cx="771758" cy="643636"/>
          </a:xfrm>
          <a:custGeom>
            <a:avLst/>
            <a:gdLst>
              <a:gd name="T0" fmla="*/ 372 w 372"/>
              <a:gd name="T1" fmla="*/ 1 h 358"/>
              <a:gd name="T2" fmla="*/ 372 w 372"/>
              <a:gd name="T3" fmla="*/ 358 h 358"/>
              <a:gd name="T4" fmla="*/ 165 w 372"/>
              <a:gd name="T5" fmla="*/ 357 h 358"/>
              <a:gd name="T6" fmla="*/ 0 w 372"/>
              <a:gd name="T7" fmla="*/ 181 h 358"/>
              <a:gd name="T8" fmla="*/ 164 w 372"/>
              <a:gd name="T9" fmla="*/ 1 h 358"/>
              <a:gd name="T10" fmla="*/ 372 w 372"/>
              <a:gd name="T11" fmla="*/ 1 h 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72" h="358">
                <a:moveTo>
                  <a:pt x="372" y="1"/>
                </a:moveTo>
                <a:cubicBezTo>
                  <a:pt x="372" y="179"/>
                  <a:pt x="372" y="358"/>
                  <a:pt x="372" y="358"/>
                </a:cubicBezTo>
                <a:lnTo>
                  <a:pt x="165" y="357"/>
                </a:lnTo>
                <a:cubicBezTo>
                  <a:pt x="137" y="357"/>
                  <a:pt x="0" y="316"/>
                  <a:pt x="0" y="181"/>
                </a:cubicBezTo>
                <a:cubicBezTo>
                  <a:pt x="0" y="46"/>
                  <a:pt x="126" y="0"/>
                  <a:pt x="164" y="1"/>
                </a:cubicBezTo>
                <a:lnTo>
                  <a:pt x="372" y="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19050" cap="flat" cmpd="sng">
            <a:solidFill>
              <a:schemeClr val="bg1"/>
            </a:solidFill>
            <a:prstDash val="solid"/>
            <a:round/>
          </a:ln>
          <a:effectLst/>
        </p:spPr>
        <p:txBody>
          <a:bodyPr wrap="none" anchor="ctr"/>
          <a:lstStyle/>
          <a:p>
            <a:endParaRPr lang="zh-CN" altLang="en-US" sz="240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5" name="Text Box 17">
            <a:extLst>
              <a:ext uri="{FF2B5EF4-FFF2-40B4-BE49-F238E27FC236}">
                <a16:creationId xmlns:a16="http://schemas.microsoft.com/office/drawing/2014/main" id="{FB4BCA98-EF6A-4645-A0B3-9546139CE6AF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2097215" y="4091574"/>
            <a:ext cx="385879" cy="461665"/>
          </a:xfrm>
          <a:prstGeom prst="rect">
            <a:avLst/>
          </a:prstGeom>
          <a:noFill/>
          <a:ln w="9525">
            <a:noFill/>
            <a:miter lim="800000"/>
          </a:ln>
          <a:effectLst>
            <a:outerShdw dist="28398" dir="1593903" algn="ctr" rotWithShape="0">
              <a:srgbClr val="333333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None/>
            </a:pPr>
            <a:r>
              <a:rPr lang="en-US" altLang="zh-CN" sz="2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6" name="Text Box 13">
            <a:extLst>
              <a:ext uri="{FF2B5EF4-FFF2-40B4-BE49-F238E27FC236}">
                <a16:creationId xmlns:a16="http://schemas.microsoft.com/office/drawing/2014/main" id="{70CA3F64-D7E5-F44D-975D-DC38D7131175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2816256" y="4109354"/>
            <a:ext cx="6448095" cy="423859"/>
          </a:xfrm>
          <a:prstGeom prst="rect">
            <a:avLst/>
          </a:prstGeom>
          <a:noFill/>
          <a:ln w="9525">
            <a:noFill/>
            <a:miter lim="800000"/>
          </a:ln>
          <a:effectLst>
            <a:outerShdw dist="17961" dir="2700000" algn="ctr" rotWithShape="0">
              <a:srgbClr val="333333">
                <a:alpha val="50000"/>
              </a:srgbClr>
            </a:outerShdw>
          </a:effectLst>
        </p:spPr>
        <p:txBody>
          <a:bodyPr wrap="square" tIns="27000" bIns="27000" anchor="ctr" anchorCtr="0">
            <a:spAutoFit/>
          </a:bodyPr>
          <a:lstStyle/>
          <a:p>
            <a:pPr lvl="0">
              <a:buNone/>
            </a:pPr>
            <a:r>
              <a:rPr lang="en-US" altLang="zh-CN" sz="2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Experiments</a:t>
            </a:r>
            <a:endParaRPr lang="zh-CN" altLang="en-US" sz="2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8" name="Freeform 9">
            <a:extLst>
              <a:ext uri="{FF2B5EF4-FFF2-40B4-BE49-F238E27FC236}">
                <a16:creationId xmlns:a16="http://schemas.microsoft.com/office/drawing/2014/main" id="{77A18E83-E2F0-B440-837A-E64BF774DA08}"/>
              </a:ext>
            </a:extLst>
          </p:cNvPr>
          <p:cNvSpPr/>
          <p:nvPr/>
        </p:nvSpPr>
        <p:spPr bwMode="gray">
          <a:xfrm>
            <a:off x="2787963" y="4891744"/>
            <a:ext cx="6764419" cy="643636"/>
          </a:xfrm>
          <a:custGeom>
            <a:avLst/>
            <a:gdLst>
              <a:gd name="T0" fmla="*/ 0 w 2856"/>
              <a:gd name="T1" fmla="*/ 5 h 358"/>
              <a:gd name="T2" fmla="*/ 0 w 2856"/>
              <a:gd name="T3" fmla="*/ 357 h 358"/>
              <a:gd name="T4" fmla="*/ 2667 w 2856"/>
              <a:gd name="T5" fmla="*/ 357 h 358"/>
              <a:gd name="T6" fmla="*/ 2854 w 2856"/>
              <a:gd name="T7" fmla="*/ 182 h 358"/>
              <a:gd name="T8" fmla="*/ 2667 w 2856"/>
              <a:gd name="T9" fmla="*/ 0 h 358"/>
              <a:gd name="T10" fmla="*/ 0 w 2856"/>
              <a:gd name="T11" fmla="*/ 5 h 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56" h="358">
                <a:moveTo>
                  <a:pt x="0" y="5"/>
                </a:moveTo>
                <a:lnTo>
                  <a:pt x="0" y="357"/>
                </a:lnTo>
                <a:cubicBezTo>
                  <a:pt x="97" y="358"/>
                  <a:pt x="2594" y="357"/>
                  <a:pt x="2667" y="357"/>
                </a:cubicBezTo>
                <a:cubicBezTo>
                  <a:pt x="2739" y="357"/>
                  <a:pt x="2851" y="321"/>
                  <a:pt x="2854" y="182"/>
                </a:cubicBezTo>
                <a:cubicBezTo>
                  <a:pt x="2856" y="43"/>
                  <a:pt x="2755" y="0"/>
                  <a:pt x="2667" y="0"/>
                </a:cubicBezTo>
                <a:cubicBezTo>
                  <a:pt x="2579" y="0"/>
                  <a:pt x="95" y="5"/>
                  <a:pt x="0" y="5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 w="19050" cap="flat" cmpd="sng">
            <a:solidFill>
              <a:schemeClr val="bg1"/>
            </a:solidFill>
            <a:prstDash val="solid"/>
            <a:round/>
          </a:ln>
          <a:effectLst/>
        </p:spPr>
        <p:txBody>
          <a:bodyPr wrap="none" anchor="ctr"/>
          <a:lstStyle/>
          <a:p>
            <a:endParaRPr lang="zh-CN" altLang="en-US" sz="240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9" name="Freeform 10">
            <a:extLst>
              <a:ext uri="{FF2B5EF4-FFF2-40B4-BE49-F238E27FC236}">
                <a16:creationId xmlns:a16="http://schemas.microsoft.com/office/drawing/2014/main" id="{6C76ABAE-D5F1-3340-A824-6FBADFDF4FBF}"/>
              </a:ext>
            </a:extLst>
          </p:cNvPr>
          <p:cNvSpPr/>
          <p:nvPr/>
        </p:nvSpPr>
        <p:spPr bwMode="gray">
          <a:xfrm>
            <a:off x="1864908" y="4891744"/>
            <a:ext cx="771758" cy="643636"/>
          </a:xfrm>
          <a:custGeom>
            <a:avLst/>
            <a:gdLst>
              <a:gd name="T0" fmla="*/ 372 w 372"/>
              <a:gd name="T1" fmla="*/ 1 h 358"/>
              <a:gd name="T2" fmla="*/ 372 w 372"/>
              <a:gd name="T3" fmla="*/ 358 h 358"/>
              <a:gd name="T4" fmla="*/ 165 w 372"/>
              <a:gd name="T5" fmla="*/ 357 h 358"/>
              <a:gd name="T6" fmla="*/ 0 w 372"/>
              <a:gd name="T7" fmla="*/ 181 h 358"/>
              <a:gd name="T8" fmla="*/ 164 w 372"/>
              <a:gd name="T9" fmla="*/ 1 h 358"/>
              <a:gd name="T10" fmla="*/ 372 w 372"/>
              <a:gd name="T11" fmla="*/ 1 h 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72" h="358">
                <a:moveTo>
                  <a:pt x="372" y="1"/>
                </a:moveTo>
                <a:cubicBezTo>
                  <a:pt x="372" y="179"/>
                  <a:pt x="372" y="358"/>
                  <a:pt x="372" y="358"/>
                </a:cubicBezTo>
                <a:lnTo>
                  <a:pt x="165" y="357"/>
                </a:lnTo>
                <a:cubicBezTo>
                  <a:pt x="137" y="357"/>
                  <a:pt x="0" y="316"/>
                  <a:pt x="0" y="181"/>
                </a:cubicBezTo>
                <a:cubicBezTo>
                  <a:pt x="0" y="46"/>
                  <a:pt x="126" y="0"/>
                  <a:pt x="164" y="1"/>
                </a:cubicBezTo>
                <a:lnTo>
                  <a:pt x="372" y="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19050" cap="flat" cmpd="sng">
            <a:solidFill>
              <a:schemeClr val="bg1"/>
            </a:solidFill>
            <a:prstDash val="solid"/>
            <a:round/>
          </a:ln>
          <a:effectLst/>
        </p:spPr>
        <p:txBody>
          <a:bodyPr wrap="none" anchor="ctr"/>
          <a:lstStyle/>
          <a:p>
            <a:endParaRPr lang="zh-CN" altLang="en-US" sz="240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0" name="Text Box 17">
            <a:extLst>
              <a:ext uri="{FF2B5EF4-FFF2-40B4-BE49-F238E27FC236}">
                <a16:creationId xmlns:a16="http://schemas.microsoft.com/office/drawing/2014/main" id="{A97679DC-6B97-EE4C-B085-69986628AABB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2102543" y="4983855"/>
            <a:ext cx="385879" cy="461665"/>
          </a:xfrm>
          <a:prstGeom prst="rect">
            <a:avLst/>
          </a:prstGeom>
          <a:noFill/>
          <a:ln w="9525">
            <a:noFill/>
            <a:miter lim="800000"/>
          </a:ln>
          <a:effectLst>
            <a:outerShdw dist="28398" dir="1593903" algn="ctr" rotWithShape="0">
              <a:srgbClr val="333333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None/>
            </a:pPr>
            <a:r>
              <a:rPr lang="en-US" altLang="zh-CN" sz="2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1" name="Text Box 13">
            <a:extLst>
              <a:ext uri="{FF2B5EF4-FFF2-40B4-BE49-F238E27FC236}">
                <a16:creationId xmlns:a16="http://schemas.microsoft.com/office/drawing/2014/main" id="{849B21D1-F68C-6049-9B9A-BE703049C02D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2821584" y="5001635"/>
            <a:ext cx="6448095" cy="423859"/>
          </a:xfrm>
          <a:prstGeom prst="rect">
            <a:avLst/>
          </a:prstGeom>
          <a:noFill/>
          <a:ln w="9525">
            <a:noFill/>
            <a:miter lim="800000"/>
          </a:ln>
          <a:effectLst>
            <a:outerShdw dist="17961" dir="2700000" algn="ctr" rotWithShape="0">
              <a:srgbClr val="333333">
                <a:alpha val="50000"/>
              </a:srgbClr>
            </a:outerShdw>
          </a:effectLst>
        </p:spPr>
        <p:txBody>
          <a:bodyPr wrap="square" tIns="27000" bIns="27000" anchor="ctr" anchorCtr="0">
            <a:spAutoFit/>
          </a:bodyPr>
          <a:lstStyle/>
          <a:p>
            <a:pPr lvl="0">
              <a:buNone/>
            </a:pPr>
            <a:r>
              <a:rPr lang="en-US" altLang="zh-CN" sz="2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Conclusion</a:t>
            </a:r>
            <a:endParaRPr lang="zh-CN" altLang="en-US" sz="2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605364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751BC4-C22F-4050-BAE4-52DB0CB2B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899" y="-155262"/>
            <a:ext cx="11842202" cy="1325563"/>
          </a:xfrm>
        </p:spPr>
        <p:txBody>
          <a:bodyPr/>
          <a:lstStyle/>
          <a:p>
            <a:r>
              <a:rPr lang="en-US" altLang="zh-CN" dirty="0"/>
              <a:t>Diffusion Models and Classifier Guidance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F510345-AB13-401E-A1D9-23F308F15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64552" y="6245225"/>
            <a:ext cx="517848" cy="476250"/>
          </a:xfrm>
        </p:spPr>
        <p:txBody>
          <a:bodyPr/>
          <a:lstStyle/>
          <a:p>
            <a:fld id="{E35E9E6D-B1E9-4F08-8E83-0E081C425F53}" type="slidenum">
              <a:rPr lang="de-DE" smtClean="0"/>
              <a:pPr/>
              <a:t>6</a:t>
            </a:fld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内容占位符 2">
                <a:extLst>
                  <a:ext uri="{FF2B5EF4-FFF2-40B4-BE49-F238E27FC236}">
                    <a16:creationId xmlns:a16="http://schemas.microsoft.com/office/drawing/2014/main" id="{C0437042-01B9-3449-8C69-92B8E6F4505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95400" y="751608"/>
                <a:ext cx="11055352" cy="1325563"/>
              </a:xfrm>
            </p:spPr>
            <p:txBody>
              <a:bodyPr/>
              <a:lstStyle/>
              <a:p>
                <a:pPr>
                  <a:lnSpc>
                    <a:spcPct val="150000"/>
                  </a:lnSpc>
                </a:pPr>
                <a:r>
                  <a:rPr kumimoji="1" lang="en-US" altLang="zh-CN" b="0" dirty="0"/>
                  <a:t>In the SDE interpretation of diffusion models, they operate on the "score function" of probability density at arbitrary timestep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kumimoji="1" lang="en-US" altLang="zh-CN" b="0" dirty="0"/>
                  <a:t>.</a:t>
                </a:r>
              </a:p>
            </p:txBody>
          </p:sp>
        </mc:Choice>
        <mc:Fallback xmlns="">
          <p:sp>
            <p:nvSpPr>
              <p:cNvPr id="50" name="内容占位符 2">
                <a:extLst>
                  <a:ext uri="{FF2B5EF4-FFF2-40B4-BE49-F238E27FC236}">
                    <a16:creationId xmlns:a16="http://schemas.microsoft.com/office/drawing/2014/main" id="{C0437042-01B9-3449-8C69-92B8E6F4505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95400" y="751608"/>
                <a:ext cx="11055352" cy="1325563"/>
              </a:xfrm>
              <a:blipFill>
                <a:blip r:embed="rId3"/>
                <a:stretch>
                  <a:fillRect l="-45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>
            <a:extLst>
              <a:ext uri="{FF2B5EF4-FFF2-40B4-BE49-F238E27FC236}">
                <a16:creationId xmlns:a16="http://schemas.microsoft.com/office/drawing/2014/main" id="{E22F96CE-B893-564C-9E29-76E60AC803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04761"/>
            <a:ext cx="12192000" cy="4390192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9C2768DC-D0FF-6048-B3F4-AAF0E6CC6A89}"/>
              </a:ext>
            </a:extLst>
          </p:cNvPr>
          <p:cNvSpPr txBox="1"/>
          <p:nvPr/>
        </p:nvSpPr>
        <p:spPr>
          <a:xfrm>
            <a:off x="174899" y="5983615"/>
            <a:ext cx="124638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100" dirty="0">
                <a:latin typeface="+mn-lt"/>
                <a:ea typeface="+mj-ea"/>
              </a:rPr>
              <a:t>Image: Song et al. </a:t>
            </a:r>
            <a:r>
              <a:rPr lang="en" altLang="zh-CN" sz="1100" dirty="0">
                <a:effectLst/>
                <a:latin typeface="+mn-lt"/>
                <a:ea typeface="+mj-ea"/>
              </a:rPr>
              <a:t>score-based generative modeling through stochastic differential equations.</a:t>
            </a:r>
            <a:r>
              <a:rPr kumimoji="1" lang="en-US" altLang="zh-CN" sz="1100" dirty="0">
                <a:latin typeface="+mn-lt"/>
                <a:ea typeface="+mj-ea"/>
              </a:rPr>
              <a:t> 2021</a:t>
            </a:r>
            <a:endParaRPr kumimoji="1" lang="zh-CN" altLang="en-US" sz="1100" dirty="0">
              <a:latin typeface="+mn-lt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607083511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C531FC5-543A-EE43-86A3-2E193E224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Diffusion Models and Classifier Guidance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ACE303E-1BF5-D34E-AA56-8E8D59525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E9E6D-B1E9-4F08-8E83-0E081C425F53}" type="slidenum">
              <a:rPr lang="de-DE" smtClean="0"/>
              <a:pPr/>
              <a:t>7</a:t>
            </a:fld>
            <a:endParaRPr lang="de-DE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15824FD-8293-A14B-AF80-A1CB6F373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856" y="1206924"/>
            <a:ext cx="10992544" cy="4082945"/>
          </a:xfrm>
          <a:prstGeom prst="rect">
            <a:avLst/>
          </a:prstGeom>
        </p:spPr>
      </p:pic>
      <p:sp>
        <p:nvSpPr>
          <p:cNvPr id="8" name="内容占位符 2">
            <a:extLst>
              <a:ext uri="{FF2B5EF4-FFF2-40B4-BE49-F238E27FC236}">
                <a16:creationId xmlns:a16="http://schemas.microsoft.com/office/drawing/2014/main" id="{354DE210-43F1-3C44-A7D1-4E4CF85AA4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400" y="751609"/>
            <a:ext cx="11055352" cy="87719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kumimoji="1" lang="en-US" altLang="zh-CN" b="0" dirty="0"/>
              <a:t>Our model is based on </a:t>
            </a:r>
            <a:r>
              <a:rPr kumimoji="1" lang="en-US" altLang="zh-CN" b="0" dirty="0" err="1"/>
              <a:t>GradTTS</a:t>
            </a:r>
            <a:r>
              <a:rPr kumimoji="1" lang="en-US" altLang="zh-CN" b="0" dirty="0"/>
              <a:t>, a diffusion-based acoustic </a:t>
            </a:r>
            <a:r>
              <a:rPr kumimoji="1" lang="en-US" altLang="zh-CN" dirty="0"/>
              <a:t>model.</a:t>
            </a:r>
            <a:endParaRPr kumimoji="1" lang="en-US" altLang="zh-CN" b="0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99EC8ED-B67C-E94E-9793-FD5406D2F291}"/>
              </a:ext>
            </a:extLst>
          </p:cNvPr>
          <p:cNvSpPr txBox="1"/>
          <p:nvPr/>
        </p:nvSpPr>
        <p:spPr>
          <a:xfrm>
            <a:off x="911424" y="5390673"/>
            <a:ext cx="9433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kumimoji="1" sz="1100">
                <a:latin typeface="+mn-lt"/>
                <a:ea typeface="+mj-ea"/>
              </a:defRPr>
            </a:lvl1pPr>
          </a:lstStyle>
          <a:p>
            <a:r>
              <a:rPr lang="en" altLang="zh-CN" dirty="0"/>
              <a:t>Image: Popov et al. Grad-TTS: A Diffusion Probabilistic Model for Text-to-Speech. 2021</a:t>
            </a:r>
          </a:p>
        </p:txBody>
      </p:sp>
    </p:spTree>
    <p:extLst>
      <p:ext uri="{BB962C8B-B14F-4D97-AF65-F5344CB8AC3E}">
        <p14:creationId xmlns:p14="http://schemas.microsoft.com/office/powerpoint/2010/main" val="2056520251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C531FC5-543A-EE43-86A3-2E193E224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Diffusion Models and Classifier Guidance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ACE303E-1BF5-D34E-AA56-8E8D59525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E9E6D-B1E9-4F08-8E83-0E081C425F53}" type="slidenum">
              <a:rPr lang="de-DE" smtClean="0"/>
              <a:pPr/>
              <a:t>8</a:t>
            </a:fld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内容占位符 2">
                <a:extLst>
                  <a:ext uri="{FF2B5EF4-FFF2-40B4-BE49-F238E27FC236}">
                    <a16:creationId xmlns:a16="http://schemas.microsoft.com/office/drawing/2014/main" id="{354DE210-43F1-3C44-A7D1-4E4CF85AA4D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95400" y="751609"/>
                <a:ext cx="11055352" cy="877192"/>
              </a:xfrm>
            </p:spPr>
            <p:txBody>
              <a:bodyPr/>
              <a:lstStyle/>
              <a:p>
                <a:pPr>
                  <a:lnSpc>
                    <a:spcPct val="150000"/>
                  </a:lnSpc>
                </a:pPr>
                <a:r>
                  <a:rPr kumimoji="1" lang="en-US" altLang="zh-CN" b="0" dirty="0"/>
                  <a:t>Classifier guidance is a popular technique </a:t>
                </a:r>
                <a:r>
                  <a:rPr kumimoji="1" lang="en-US" altLang="zh-CN" dirty="0"/>
                  <a:t>used in diffusion models. They provide a new way to do conditional sampling for diffusion models.</a:t>
                </a:r>
              </a:p>
              <a:p>
                <a:pPr>
                  <a:lnSpc>
                    <a:spcPct val="150000"/>
                  </a:lnSpc>
                </a:pPr>
                <a:endParaRPr kumimoji="1" lang="en-US" altLang="zh-CN" b="0" dirty="0"/>
              </a:p>
              <a:p>
                <a:pPr>
                  <a:lnSpc>
                    <a:spcPct val="150000"/>
                  </a:lnSpc>
                </a:pPr>
                <a:endParaRPr kumimoji="1" lang="en-US" altLang="zh-CN" dirty="0"/>
              </a:p>
              <a:p>
                <a:pPr>
                  <a:lnSpc>
                    <a:spcPct val="150000"/>
                  </a:lnSpc>
                </a:pPr>
                <a:endParaRPr kumimoji="1" lang="en-US" altLang="zh-CN" b="0" dirty="0"/>
              </a:p>
              <a:p>
                <a:pPr>
                  <a:lnSpc>
                    <a:spcPct val="150000"/>
                  </a:lnSpc>
                </a:pPr>
                <a:endParaRPr kumimoji="1" lang="en-US" altLang="zh-CN" dirty="0"/>
              </a:p>
              <a:p>
                <a:pPr>
                  <a:lnSpc>
                    <a:spcPct val="150000"/>
                  </a:lnSpc>
                </a:pPr>
                <a:endParaRPr kumimoji="1" lang="en-US" altLang="zh-CN" b="0" dirty="0"/>
              </a:p>
              <a:p>
                <a:pPr>
                  <a:lnSpc>
                    <a:spcPct val="150000"/>
                  </a:lnSpc>
                </a:pPr>
                <a:endParaRPr kumimoji="1" lang="en-US" altLang="zh-CN" dirty="0"/>
              </a:p>
              <a:p>
                <a:pPr>
                  <a:lnSpc>
                    <a:spcPct val="150000"/>
                  </a:lnSpc>
                </a:pPr>
                <a:r>
                  <a:rPr kumimoji="1" lang="en-US" altLang="zh-CN" dirty="0"/>
                  <a:t>With classifier guidance, we only need to train a classifier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1" lang="en-US" altLang="zh-CN" dirty="0"/>
                  <a:t> on diffusion trajectory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1" i="1" dirty="0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kumimoji="1" lang="en-US" altLang="zh-CN" b="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kumimoji="1" lang="en-US" altLang="zh-CN" b="0" dirty="0"/>
                  <a:t> to generate conditiona</a:t>
                </a:r>
                <a:r>
                  <a:rPr kumimoji="1" lang="en-US" altLang="zh-CN" dirty="0"/>
                  <a:t>l samples. The gradient of classifier is to "</a:t>
                </a:r>
                <a:r>
                  <a:rPr kumimoji="1" lang="en-US" altLang="zh-CN" b="1" dirty="0"/>
                  <a:t>guide</a:t>
                </a:r>
                <a:r>
                  <a:rPr kumimoji="1" lang="en-US" altLang="zh-CN" dirty="0"/>
                  <a:t>" the unconditional diffusion model.</a:t>
                </a:r>
                <a:endParaRPr kumimoji="1" lang="en-US" altLang="zh-CN" b="0" dirty="0"/>
              </a:p>
            </p:txBody>
          </p:sp>
        </mc:Choice>
        <mc:Fallback xmlns="">
          <p:sp>
            <p:nvSpPr>
              <p:cNvPr id="8" name="内容占位符 2">
                <a:extLst>
                  <a:ext uri="{FF2B5EF4-FFF2-40B4-BE49-F238E27FC236}">
                    <a16:creationId xmlns:a16="http://schemas.microsoft.com/office/drawing/2014/main" id="{354DE210-43F1-3C44-A7D1-4E4CF85AA4D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95400" y="751609"/>
                <a:ext cx="11055352" cy="877192"/>
              </a:xfrm>
              <a:blipFill>
                <a:blip r:embed="rId2"/>
                <a:stretch>
                  <a:fillRect l="-459" r="-803" b="-53285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>
            <a:extLst>
              <a:ext uri="{FF2B5EF4-FFF2-40B4-BE49-F238E27FC236}">
                <a16:creationId xmlns:a16="http://schemas.microsoft.com/office/drawing/2014/main" id="{DA37AC8D-A201-2140-AA15-92ADFDCDD2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5600" y="2029149"/>
            <a:ext cx="5816600" cy="469900"/>
          </a:xfrm>
          <a:prstGeom prst="rect">
            <a:avLst/>
          </a:prstGeom>
        </p:spPr>
      </p:pic>
      <p:sp>
        <p:nvSpPr>
          <p:cNvPr id="7" name="圆角矩形标注 6">
            <a:extLst>
              <a:ext uri="{FF2B5EF4-FFF2-40B4-BE49-F238E27FC236}">
                <a16:creationId xmlns:a16="http://schemas.microsoft.com/office/drawing/2014/main" id="{719B9608-F8D3-5540-A2B6-DD0120EB96EE}"/>
              </a:ext>
            </a:extLst>
          </p:cNvPr>
          <p:cNvSpPr/>
          <p:nvPr/>
        </p:nvSpPr>
        <p:spPr>
          <a:xfrm>
            <a:off x="2784539" y="3047239"/>
            <a:ext cx="1733933" cy="1311713"/>
          </a:xfrm>
          <a:prstGeom prst="wedgeRoundRectCallout">
            <a:avLst>
              <a:gd name="adj1" fmla="val 12834"/>
              <a:gd name="adj2" fmla="val -9208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solidFill>
                  <a:schemeClr val="tx1"/>
                </a:solidFill>
              </a:rPr>
              <a:t>Conditional density</a:t>
            </a:r>
          </a:p>
          <a:p>
            <a:pPr algn="ctr"/>
            <a:r>
              <a:rPr kumimoji="1" lang="en-US" altLang="zh-CN" b="1" dirty="0">
                <a:solidFill>
                  <a:schemeClr val="tx1"/>
                </a:solidFill>
              </a:rPr>
              <a:t>Conditional Sampler</a:t>
            </a:r>
            <a:endParaRPr kumimoji="1" lang="zh-CN" altLang="en-US" b="1" dirty="0">
              <a:solidFill>
                <a:schemeClr val="tx1"/>
              </a:solidFill>
            </a:endParaRPr>
          </a:p>
        </p:txBody>
      </p:sp>
      <p:sp>
        <p:nvSpPr>
          <p:cNvPr id="11" name="圆角矩形标注 10">
            <a:extLst>
              <a:ext uri="{FF2B5EF4-FFF2-40B4-BE49-F238E27FC236}">
                <a16:creationId xmlns:a16="http://schemas.microsoft.com/office/drawing/2014/main" id="{5407D8DE-7481-054E-ADBF-E015BA81EC72}"/>
              </a:ext>
            </a:extLst>
          </p:cNvPr>
          <p:cNvSpPr/>
          <p:nvPr/>
        </p:nvSpPr>
        <p:spPr>
          <a:xfrm>
            <a:off x="5041592" y="3047239"/>
            <a:ext cx="1512168" cy="644115"/>
          </a:xfrm>
          <a:prstGeom prst="wedgeRoundRectCallout">
            <a:avLst>
              <a:gd name="adj1" fmla="val 12834"/>
              <a:gd name="adj2" fmla="val -12350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solidFill>
                  <a:schemeClr val="tx1"/>
                </a:solidFill>
              </a:rPr>
              <a:t>Classifier output</a:t>
            </a:r>
            <a:endParaRPr kumimoji="1" lang="zh-CN" altLang="en-US" dirty="0">
              <a:solidFill>
                <a:schemeClr val="tx1"/>
              </a:solidFill>
            </a:endParaRPr>
          </a:p>
        </p:txBody>
      </p:sp>
      <p:sp>
        <p:nvSpPr>
          <p:cNvPr id="12" name="圆角矩形标注 11">
            <a:extLst>
              <a:ext uri="{FF2B5EF4-FFF2-40B4-BE49-F238E27FC236}">
                <a16:creationId xmlns:a16="http://schemas.microsoft.com/office/drawing/2014/main" id="{728BD1D6-10D4-B14B-97D8-9C0B8EFBDB21}"/>
              </a:ext>
            </a:extLst>
          </p:cNvPr>
          <p:cNvSpPr/>
          <p:nvPr/>
        </p:nvSpPr>
        <p:spPr>
          <a:xfrm>
            <a:off x="6744072" y="3456841"/>
            <a:ext cx="2518467" cy="1173849"/>
          </a:xfrm>
          <a:prstGeom prst="wedgeRoundRectCallout">
            <a:avLst>
              <a:gd name="adj1" fmla="val -14780"/>
              <a:gd name="adj2" fmla="val -12899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solidFill>
                  <a:schemeClr val="tx1"/>
                </a:solidFill>
              </a:rPr>
              <a:t>Unconditional density</a:t>
            </a:r>
          </a:p>
          <a:p>
            <a:pPr algn="ctr"/>
            <a:r>
              <a:rPr kumimoji="1" lang="en-US" altLang="zh-CN" b="1" dirty="0">
                <a:solidFill>
                  <a:schemeClr val="tx1"/>
                </a:solidFill>
              </a:rPr>
              <a:t>Unconditional diffusion model</a:t>
            </a:r>
            <a:endParaRPr kumimoji="1" lang="zh-CN" alt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4648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E9E6D-B1E9-4F08-8E83-0E081C425F53}" type="slidenum">
              <a:rPr lang="de-DE" smtClean="0"/>
              <a:pPr/>
              <a:t>9</a:t>
            </a:fld>
            <a:endParaRPr lang="de-DE"/>
          </a:p>
        </p:txBody>
      </p:sp>
      <p:sp>
        <p:nvSpPr>
          <p:cNvPr id="18" name="Freeform 11">
            <a:extLst>
              <a:ext uri="{FF2B5EF4-FFF2-40B4-BE49-F238E27FC236}">
                <a16:creationId xmlns:a16="http://schemas.microsoft.com/office/drawing/2014/main" id="{43C0B1AF-DB31-3C46-A2F0-75DCE23E2DCA}"/>
              </a:ext>
            </a:extLst>
          </p:cNvPr>
          <p:cNvSpPr/>
          <p:nvPr/>
        </p:nvSpPr>
        <p:spPr bwMode="gray">
          <a:xfrm>
            <a:off x="2775606" y="2214900"/>
            <a:ext cx="6764420" cy="643636"/>
          </a:xfrm>
          <a:custGeom>
            <a:avLst/>
            <a:gdLst>
              <a:gd name="T0" fmla="*/ 0 w 2856"/>
              <a:gd name="T1" fmla="*/ 5 h 358"/>
              <a:gd name="T2" fmla="*/ 0 w 2856"/>
              <a:gd name="T3" fmla="*/ 357 h 358"/>
              <a:gd name="T4" fmla="*/ 2667 w 2856"/>
              <a:gd name="T5" fmla="*/ 357 h 358"/>
              <a:gd name="T6" fmla="*/ 2854 w 2856"/>
              <a:gd name="T7" fmla="*/ 182 h 358"/>
              <a:gd name="T8" fmla="*/ 2667 w 2856"/>
              <a:gd name="T9" fmla="*/ 0 h 358"/>
              <a:gd name="T10" fmla="*/ 0 w 2856"/>
              <a:gd name="T11" fmla="*/ 5 h 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56" h="358">
                <a:moveTo>
                  <a:pt x="0" y="5"/>
                </a:moveTo>
                <a:lnTo>
                  <a:pt x="0" y="357"/>
                </a:lnTo>
                <a:cubicBezTo>
                  <a:pt x="97" y="358"/>
                  <a:pt x="2594" y="357"/>
                  <a:pt x="2667" y="357"/>
                </a:cubicBezTo>
                <a:cubicBezTo>
                  <a:pt x="2739" y="357"/>
                  <a:pt x="2851" y="321"/>
                  <a:pt x="2854" y="182"/>
                </a:cubicBezTo>
                <a:cubicBezTo>
                  <a:pt x="2856" y="43"/>
                  <a:pt x="2755" y="0"/>
                  <a:pt x="2667" y="0"/>
                </a:cubicBezTo>
                <a:cubicBezTo>
                  <a:pt x="2579" y="0"/>
                  <a:pt x="95" y="5"/>
                  <a:pt x="0" y="5"/>
                </a:cubicBezTo>
                <a:close/>
              </a:path>
            </a:pathLst>
          </a:custGeom>
          <a:solidFill>
            <a:srgbClr val="7F7F7F"/>
          </a:solidFill>
          <a:ln w="19050" cap="flat" cmpd="sng">
            <a:solidFill>
              <a:schemeClr val="bg1"/>
            </a:solidFill>
            <a:prstDash val="solid"/>
            <a:round/>
          </a:ln>
          <a:effectLst/>
        </p:spPr>
        <p:txBody>
          <a:bodyPr wrap="none" anchor="ctr"/>
          <a:lstStyle/>
          <a:p>
            <a:endParaRPr lang="zh-CN" altLang="en-US" sz="2400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9" name="Freeform 12">
            <a:extLst>
              <a:ext uri="{FF2B5EF4-FFF2-40B4-BE49-F238E27FC236}">
                <a16:creationId xmlns:a16="http://schemas.microsoft.com/office/drawing/2014/main" id="{AF1B00B4-2443-E34F-90F8-3A0F28455B0B}"/>
              </a:ext>
            </a:extLst>
          </p:cNvPr>
          <p:cNvSpPr/>
          <p:nvPr/>
        </p:nvSpPr>
        <p:spPr bwMode="gray">
          <a:xfrm>
            <a:off x="1852552" y="2214900"/>
            <a:ext cx="771758" cy="643636"/>
          </a:xfrm>
          <a:custGeom>
            <a:avLst/>
            <a:gdLst>
              <a:gd name="T0" fmla="*/ 372 w 372"/>
              <a:gd name="T1" fmla="*/ 1 h 358"/>
              <a:gd name="T2" fmla="*/ 372 w 372"/>
              <a:gd name="T3" fmla="*/ 358 h 358"/>
              <a:gd name="T4" fmla="*/ 165 w 372"/>
              <a:gd name="T5" fmla="*/ 357 h 358"/>
              <a:gd name="T6" fmla="*/ 0 w 372"/>
              <a:gd name="T7" fmla="*/ 181 h 358"/>
              <a:gd name="T8" fmla="*/ 164 w 372"/>
              <a:gd name="T9" fmla="*/ 1 h 358"/>
              <a:gd name="T10" fmla="*/ 372 w 372"/>
              <a:gd name="T11" fmla="*/ 1 h 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72" h="358">
                <a:moveTo>
                  <a:pt x="372" y="1"/>
                </a:moveTo>
                <a:cubicBezTo>
                  <a:pt x="372" y="179"/>
                  <a:pt x="372" y="358"/>
                  <a:pt x="372" y="358"/>
                </a:cubicBezTo>
                <a:lnTo>
                  <a:pt x="165" y="357"/>
                </a:lnTo>
                <a:cubicBezTo>
                  <a:pt x="137" y="357"/>
                  <a:pt x="0" y="316"/>
                  <a:pt x="0" y="181"/>
                </a:cubicBezTo>
                <a:cubicBezTo>
                  <a:pt x="0" y="46"/>
                  <a:pt x="126" y="0"/>
                  <a:pt x="164" y="1"/>
                </a:cubicBezTo>
                <a:lnTo>
                  <a:pt x="372" y="1"/>
                </a:lnTo>
                <a:close/>
              </a:path>
            </a:pathLst>
          </a:custGeom>
          <a:solidFill>
            <a:srgbClr val="7F7F7F"/>
          </a:solidFill>
          <a:ln w="19050" cap="flat" cmpd="sng">
            <a:solidFill>
              <a:schemeClr val="bg1"/>
            </a:solidFill>
            <a:prstDash val="solid"/>
            <a:round/>
          </a:ln>
          <a:effectLst/>
        </p:spPr>
        <p:txBody>
          <a:bodyPr wrap="none" anchor="ctr"/>
          <a:lstStyle/>
          <a:p>
            <a:endParaRPr lang="zh-CN" altLang="en-US" sz="2400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0" name="Text Box 16">
            <a:extLst>
              <a:ext uri="{FF2B5EF4-FFF2-40B4-BE49-F238E27FC236}">
                <a16:creationId xmlns:a16="http://schemas.microsoft.com/office/drawing/2014/main" id="{22173EBF-2A99-394B-A8EB-0643CAEE8E36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2102690" y="2299984"/>
            <a:ext cx="385879" cy="461665"/>
          </a:xfrm>
          <a:prstGeom prst="rect">
            <a:avLst/>
          </a:prstGeom>
          <a:noFill/>
          <a:ln w="9525">
            <a:noFill/>
            <a:miter lim="800000"/>
          </a:ln>
          <a:effectLst>
            <a:outerShdw dist="28398" dir="1593903" algn="ctr" rotWithShape="0">
              <a:srgbClr val="333333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None/>
            </a:pPr>
            <a:r>
              <a:rPr lang="en-US" altLang="zh-CN" sz="2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1" name="Text Box 13">
            <a:extLst>
              <a:ext uri="{FF2B5EF4-FFF2-40B4-BE49-F238E27FC236}">
                <a16:creationId xmlns:a16="http://schemas.microsoft.com/office/drawing/2014/main" id="{D04C2462-89A6-F94C-92F1-50638D7858BC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2809229" y="2324790"/>
            <a:ext cx="6743153" cy="423859"/>
          </a:xfrm>
          <a:prstGeom prst="rect">
            <a:avLst/>
          </a:prstGeom>
          <a:noFill/>
          <a:ln w="9525">
            <a:noFill/>
            <a:miter lim="800000"/>
          </a:ln>
          <a:effectLst>
            <a:outerShdw dist="17961" dir="2700000" algn="ctr" rotWithShape="0">
              <a:srgbClr val="333333">
                <a:alpha val="50000"/>
              </a:srgbClr>
            </a:outerShdw>
          </a:effectLst>
        </p:spPr>
        <p:txBody>
          <a:bodyPr wrap="square" tIns="27000" bIns="27000" anchor="ctr" anchorCtr="0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Diffusion Models and Classifier Guidance</a:t>
            </a:r>
            <a:endParaRPr lang="zh-CN" altLang="en-US" sz="2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3C71AE1E-736D-3F47-82D8-031DC335C21D}"/>
              </a:ext>
            </a:extLst>
          </p:cNvPr>
          <p:cNvSpPr/>
          <p:nvPr/>
        </p:nvSpPr>
        <p:spPr bwMode="gray">
          <a:xfrm>
            <a:off x="2785707" y="1326232"/>
            <a:ext cx="6764419" cy="643636"/>
          </a:xfrm>
          <a:custGeom>
            <a:avLst/>
            <a:gdLst>
              <a:gd name="T0" fmla="*/ 0 w 2856"/>
              <a:gd name="T1" fmla="*/ 5 h 358"/>
              <a:gd name="T2" fmla="*/ 0 w 2856"/>
              <a:gd name="T3" fmla="*/ 357 h 358"/>
              <a:gd name="T4" fmla="*/ 2667 w 2856"/>
              <a:gd name="T5" fmla="*/ 357 h 358"/>
              <a:gd name="T6" fmla="*/ 2854 w 2856"/>
              <a:gd name="T7" fmla="*/ 182 h 358"/>
              <a:gd name="T8" fmla="*/ 2667 w 2856"/>
              <a:gd name="T9" fmla="*/ 0 h 358"/>
              <a:gd name="T10" fmla="*/ 0 w 2856"/>
              <a:gd name="T11" fmla="*/ 5 h 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56" h="358">
                <a:moveTo>
                  <a:pt x="0" y="5"/>
                </a:moveTo>
                <a:lnTo>
                  <a:pt x="0" y="357"/>
                </a:lnTo>
                <a:cubicBezTo>
                  <a:pt x="97" y="358"/>
                  <a:pt x="2594" y="357"/>
                  <a:pt x="2667" y="357"/>
                </a:cubicBezTo>
                <a:cubicBezTo>
                  <a:pt x="2739" y="357"/>
                  <a:pt x="2851" y="321"/>
                  <a:pt x="2854" y="182"/>
                </a:cubicBezTo>
                <a:cubicBezTo>
                  <a:pt x="2856" y="43"/>
                  <a:pt x="2755" y="0"/>
                  <a:pt x="2667" y="0"/>
                </a:cubicBezTo>
                <a:cubicBezTo>
                  <a:pt x="2579" y="0"/>
                  <a:pt x="95" y="5"/>
                  <a:pt x="0" y="5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 w="19050" cap="flat" cmpd="sng">
            <a:solidFill>
              <a:schemeClr val="bg1"/>
            </a:solidFill>
            <a:prstDash val="solid"/>
            <a:round/>
          </a:ln>
          <a:effectLst/>
        </p:spPr>
        <p:txBody>
          <a:bodyPr wrap="none" anchor="ctr"/>
          <a:lstStyle/>
          <a:p>
            <a:endParaRPr lang="zh-CN" altLang="en-US" sz="240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8C2C2546-4FE0-2244-9503-253EA3BE0324}"/>
              </a:ext>
            </a:extLst>
          </p:cNvPr>
          <p:cNvSpPr/>
          <p:nvPr/>
        </p:nvSpPr>
        <p:spPr bwMode="gray">
          <a:xfrm>
            <a:off x="1862652" y="1326232"/>
            <a:ext cx="771758" cy="643636"/>
          </a:xfrm>
          <a:custGeom>
            <a:avLst/>
            <a:gdLst>
              <a:gd name="T0" fmla="*/ 372 w 372"/>
              <a:gd name="T1" fmla="*/ 1 h 358"/>
              <a:gd name="T2" fmla="*/ 372 w 372"/>
              <a:gd name="T3" fmla="*/ 358 h 358"/>
              <a:gd name="T4" fmla="*/ 165 w 372"/>
              <a:gd name="T5" fmla="*/ 357 h 358"/>
              <a:gd name="T6" fmla="*/ 0 w 372"/>
              <a:gd name="T7" fmla="*/ 181 h 358"/>
              <a:gd name="T8" fmla="*/ 164 w 372"/>
              <a:gd name="T9" fmla="*/ 1 h 358"/>
              <a:gd name="T10" fmla="*/ 372 w 372"/>
              <a:gd name="T11" fmla="*/ 1 h 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72" h="358">
                <a:moveTo>
                  <a:pt x="372" y="1"/>
                </a:moveTo>
                <a:cubicBezTo>
                  <a:pt x="372" y="179"/>
                  <a:pt x="372" y="358"/>
                  <a:pt x="372" y="358"/>
                </a:cubicBezTo>
                <a:lnTo>
                  <a:pt x="165" y="357"/>
                </a:lnTo>
                <a:cubicBezTo>
                  <a:pt x="137" y="357"/>
                  <a:pt x="0" y="316"/>
                  <a:pt x="0" y="181"/>
                </a:cubicBezTo>
                <a:cubicBezTo>
                  <a:pt x="0" y="46"/>
                  <a:pt x="126" y="0"/>
                  <a:pt x="164" y="1"/>
                </a:cubicBezTo>
                <a:lnTo>
                  <a:pt x="372" y="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19050" cap="flat" cmpd="sng">
            <a:solidFill>
              <a:schemeClr val="bg1"/>
            </a:solidFill>
            <a:prstDash val="solid"/>
            <a:round/>
          </a:ln>
          <a:effectLst/>
        </p:spPr>
        <p:txBody>
          <a:bodyPr wrap="none" anchor="ctr"/>
          <a:lstStyle/>
          <a:p>
            <a:endParaRPr lang="zh-CN" altLang="en-US" sz="240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6" name="Text Box 17">
            <a:extLst>
              <a:ext uri="{FF2B5EF4-FFF2-40B4-BE49-F238E27FC236}">
                <a16:creationId xmlns:a16="http://schemas.microsoft.com/office/drawing/2014/main" id="{019672C1-D909-0146-9CF4-F1D1A66F18C6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2100287" y="1418343"/>
            <a:ext cx="385879" cy="461665"/>
          </a:xfrm>
          <a:prstGeom prst="rect">
            <a:avLst/>
          </a:prstGeom>
          <a:noFill/>
          <a:ln w="9525">
            <a:noFill/>
            <a:miter lim="800000"/>
          </a:ln>
          <a:effectLst>
            <a:outerShdw dist="28398" dir="1593903" algn="ctr" rotWithShape="0">
              <a:srgbClr val="333333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None/>
            </a:pPr>
            <a:r>
              <a:rPr lang="en-US" altLang="zh-CN" sz="2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" name="Text Box 13">
            <a:extLst>
              <a:ext uri="{FF2B5EF4-FFF2-40B4-BE49-F238E27FC236}">
                <a16:creationId xmlns:a16="http://schemas.microsoft.com/office/drawing/2014/main" id="{A881AE16-3691-5D49-8D34-35D87323E38B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2819328" y="1436123"/>
            <a:ext cx="6448095" cy="423859"/>
          </a:xfrm>
          <a:prstGeom prst="rect">
            <a:avLst/>
          </a:prstGeom>
          <a:noFill/>
          <a:ln w="9525">
            <a:noFill/>
            <a:miter lim="800000"/>
          </a:ln>
          <a:effectLst>
            <a:outerShdw dist="17961" dir="2700000" algn="ctr" rotWithShape="0">
              <a:srgbClr val="333333">
                <a:alpha val="50000"/>
              </a:srgbClr>
            </a:outerShdw>
          </a:effectLst>
        </p:spPr>
        <p:txBody>
          <a:bodyPr wrap="square" tIns="27000" bIns="27000" anchor="ctr" anchorCtr="0">
            <a:spAutoFit/>
          </a:bodyPr>
          <a:lstStyle/>
          <a:p>
            <a:pPr lvl="0">
              <a:buNone/>
            </a:pPr>
            <a:r>
              <a:rPr lang="en-US" altLang="zh-CN" sz="2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Introduction and Motivation</a:t>
            </a:r>
            <a:endParaRPr lang="zh-CN" altLang="en-US" sz="2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CB31DD51-A21F-0946-820A-E7AE927CA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Contents</a:t>
            </a:r>
            <a:endParaRPr lang="zh-CN" altLang="en-US" dirty="0"/>
          </a:p>
        </p:txBody>
      </p:sp>
      <p:sp>
        <p:nvSpPr>
          <p:cNvPr id="38" name="Freeform 9">
            <a:extLst>
              <a:ext uri="{FF2B5EF4-FFF2-40B4-BE49-F238E27FC236}">
                <a16:creationId xmlns:a16="http://schemas.microsoft.com/office/drawing/2014/main" id="{7C238FB7-307F-D24E-B572-E4A29FEB9CE0}"/>
              </a:ext>
            </a:extLst>
          </p:cNvPr>
          <p:cNvSpPr/>
          <p:nvPr/>
        </p:nvSpPr>
        <p:spPr bwMode="gray">
          <a:xfrm>
            <a:off x="2782635" y="3107182"/>
            <a:ext cx="6764419" cy="643636"/>
          </a:xfrm>
          <a:custGeom>
            <a:avLst/>
            <a:gdLst>
              <a:gd name="T0" fmla="*/ 0 w 2856"/>
              <a:gd name="T1" fmla="*/ 5 h 358"/>
              <a:gd name="T2" fmla="*/ 0 w 2856"/>
              <a:gd name="T3" fmla="*/ 357 h 358"/>
              <a:gd name="T4" fmla="*/ 2667 w 2856"/>
              <a:gd name="T5" fmla="*/ 357 h 358"/>
              <a:gd name="T6" fmla="*/ 2854 w 2856"/>
              <a:gd name="T7" fmla="*/ 182 h 358"/>
              <a:gd name="T8" fmla="*/ 2667 w 2856"/>
              <a:gd name="T9" fmla="*/ 0 h 358"/>
              <a:gd name="T10" fmla="*/ 0 w 2856"/>
              <a:gd name="T11" fmla="*/ 5 h 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56" h="358">
                <a:moveTo>
                  <a:pt x="0" y="5"/>
                </a:moveTo>
                <a:lnTo>
                  <a:pt x="0" y="357"/>
                </a:lnTo>
                <a:cubicBezTo>
                  <a:pt x="97" y="358"/>
                  <a:pt x="2594" y="357"/>
                  <a:pt x="2667" y="357"/>
                </a:cubicBezTo>
                <a:cubicBezTo>
                  <a:pt x="2739" y="357"/>
                  <a:pt x="2851" y="321"/>
                  <a:pt x="2854" y="182"/>
                </a:cubicBezTo>
                <a:cubicBezTo>
                  <a:pt x="2856" y="43"/>
                  <a:pt x="2755" y="0"/>
                  <a:pt x="2667" y="0"/>
                </a:cubicBezTo>
                <a:cubicBezTo>
                  <a:pt x="2579" y="0"/>
                  <a:pt x="95" y="5"/>
                  <a:pt x="0" y="5"/>
                </a:cubicBezTo>
                <a:close/>
              </a:path>
            </a:pathLst>
          </a:custGeom>
          <a:solidFill>
            <a:srgbClr val="232671"/>
          </a:solidFill>
          <a:ln w="19050" cap="flat" cmpd="sng">
            <a:solidFill>
              <a:schemeClr val="bg1"/>
            </a:solidFill>
            <a:prstDash val="solid"/>
            <a:round/>
          </a:ln>
          <a:effectLst/>
        </p:spPr>
        <p:txBody>
          <a:bodyPr wrap="none" anchor="ctr"/>
          <a:lstStyle/>
          <a:p>
            <a:endParaRPr lang="zh-CN" altLang="en-US" sz="240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9" name="Freeform 10">
            <a:extLst>
              <a:ext uri="{FF2B5EF4-FFF2-40B4-BE49-F238E27FC236}">
                <a16:creationId xmlns:a16="http://schemas.microsoft.com/office/drawing/2014/main" id="{3CE2AE5C-685F-3A4F-B069-6A6E6BA86389}"/>
              </a:ext>
            </a:extLst>
          </p:cNvPr>
          <p:cNvSpPr/>
          <p:nvPr/>
        </p:nvSpPr>
        <p:spPr bwMode="gray">
          <a:xfrm>
            <a:off x="1859580" y="3107182"/>
            <a:ext cx="771758" cy="643636"/>
          </a:xfrm>
          <a:custGeom>
            <a:avLst/>
            <a:gdLst>
              <a:gd name="T0" fmla="*/ 372 w 372"/>
              <a:gd name="T1" fmla="*/ 1 h 358"/>
              <a:gd name="T2" fmla="*/ 372 w 372"/>
              <a:gd name="T3" fmla="*/ 358 h 358"/>
              <a:gd name="T4" fmla="*/ 165 w 372"/>
              <a:gd name="T5" fmla="*/ 357 h 358"/>
              <a:gd name="T6" fmla="*/ 0 w 372"/>
              <a:gd name="T7" fmla="*/ 181 h 358"/>
              <a:gd name="T8" fmla="*/ 164 w 372"/>
              <a:gd name="T9" fmla="*/ 1 h 358"/>
              <a:gd name="T10" fmla="*/ 372 w 372"/>
              <a:gd name="T11" fmla="*/ 1 h 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72" h="358">
                <a:moveTo>
                  <a:pt x="372" y="1"/>
                </a:moveTo>
                <a:cubicBezTo>
                  <a:pt x="372" y="179"/>
                  <a:pt x="372" y="358"/>
                  <a:pt x="372" y="358"/>
                </a:cubicBezTo>
                <a:lnTo>
                  <a:pt x="165" y="357"/>
                </a:lnTo>
                <a:cubicBezTo>
                  <a:pt x="137" y="357"/>
                  <a:pt x="0" y="316"/>
                  <a:pt x="0" y="181"/>
                </a:cubicBezTo>
                <a:cubicBezTo>
                  <a:pt x="0" y="46"/>
                  <a:pt x="126" y="0"/>
                  <a:pt x="164" y="1"/>
                </a:cubicBezTo>
                <a:lnTo>
                  <a:pt x="372" y="1"/>
                </a:lnTo>
                <a:close/>
              </a:path>
            </a:pathLst>
          </a:custGeom>
          <a:solidFill>
            <a:srgbClr val="232671"/>
          </a:solidFill>
          <a:ln w="19050" cap="flat" cmpd="sng">
            <a:solidFill>
              <a:schemeClr val="bg1"/>
            </a:solidFill>
            <a:prstDash val="solid"/>
            <a:round/>
          </a:ln>
          <a:effectLst/>
        </p:spPr>
        <p:txBody>
          <a:bodyPr wrap="none" anchor="ctr"/>
          <a:lstStyle/>
          <a:p>
            <a:endParaRPr lang="zh-CN" altLang="en-US" sz="240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0" name="Text Box 17">
            <a:extLst>
              <a:ext uri="{FF2B5EF4-FFF2-40B4-BE49-F238E27FC236}">
                <a16:creationId xmlns:a16="http://schemas.microsoft.com/office/drawing/2014/main" id="{5C9777AD-4AC8-594F-B9EF-ADA907046CCB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2097215" y="3199293"/>
            <a:ext cx="385879" cy="461665"/>
          </a:xfrm>
          <a:prstGeom prst="rect">
            <a:avLst/>
          </a:prstGeom>
          <a:noFill/>
          <a:ln w="9525">
            <a:noFill/>
            <a:miter lim="800000"/>
          </a:ln>
          <a:effectLst>
            <a:outerShdw dist="28398" dir="1593903" algn="ctr" rotWithShape="0">
              <a:srgbClr val="333333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None/>
            </a:pPr>
            <a:r>
              <a:rPr lang="en-US" altLang="zh-CN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1" name="Text Box 13">
            <a:extLst>
              <a:ext uri="{FF2B5EF4-FFF2-40B4-BE49-F238E27FC236}">
                <a16:creationId xmlns:a16="http://schemas.microsoft.com/office/drawing/2014/main" id="{8897DEA8-F039-8D4D-ACD3-2D0AE6A73AB3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2816256" y="3217073"/>
            <a:ext cx="6448095" cy="423859"/>
          </a:xfrm>
          <a:prstGeom prst="rect">
            <a:avLst/>
          </a:prstGeom>
          <a:noFill/>
          <a:ln w="9525">
            <a:noFill/>
            <a:miter lim="800000"/>
          </a:ln>
          <a:effectLst>
            <a:outerShdw dist="17961" dir="2700000" algn="ctr" rotWithShape="0">
              <a:srgbClr val="333333">
                <a:alpha val="50000"/>
              </a:srgbClr>
            </a:outerShdw>
          </a:effectLst>
        </p:spPr>
        <p:txBody>
          <a:bodyPr wrap="square" tIns="27000" bIns="27000" anchor="ctr" anchorCtr="0">
            <a:spAutoFit/>
          </a:bodyPr>
          <a:lstStyle/>
          <a:p>
            <a:pPr lvl="0">
              <a:buNone/>
            </a:pPr>
            <a:r>
              <a:rPr lang="en-US" altLang="zh-CN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Soft-Label Guidance and </a:t>
            </a:r>
            <a:r>
              <a:rPr lang="en-US" altLang="zh-CN" sz="2400" b="1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EmoDiff</a:t>
            </a:r>
            <a:endParaRPr lang="zh-CN" altLang="en-US" sz="24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3" name="Freeform 9">
            <a:extLst>
              <a:ext uri="{FF2B5EF4-FFF2-40B4-BE49-F238E27FC236}">
                <a16:creationId xmlns:a16="http://schemas.microsoft.com/office/drawing/2014/main" id="{F5133056-0AE4-9641-A8F1-C816D569BFE4}"/>
              </a:ext>
            </a:extLst>
          </p:cNvPr>
          <p:cNvSpPr/>
          <p:nvPr/>
        </p:nvSpPr>
        <p:spPr bwMode="gray">
          <a:xfrm>
            <a:off x="2782635" y="3999463"/>
            <a:ext cx="6764419" cy="643636"/>
          </a:xfrm>
          <a:custGeom>
            <a:avLst/>
            <a:gdLst>
              <a:gd name="T0" fmla="*/ 0 w 2856"/>
              <a:gd name="T1" fmla="*/ 5 h 358"/>
              <a:gd name="T2" fmla="*/ 0 w 2856"/>
              <a:gd name="T3" fmla="*/ 357 h 358"/>
              <a:gd name="T4" fmla="*/ 2667 w 2856"/>
              <a:gd name="T5" fmla="*/ 357 h 358"/>
              <a:gd name="T6" fmla="*/ 2854 w 2856"/>
              <a:gd name="T7" fmla="*/ 182 h 358"/>
              <a:gd name="T8" fmla="*/ 2667 w 2856"/>
              <a:gd name="T9" fmla="*/ 0 h 358"/>
              <a:gd name="T10" fmla="*/ 0 w 2856"/>
              <a:gd name="T11" fmla="*/ 5 h 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56" h="358">
                <a:moveTo>
                  <a:pt x="0" y="5"/>
                </a:moveTo>
                <a:lnTo>
                  <a:pt x="0" y="357"/>
                </a:lnTo>
                <a:cubicBezTo>
                  <a:pt x="97" y="358"/>
                  <a:pt x="2594" y="357"/>
                  <a:pt x="2667" y="357"/>
                </a:cubicBezTo>
                <a:cubicBezTo>
                  <a:pt x="2739" y="357"/>
                  <a:pt x="2851" y="321"/>
                  <a:pt x="2854" y="182"/>
                </a:cubicBezTo>
                <a:cubicBezTo>
                  <a:pt x="2856" y="43"/>
                  <a:pt x="2755" y="0"/>
                  <a:pt x="2667" y="0"/>
                </a:cubicBezTo>
                <a:cubicBezTo>
                  <a:pt x="2579" y="0"/>
                  <a:pt x="95" y="5"/>
                  <a:pt x="0" y="5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 w="19050" cap="flat" cmpd="sng">
            <a:solidFill>
              <a:schemeClr val="bg1"/>
            </a:solidFill>
            <a:prstDash val="solid"/>
            <a:round/>
          </a:ln>
          <a:effectLst/>
        </p:spPr>
        <p:txBody>
          <a:bodyPr wrap="none" anchor="ctr"/>
          <a:lstStyle/>
          <a:p>
            <a:endParaRPr lang="zh-CN" altLang="en-US" sz="240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4" name="Freeform 10">
            <a:extLst>
              <a:ext uri="{FF2B5EF4-FFF2-40B4-BE49-F238E27FC236}">
                <a16:creationId xmlns:a16="http://schemas.microsoft.com/office/drawing/2014/main" id="{E0B01499-FC96-D344-A3D3-842A3C74ECF3}"/>
              </a:ext>
            </a:extLst>
          </p:cNvPr>
          <p:cNvSpPr/>
          <p:nvPr/>
        </p:nvSpPr>
        <p:spPr bwMode="gray">
          <a:xfrm>
            <a:off x="1859580" y="3999463"/>
            <a:ext cx="771758" cy="643636"/>
          </a:xfrm>
          <a:custGeom>
            <a:avLst/>
            <a:gdLst>
              <a:gd name="T0" fmla="*/ 372 w 372"/>
              <a:gd name="T1" fmla="*/ 1 h 358"/>
              <a:gd name="T2" fmla="*/ 372 w 372"/>
              <a:gd name="T3" fmla="*/ 358 h 358"/>
              <a:gd name="T4" fmla="*/ 165 w 372"/>
              <a:gd name="T5" fmla="*/ 357 h 358"/>
              <a:gd name="T6" fmla="*/ 0 w 372"/>
              <a:gd name="T7" fmla="*/ 181 h 358"/>
              <a:gd name="T8" fmla="*/ 164 w 372"/>
              <a:gd name="T9" fmla="*/ 1 h 358"/>
              <a:gd name="T10" fmla="*/ 372 w 372"/>
              <a:gd name="T11" fmla="*/ 1 h 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72" h="358">
                <a:moveTo>
                  <a:pt x="372" y="1"/>
                </a:moveTo>
                <a:cubicBezTo>
                  <a:pt x="372" y="179"/>
                  <a:pt x="372" y="358"/>
                  <a:pt x="372" y="358"/>
                </a:cubicBezTo>
                <a:lnTo>
                  <a:pt x="165" y="357"/>
                </a:lnTo>
                <a:cubicBezTo>
                  <a:pt x="137" y="357"/>
                  <a:pt x="0" y="316"/>
                  <a:pt x="0" y="181"/>
                </a:cubicBezTo>
                <a:cubicBezTo>
                  <a:pt x="0" y="46"/>
                  <a:pt x="126" y="0"/>
                  <a:pt x="164" y="1"/>
                </a:cubicBezTo>
                <a:lnTo>
                  <a:pt x="372" y="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19050" cap="flat" cmpd="sng">
            <a:solidFill>
              <a:schemeClr val="bg1"/>
            </a:solidFill>
            <a:prstDash val="solid"/>
            <a:round/>
          </a:ln>
          <a:effectLst/>
        </p:spPr>
        <p:txBody>
          <a:bodyPr wrap="none" anchor="ctr"/>
          <a:lstStyle/>
          <a:p>
            <a:endParaRPr lang="zh-CN" altLang="en-US" sz="240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5" name="Text Box 17">
            <a:extLst>
              <a:ext uri="{FF2B5EF4-FFF2-40B4-BE49-F238E27FC236}">
                <a16:creationId xmlns:a16="http://schemas.microsoft.com/office/drawing/2014/main" id="{FB4BCA98-EF6A-4645-A0B3-9546139CE6AF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2097215" y="4091574"/>
            <a:ext cx="385879" cy="461665"/>
          </a:xfrm>
          <a:prstGeom prst="rect">
            <a:avLst/>
          </a:prstGeom>
          <a:noFill/>
          <a:ln w="9525">
            <a:noFill/>
            <a:miter lim="800000"/>
          </a:ln>
          <a:effectLst>
            <a:outerShdw dist="28398" dir="1593903" algn="ctr" rotWithShape="0">
              <a:srgbClr val="333333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None/>
            </a:pPr>
            <a:r>
              <a:rPr lang="en-US" altLang="zh-CN" sz="2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6" name="Text Box 13">
            <a:extLst>
              <a:ext uri="{FF2B5EF4-FFF2-40B4-BE49-F238E27FC236}">
                <a16:creationId xmlns:a16="http://schemas.microsoft.com/office/drawing/2014/main" id="{70CA3F64-D7E5-F44D-975D-DC38D7131175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2816256" y="4109354"/>
            <a:ext cx="6448095" cy="423859"/>
          </a:xfrm>
          <a:prstGeom prst="rect">
            <a:avLst/>
          </a:prstGeom>
          <a:noFill/>
          <a:ln w="9525">
            <a:noFill/>
            <a:miter lim="800000"/>
          </a:ln>
          <a:effectLst>
            <a:outerShdw dist="17961" dir="2700000" algn="ctr" rotWithShape="0">
              <a:srgbClr val="333333">
                <a:alpha val="50000"/>
              </a:srgbClr>
            </a:outerShdw>
          </a:effectLst>
        </p:spPr>
        <p:txBody>
          <a:bodyPr wrap="square" tIns="27000" bIns="27000" anchor="ctr" anchorCtr="0">
            <a:spAutoFit/>
          </a:bodyPr>
          <a:lstStyle/>
          <a:p>
            <a:pPr lvl="0">
              <a:buNone/>
            </a:pPr>
            <a:r>
              <a:rPr lang="en-US" altLang="zh-CN" sz="2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Experiments</a:t>
            </a:r>
            <a:endParaRPr lang="zh-CN" altLang="en-US" sz="2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8" name="Freeform 9">
            <a:extLst>
              <a:ext uri="{FF2B5EF4-FFF2-40B4-BE49-F238E27FC236}">
                <a16:creationId xmlns:a16="http://schemas.microsoft.com/office/drawing/2014/main" id="{77A18E83-E2F0-B440-837A-E64BF774DA08}"/>
              </a:ext>
            </a:extLst>
          </p:cNvPr>
          <p:cNvSpPr/>
          <p:nvPr/>
        </p:nvSpPr>
        <p:spPr bwMode="gray">
          <a:xfrm>
            <a:off x="2787963" y="4891744"/>
            <a:ext cx="6764419" cy="643636"/>
          </a:xfrm>
          <a:custGeom>
            <a:avLst/>
            <a:gdLst>
              <a:gd name="T0" fmla="*/ 0 w 2856"/>
              <a:gd name="T1" fmla="*/ 5 h 358"/>
              <a:gd name="T2" fmla="*/ 0 w 2856"/>
              <a:gd name="T3" fmla="*/ 357 h 358"/>
              <a:gd name="T4" fmla="*/ 2667 w 2856"/>
              <a:gd name="T5" fmla="*/ 357 h 358"/>
              <a:gd name="T6" fmla="*/ 2854 w 2856"/>
              <a:gd name="T7" fmla="*/ 182 h 358"/>
              <a:gd name="T8" fmla="*/ 2667 w 2856"/>
              <a:gd name="T9" fmla="*/ 0 h 358"/>
              <a:gd name="T10" fmla="*/ 0 w 2856"/>
              <a:gd name="T11" fmla="*/ 5 h 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56" h="358">
                <a:moveTo>
                  <a:pt x="0" y="5"/>
                </a:moveTo>
                <a:lnTo>
                  <a:pt x="0" y="357"/>
                </a:lnTo>
                <a:cubicBezTo>
                  <a:pt x="97" y="358"/>
                  <a:pt x="2594" y="357"/>
                  <a:pt x="2667" y="357"/>
                </a:cubicBezTo>
                <a:cubicBezTo>
                  <a:pt x="2739" y="357"/>
                  <a:pt x="2851" y="321"/>
                  <a:pt x="2854" y="182"/>
                </a:cubicBezTo>
                <a:cubicBezTo>
                  <a:pt x="2856" y="43"/>
                  <a:pt x="2755" y="0"/>
                  <a:pt x="2667" y="0"/>
                </a:cubicBezTo>
                <a:cubicBezTo>
                  <a:pt x="2579" y="0"/>
                  <a:pt x="95" y="5"/>
                  <a:pt x="0" y="5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 w="19050" cap="flat" cmpd="sng">
            <a:solidFill>
              <a:schemeClr val="bg1"/>
            </a:solidFill>
            <a:prstDash val="solid"/>
            <a:round/>
          </a:ln>
          <a:effectLst/>
        </p:spPr>
        <p:txBody>
          <a:bodyPr wrap="none" anchor="ctr"/>
          <a:lstStyle/>
          <a:p>
            <a:endParaRPr lang="zh-CN" altLang="en-US" sz="240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9" name="Freeform 10">
            <a:extLst>
              <a:ext uri="{FF2B5EF4-FFF2-40B4-BE49-F238E27FC236}">
                <a16:creationId xmlns:a16="http://schemas.microsoft.com/office/drawing/2014/main" id="{6C76ABAE-D5F1-3340-A824-6FBADFDF4FBF}"/>
              </a:ext>
            </a:extLst>
          </p:cNvPr>
          <p:cNvSpPr/>
          <p:nvPr/>
        </p:nvSpPr>
        <p:spPr bwMode="gray">
          <a:xfrm>
            <a:off x="1864908" y="4891744"/>
            <a:ext cx="771758" cy="643636"/>
          </a:xfrm>
          <a:custGeom>
            <a:avLst/>
            <a:gdLst>
              <a:gd name="T0" fmla="*/ 372 w 372"/>
              <a:gd name="T1" fmla="*/ 1 h 358"/>
              <a:gd name="T2" fmla="*/ 372 w 372"/>
              <a:gd name="T3" fmla="*/ 358 h 358"/>
              <a:gd name="T4" fmla="*/ 165 w 372"/>
              <a:gd name="T5" fmla="*/ 357 h 358"/>
              <a:gd name="T6" fmla="*/ 0 w 372"/>
              <a:gd name="T7" fmla="*/ 181 h 358"/>
              <a:gd name="T8" fmla="*/ 164 w 372"/>
              <a:gd name="T9" fmla="*/ 1 h 358"/>
              <a:gd name="T10" fmla="*/ 372 w 372"/>
              <a:gd name="T11" fmla="*/ 1 h 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72" h="358">
                <a:moveTo>
                  <a:pt x="372" y="1"/>
                </a:moveTo>
                <a:cubicBezTo>
                  <a:pt x="372" y="179"/>
                  <a:pt x="372" y="358"/>
                  <a:pt x="372" y="358"/>
                </a:cubicBezTo>
                <a:lnTo>
                  <a:pt x="165" y="357"/>
                </a:lnTo>
                <a:cubicBezTo>
                  <a:pt x="137" y="357"/>
                  <a:pt x="0" y="316"/>
                  <a:pt x="0" y="181"/>
                </a:cubicBezTo>
                <a:cubicBezTo>
                  <a:pt x="0" y="46"/>
                  <a:pt x="126" y="0"/>
                  <a:pt x="164" y="1"/>
                </a:cubicBezTo>
                <a:lnTo>
                  <a:pt x="372" y="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19050" cap="flat" cmpd="sng">
            <a:solidFill>
              <a:schemeClr val="bg1"/>
            </a:solidFill>
            <a:prstDash val="solid"/>
            <a:round/>
          </a:ln>
          <a:effectLst/>
        </p:spPr>
        <p:txBody>
          <a:bodyPr wrap="none" anchor="ctr"/>
          <a:lstStyle/>
          <a:p>
            <a:endParaRPr lang="zh-CN" altLang="en-US" sz="240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0" name="Text Box 17">
            <a:extLst>
              <a:ext uri="{FF2B5EF4-FFF2-40B4-BE49-F238E27FC236}">
                <a16:creationId xmlns:a16="http://schemas.microsoft.com/office/drawing/2014/main" id="{A97679DC-6B97-EE4C-B085-69986628AABB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2102543" y="4983855"/>
            <a:ext cx="385879" cy="461665"/>
          </a:xfrm>
          <a:prstGeom prst="rect">
            <a:avLst/>
          </a:prstGeom>
          <a:noFill/>
          <a:ln w="9525">
            <a:noFill/>
            <a:miter lim="800000"/>
          </a:ln>
          <a:effectLst>
            <a:outerShdw dist="28398" dir="1593903" algn="ctr" rotWithShape="0">
              <a:srgbClr val="333333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None/>
            </a:pPr>
            <a:r>
              <a:rPr lang="en-US" altLang="zh-CN" sz="2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1" name="Text Box 13">
            <a:extLst>
              <a:ext uri="{FF2B5EF4-FFF2-40B4-BE49-F238E27FC236}">
                <a16:creationId xmlns:a16="http://schemas.microsoft.com/office/drawing/2014/main" id="{849B21D1-F68C-6049-9B9A-BE703049C02D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2821584" y="5001635"/>
            <a:ext cx="6448095" cy="423859"/>
          </a:xfrm>
          <a:prstGeom prst="rect">
            <a:avLst/>
          </a:prstGeom>
          <a:noFill/>
          <a:ln w="9525">
            <a:noFill/>
            <a:miter lim="800000"/>
          </a:ln>
          <a:effectLst>
            <a:outerShdw dist="17961" dir="2700000" algn="ctr" rotWithShape="0">
              <a:srgbClr val="333333">
                <a:alpha val="50000"/>
              </a:srgbClr>
            </a:outerShdw>
          </a:effectLst>
        </p:spPr>
        <p:txBody>
          <a:bodyPr wrap="square" tIns="27000" bIns="27000" anchor="ctr" anchorCtr="0">
            <a:spAutoFit/>
          </a:bodyPr>
          <a:lstStyle/>
          <a:p>
            <a:pPr lvl="0">
              <a:buNone/>
            </a:pPr>
            <a:r>
              <a:rPr lang="en-US" altLang="zh-CN" sz="2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Conclusion</a:t>
            </a:r>
            <a:endParaRPr lang="zh-CN" altLang="en-US" sz="2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4814379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CUED - Simon Keizer">
  <a:themeElements>
    <a:clrScheme name="CUED - Simon Keiz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ED - Simon Keiz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ED - Simon Keiz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ED - Simon Keiz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ED - Simon Keiz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ED - Simon Keiz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ED - Simon Keiz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ED - Simon Keiz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ED - Simon Keiz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ED - Simon Keiz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ED - Simon Keiz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ED - Simon Keiz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ED - Simon Keiz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21460</TotalTime>
  <Words>1126</Words>
  <Application>Microsoft Macintosh PowerPoint</Application>
  <PresentationFormat>宽屏</PresentationFormat>
  <Paragraphs>183</Paragraphs>
  <Slides>21</Slides>
  <Notes>6</Notes>
  <HiddenSlides>0</HiddenSlides>
  <MMClips>18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29" baseType="lpstr">
      <vt:lpstr>微软雅黑</vt:lpstr>
      <vt:lpstr>Cambria Math</vt:lpstr>
      <vt:lpstr>Arial</vt:lpstr>
      <vt:lpstr>宋体</vt:lpstr>
      <vt:lpstr>微软雅黑</vt:lpstr>
      <vt:lpstr>Wingdings</vt:lpstr>
      <vt:lpstr>Verdana</vt:lpstr>
      <vt:lpstr>CUED - Simon Keizer</vt:lpstr>
      <vt:lpstr>PowerPoint 演示文稿</vt:lpstr>
      <vt:lpstr>Contents</vt:lpstr>
      <vt:lpstr>PowerPoint 演示文稿</vt:lpstr>
      <vt:lpstr>Introduction and Related Work</vt:lpstr>
      <vt:lpstr>Contents</vt:lpstr>
      <vt:lpstr>Diffusion Models and Classifier Guidance</vt:lpstr>
      <vt:lpstr>Diffusion Models and Classifier Guidance</vt:lpstr>
      <vt:lpstr>Diffusion Models and Classifier Guidance</vt:lpstr>
      <vt:lpstr>Contents</vt:lpstr>
      <vt:lpstr>Soft-Label Guidance and EmoDiff</vt:lpstr>
      <vt:lpstr>Soft-Label Guidance and EmoDiff</vt:lpstr>
      <vt:lpstr>Soft-Label Guidance and EmoDiff</vt:lpstr>
      <vt:lpstr>Soft-Label Guidance and EmoDiff</vt:lpstr>
      <vt:lpstr>Contents</vt:lpstr>
      <vt:lpstr>Experiments: Setup</vt:lpstr>
      <vt:lpstr>Experiments: Emotional TTS Quality</vt:lpstr>
      <vt:lpstr>Experiments: Emotion Intensity Controllability</vt:lpstr>
      <vt:lpstr>Experiments: Diversity of Emotional Samples</vt:lpstr>
      <vt:lpstr>Contents</vt:lpstr>
      <vt:lpstr>Conclusion</vt:lpstr>
      <vt:lpstr>PowerPoint 演示文稿</vt:lpstr>
    </vt:vector>
  </TitlesOfParts>
  <Manager/>
  <Company>CUED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Statistical Approach to Dialogue Management Using POMDPs</dc:title>
  <dc:subject/>
  <dc:creator>Simon Keizer</dc:creator>
  <cp:keywords/>
  <dc:description/>
  <cp:lastModifiedBy>Microsoft Office User</cp:lastModifiedBy>
  <cp:revision>4334</cp:revision>
  <cp:lastPrinted>2018-08-27T07:41:22Z</cp:lastPrinted>
  <dcterms:created xsi:type="dcterms:W3CDTF">2013-03-14T01:30:36Z</dcterms:created>
  <dcterms:modified xsi:type="dcterms:W3CDTF">2023-05-04T08:34:51Z</dcterms:modified>
  <cp:category/>
</cp:coreProperties>
</file>