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4"/>
  </p:notesMasterIdLst>
  <p:sldIdLst>
    <p:sldId id="256" r:id="rId2"/>
    <p:sldId id="258" r:id="rId3"/>
    <p:sldId id="369" r:id="rId4"/>
    <p:sldId id="3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7" r:id="rId42"/>
    <p:sldId id="299" r:id="rId43"/>
    <p:sldId id="338" r:id="rId44"/>
    <p:sldId id="339" r:id="rId45"/>
    <p:sldId id="343" r:id="rId46"/>
    <p:sldId id="341" r:id="rId47"/>
    <p:sldId id="301" r:id="rId48"/>
    <p:sldId id="303" r:id="rId49"/>
    <p:sldId id="364" r:id="rId50"/>
    <p:sldId id="365" r:id="rId51"/>
    <p:sldId id="374" r:id="rId52"/>
    <p:sldId id="346" r:id="rId53"/>
    <p:sldId id="375" r:id="rId54"/>
    <p:sldId id="348" r:id="rId55"/>
    <p:sldId id="317" r:id="rId56"/>
    <p:sldId id="349" r:id="rId57"/>
    <p:sldId id="351" r:id="rId58"/>
    <p:sldId id="352" r:id="rId59"/>
    <p:sldId id="373" r:id="rId60"/>
    <p:sldId id="354" r:id="rId61"/>
    <p:sldId id="367" r:id="rId62"/>
    <p:sldId id="368" r:id="rId63"/>
    <p:sldId id="357" r:id="rId64"/>
    <p:sldId id="322" r:id="rId65"/>
    <p:sldId id="353" r:id="rId66"/>
    <p:sldId id="323" r:id="rId67"/>
    <p:sldId id="324" r:id="rId68"/>
    <p:sldId id="355" r:id="rId69"/>
    <p:sldId id="356" r:id="rId70"/>
    <p:sldId id="325" r:id="rId71"/>
    <p:sldId id="360" r:id="rId72"/>
    <p:sldId id="330" r:id="rId73"/>
    <p:sldId id="331" r:id="rId74"/>
    <p:sldId id="332" r:id="rId75"/>
    <p:sldId id="333" r:id="rId76"/>
    <p:sldId id="334" r:id="rId77"/>
    <p:sldId id="371" r:id="rId78"/>
    <p:sldId id="376" r:id="rId79"/>
    <p:sldId id="377" r:id="rId80"/>
    <p:sldId id="378" r:id="rId81"/>
    <p:sldId id="336" r:id="rId82"/>
    <p:sldId id="337" r:id="rId83"/>
  </p:sldIdLst>
  <p:sldSz cx="12192000" cy="6858000"/>
  <p:notesSz cx="6858000" cy="9144000"/>
  <p:defaultTextStyle>
    <a:defPPr>
      <a:defRPr lang="zh-CN"/>
    </a:defPPr>
    <a:lvl1pPr algn="l" rtl="0" fontAlgn="base">
      <a:spcBef>
        <a:spcPct val="1"/>
      </a:spcBef>
      <a:spcAft>
        <a:spcPct val="1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1"/>
      </a:spcBef>
      <a:spcAft>
        <a:spcPct val="1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1"/>
      </a:spcBef>
      <a:spcAft>
        <a:spcPct val="1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1"/>
      </a:spcBef>
      <a:spcAft>
        <a:spcPct val="1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1"/>
      </a:spcBef>
      <a:spcAft>
        <a:spcPct val="1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671"/>
    <a:srgbClr val="CAEDC2"/>
    <a:srgbClr val="D7E8D3"/>
    <a:srgbClr val="C8FABE"/>
    <a:srgbClr val="9B307C"/>
    <a:srgbClr val="D9D9D9"/>
    <a:srgbClr val="FFFFFF"/>
    <a:srgbClr val="7F7F7F"/>
    <a:srgbClr val="CECFF0"/>
    <a:srgbClr val="199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99FDB3-8DCA-4E5D-B946-70ED5496C79F}" v="591" dt="2024-08-15T14:32:28.868"/>
    <p1510:client id="{82939292-E4FF-4A05-AA77-80C49A59D3B5}" v="1809" dt="2024-08-15T14:36:17.117"/>
    <p1510:client id="{C0ED34A7-83CB-4B7F-AFAD-E257E7E241B2}" v="44" dt="2024-08-15T15:47:29.279"/>
    <p1510:client id="{C1FF750D-D6EC-400D-A17D-87089D56965E}" v="121" dt="2024-08-14T16:28:51.485"/>
    <p1510:client id="{F6CA6071-BF71-4764-95CC-1A453842390C}" v="216" dt="2024-08-15T15:46:40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6"/>
    <p:restoredTop sz="94694"/>
  </p:normalViewPr>
  <p:slideViewPr>
    <p:cSldViewPr snapToGrid="0">
      <p:cViewPr varScale="1">
        <p:scale>
          <a:sx n="117" d="100"/>
          <a:sy n="117" d="100"/>
        </p:scale>
        <p:origin x="34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等线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等线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  <a:endParaRPr dirty="0"/>
          </a:p>
          <a:p>
            <a:pPr lvl="1"/>
            <a:r>
              <a:rPr lang="en-US" altLang="zh-CN" dirty="0"/>
              <a:t>Second level</a:t>
            </a:r>
            <a:endParaRPr dirty="0"/>
          </a:p>
          <a:p>
            <a:pPr lvl="2"/>
            <a:r>
              <a:rPr lang="en-US" altLang="zh-CN" dirty="0"/>
              <a:t>Third level</a:t>
            </a:r>
            <a:endParaRPr dirty="0"/>
          </a:p>
          <a:p>
            <a:pPr lvl="3"/>
            <a:r>
              <a:rPr lang="en-US" altLang="zh-CN" dirty="0"/>
              <a:t>Fourth level</a:t>
            </a:r>
            <a:endParaRPr dirty="0"/>
          </a:p>
          <a:p>
            <a:pPr lvl="4"/>
            <a:r>
              <a:rPr lang="en-US" altLang="zh-CN" dirty="0"/>
              <a:t>Fifth level</a:t>
            </a:r>
            <a:endParaRPr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等线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等线" panose="02010600030101010101" pitchFamily="2" charset="-122"/>
              </a:defRPr>
            </a:lvl1pPr>
          </a:lstStyle>
          <a:p>
            <a:fld id="{5CA3638A-ED8F-4141-B58D-315E5706B02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1"/>
      </a:spcAft>
      <a:defRPr sz="1200" kern="1200">
        <a:solidFill>
          <a:schemeClr val="tx1"/>
        </a:solidFill>
        <a:latin typeface="Arial" charset="0"/>
        <a:ea typeface="等线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1"/>
      </a:spcAft>
      <a:defRPr sz="1200" kern="1200">
        <a:solidFill>
          <a:schemeClr val="tx1"/>
        </a:solidFill>
        <a:latin typeface="Arial" charset="0"/>
        <a:ea typeface="等线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1"/>
      </a:spcAft>
      <a:defRPr sz="1200" kern="1200">
        <a:solidFill>
          <a:schemeClr val="tx1"/>
        </a:solidFill>
        <a:latin typeface="Arial" charset="0"/>
        <a:ea typeface="等线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1"/>
      </a:spcAft>
      <a:defRPr sz="1200" kern="1200">
        <a:solidFill>
          <a:schemeClr val="tx1"/>
        </a:solidFill>
        <a:latin typeface="Arial" charset="0"/>
        <a:ea typeface="等线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1"/>
      </a:spcAft>
      <a:defRPr sz="1200" kern="1200">
        <a:solidFill>
          <a:schemeClr val="tx1"/>
        </a:solidFill>
        <a:latin typeface="Arial" charset="0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17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3638A-ED8F-4141-B58D-315E5706B025}" type="slidenum">
              <a:rPr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备注占位符 11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备注占位符 13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备注占位符 19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备注占位符 21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备注占位符 23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pPr marL="0" lvl="1" indent="0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备注占位符 25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备注占位符 27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备注占位符 29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备注占位符 31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备注占位符 35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备注占位符 55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备注占位符 37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备注占位符 39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备注占位符 41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备注占位符 43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/pdf/2306.07547</a:t>
            </a:r>
          </a:p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/pdf/2304.09116</a:t>
            </a:r>
          </a:p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/pdf/2403.03100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smtClean="0"/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1501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smtClean="0"/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5858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smtClean="0"/>
              <a:t>50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5516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https://arxiv.org/pdf/2406.07855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smtClean="0"/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5712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smtClean="0"/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31092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https://arxiv.org/abs/2407.03892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smtClean="0"/>
              <a:t>57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854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备注占位符 63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smtClean="0"/>
              <a:t>59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7421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https://arxiv.org/pdf/2406.02430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smtClean="0"/>
              <a:t>60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1841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备注占位符 65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备注占位符 65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67784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备注占位符 65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aclanthology.org/2023.findings-emnlp.438.pdf</a:t>
            </a:r>
          </a:p>
          <a:p>
            <a:r>
              <a:rPr lang="en-US"/>
              <a:t>https://arxiv.org/pdf/2402.05755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139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smtClean="0"/>
              <a:t>75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5696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备注占位符 73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备注占位符 75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79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8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3638A-ED8F-4141-B58D-315E5706B025}" type="slidenum">
              <a:rPr/>
              <a:t>82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备注占位符 71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备注占位符 3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备注占位符 5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备注占位符 7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备注占位符 9"/>
          <p:cNvSpPr>
            <a:spLocks noGrp="1"/>
          </p:cNvSpPr>
          <p:nvPr>
            <p:ph type="body"/>
          </p:nvPr>
        </p:nvSpPr>
        <p:spPr>
          <a:xfrm>
            <a:off x="0" y="0"/>
            <a:ext cx="1778000" cy="444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1" y="3965371"/>
            <a:ext cx="10560049" cy="19671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1"/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subtitle</a:t>
            </a:r>
            <a:r>
              <a:rPr lang="de-DE"/>
              <a:t> style</a:t>
            </a:r>
            <a:endParaRPr/>
          </a:p>
        </p:txBody>
      </p:sp>
      <p:sp>
        <p:nvSpPr>
          <p:cNvPr id="3" name="标题 1"/>
          <p:cNvSpPr txBox="1"/>
          <p:nvPr userDrawn="1"/>
        </p:nvSpPr>
        <p:spPr bwMode="auto">
          <a:xfrm>
            <a:off x="1" y="1807659"/>
            <a:ext cx="12191999" cy="1967116"/>
          </a:xfrm>
          <a:prstGeom prst="rect">
            <a:avLst/>
          </a:prstGeom>
          <a:solidFill>
            <a:srgbClr val="24267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1"/>
              </a:spcBef>
              <a:spcAft>
                <a:spcPct val="1"/>
              </a:spcAft>
              <a:defRPr sz="3200" b="1">
                <a:solidFill>
                  <a:srgbClr val="24267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1pPr>
            <a:lvl2pPr algn="l" rtl="0" fontAlgn="base">
              <a:spcBef>
                <a:spcPct val="1"/>
              </a:spcBef>
              <a:spcAft>
                <a:spcPct val="1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2pPr>
            <a:lvl3pPr algn="l" rtl="0" fontAlgn="base">
              <a:spcBef>
                <a:spcPct val="1"/>
              </a:spcBef>
              <a:spcAft>
                <a:spcPct val="1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3pPr>
            <a:lvl4pPr algn="l" rtl="0" fontAlgn="base">
              <a:spcBef>
                <a:spcPct val="1"/>
              </a:spcBef>
              <a:spcAft>
                <a:spcPct val="1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4pPr>
            <a:lvl5pPr algn="l" rtl="0" fontAlgn="base">
              <a:spcBef>
                <a:spcPct val="1"/>
              </a:spcBef>
              <a:spcAft>
                <a:spcPct val="1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5pPr>
            <a:lvl6pPr marL="457200" algn="l" rtl="0" fontAlgn="base">
              <a:spcBef>
                <a:spcPct val="1"/>
              </a:spcBef>
              <a:spcAft>
                <a:spcPct val="1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6pPr>
            <a:lvl7pPr marL="914400" algn="l" rtl="0" fontAlgn="base">
              <a:spcBef>
                <a:spcPct val="1"/>
              </a:spcBef>
              <a:spcAft>
                <a:spcPct val="1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7pPr>
            <a:lvl8pPr marL="1371600" algn="l" rtl="0" fontAlgn="base">
              <a:spcBef>
                <a:spcPct val="1"/>
              </a:spcBef>
              <a:spcAft>
                <a:spcPct val="1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8pPr>
            <a:lvl9pPr marL="1828800" algn="l" rtl="0" fontAlgn="base">
              <a:spcBef>
                <a:spcPct val="1"/>
              </a:spcBef>
              <a:spcAft>
                <a:spcPct val="1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>
              <a:lnSpc>
                <a:spcPct val="110000"/>
              </a:lnSpc>
            </a:pPr>
            <a:endParaRPr kumimoji="1" lang="zh-CN" altLang="en-US" sz="36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5671" y="2257063"/>
            <a:ext cx="10560049" cy="1079500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/>
          </a:p>
        </p:txBody>
      </p:sp>
      <p:pic>
        <p:nvPicPr>
          <p:cNvPr id="5" name="图片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531" y="457029"/>
            <a:ext cx="12185758" cy="44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773" y="-16621"/>
            <a:ext cx="3208822" cy="9603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59696" y="121995"/>
            <a:ext cx="3208822" cy="683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n"/>
              <a:defRPr/>
            </a:lvl1pPr>
            <a:lvl2pPr marL="800100" indent="-342900">
              <a:buFont typeface="Wingdings" charset="2"/>
              <a:buChar char="l"/>
              <a:defRPr/>
            </a:lvl2pPr>
            <a:lvl3pPr marL="1257300" indent="-342900">
              <a:buFont typeface="Wingdings" pitchFamily="2" charset="2"/>
              <a:buChar char="u"/>
              <a:defRPr/>
            </a:lvl3pPr>
            <a:lvl4pPr marL="1714500" indent="-342900">
              <a:buFont typeface="Wingdings" pitchFamily="2" charset="2"/>
              <a:buChar char="p"/>
              <a:defRPr/>
            </a:lvl4pPr>
            <a:lvl5pPr marL="2171700" indent="-342900">
              <a:buFont typeface="Wingdings" pitchFamily="2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  <a:endParaRPr/>
          </a:p>
          <a:p>
            <a:pPr lvl="1"/>
            <a:r>
              <a:rPr lang="en-US"/>
              <a:t>Second level</a:t>
            </a:r>
            <a:endParaRPr/>
          </a:p>
          <a:p>
            <a:pPr lvl="2"/>
            <a:r>
              <a:rPr lang="en-US"/>
              <a:t>Third level</a:t>
            </a:r>
            <a:endParaRPr/>
          </a:p>
          <a:p>
            <a:pPr lvl="3"/>
            <a:r>
              <a:rPr lang="en-US"/>
              <a:t>Fourth level</a:t>
            </a:r>
            <a:endParaRPr/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480" y="5170648"/>
            <a:ext cx="9025467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E9E6D-B1E9-4F08-8E83-0E081C425F53}" type="slidenum">
              <a:r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125539"/>
            <a:ext cx="5513917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/>
          </a:p>
          <a:p>
            <a:pPr lvl="1"/>
            <a:r>
              <a:rPr lang="en-US"/>
              <a:t>Second level</a:t>
            </a:r>
            <a:endParaRPr/>
          </a:p>
          <a:p>
            <a:pPr lvl="2"/>
            <a:r>
              <a:rPr lang="en-US"/>
              <a:t>Third level</a:t>
            </a:r>
            <a:endParaRPr/>
          </a:p>
          <a:p>
            <a:pPr lvl="3"/>
            <a:r>
              <a:rPr lang="en-US"/>
              <a:t>Fourth level</a:t>
            </a:r>
            <a:endParaRPr/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6148918" y="1125539"/>
            <a:ext cx="5516033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/>
          </a:p>
          <a:p>
            <a:pPr lvl="1"/>
            <a:r>
              <a:rPr lang="en-US"/>
              <a:t>Second level</a:t>
            </a:r>
            <a:endParaRPr/>
          </a:p>
          <a:p>
            <a:pPr lvl="2"/>
            <a:r>
              <a:rPr lang="en-US"/>
              <a:t>Third level</a:t>
            </a:r>
            <a:endParaRPr/>
          </a:p>
          <a:p>
            <a:pPr lvl="3"/>
            <a:r>
              <a:rPr lang="en-US"/>
              <a:t>Fourth level</a:t>
            </a:r>
            <a:endParaRPr/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96BD4-B791-4C8E-BBF7-79275CA9D095}" type="slidenum">
              <a:r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267F1-93F1-4E3E-B30F-5804AF0131CA}" type="slidenum">
              <a:r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CB26B-C1C8-4C5E-B232-0EC000952787}" type="slidenum">
              <a:r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/>
          </a:p>
          <a:p>
            <a:pPr lvl="1"/>
            <a:r>
              <a:rPr lang="en-US"/>
              <a:t>Second level</a:t>
            </a:r>
            <a:endParaRPr/>
          </a:p>
          <a:p>
            <a:pPr lvl="2"/>
            <a:r>
              <a:rPr lang="en-US"/>
              <a:t>Third level</a:t>
            </a:r>
            <a:endParaRPr/>
          </a:p>
          <a:p>
            <a:pPr lvl="3"/>
            <a:r>
              <a:rPr lang="en-US"/>
              <a:t>Fourth level</a:t>
            </a:r>
            <a:endParaRPr/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5C95E-8AE2-48B8-91E3-6245884FF356}" type="slidenum">
              <a:r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972800" cy="565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Table Placeholder 2"/>
          <p:cNvSpPr>
            <a:spLocks noGrp="1"/>
          </p:cNvSpPr>
          <p:nvPr>
            <p:ph type="tbl" idx="1"/>
          </p:nvPr>
        </p:nvSpPr>
        <p:spPr>
          <a:xfrm>
            <a:off x="431801" y="1125539"/>
            <a:ext cx="11233151" cy="4967287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90651" y="6245225"/>
            <a:ext cx="9025467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A3FAC3C-9319-4511-B25D-033378084A72}" type="slidenum">
              <a:r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06924"/>
            <a:ext cx="11055352" cy="488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等线" panose="02010600030101010101" pitchFamily="2" charset="-122"/>
              </a:defRPr>
            </a:lvl1pPr>
          </a:lstStyle>
          <a:p>
            <a:r>
              <a:rPr lang="en-GB" altLang="zh-CN" dirty="0"/>
              <a:t>3 November, 2008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35641" y="6245225"/>
            <a:ext cx="90254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1">
                <a:solidFill>
                  <a:schemeClr val="bg2"/>
                </a:solidFill>
                <a:ea typeface="等线" panose="02010600030101010101" pitchFamily="2" charset="-122"/>
              </a:defRPr>
            </a:lvl1pPr>
          </a:lstStyle>
          <a:p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DAA495AF-A2E5-4C69-B93F-A4394812F7B9}" type="slidenum">
              <a:rPr/>
              <a:t>‹#›</a:t>
            </a:fld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58454" y="-118639"/>
            <a:ext cx="11842202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/>
          </a:p>
        </p:txBody>
      </p:sp>
      <p:sp>
        <p:nvSpPr>
          <p:cNvPr id="7" name="Rectangle 17"/>
          <p:cNvSpPr/>
          <p:nvPr userDrawn="1"/>
        </p:nvSpPr>
        <p:spPr>
          <a:xfrm>
            <a:off x="-5861" y="320040"/>
            <a:ext cx="152400" cy="396240"/>
          </a:xfrm>
          <a:prstGeom prst="rect">
            <a:avLst/>
          </a:prstGeom>
          <a:solidFill>
            <a:srgbClr val="242671"/>
          </a:solidFill>
          <a:ln>
            <a:solidFill>
              <a:srgbClr val="2426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4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154169" y="19880"/>
            <a:ext cx="2005831" cy="6003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240723" y="115370"/>
            <a:ext cx="1861815" cy="39636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279901" y="6584950"/>
            <a:ext cx="3708066" cy="276999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50000"/>
                    <a:alpha val="10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NCMMSC2024 </a:t>
            </a:r>
            <a:r>
              <a:rPr lang="zh-CN" sz="1200" b="1" dirty="0">
                <a:solidFill>
                  <a:schemeClr val="accent2">
                    <a:lumMod val="50000"/>
                    <a:alpha val="10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教程报告：基于离散编码的语音合成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rtl="0" fontAlgn="base">
        <a:spcBef>
          <a:spcPct val="1"/>
        </a:spcBef>
        <a:spcAft>
          <a:spcPct val="1"/>
        </a:spcAft>
        <a:defRPr sz="3200" b="1">
          <a:solidFill>
            <a:srgbClr val="24267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1pPr>
      <a:lvl2pPr algn="l" rtl="0" fontAlgn="base">
        <a:spcBef>
          <a:spcPct val="1"/>
        </a:spcBef>
        <a:spcAft>
          <a:spcPct val="1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2pPr>
      <a:lvl3pPr algn="l" rtl="0" fontAlgn="base">
        <a:spcBef>
          <a:spcPct val="1"/>
        </a:spcBef>
        <a:spcAft>
          <a:spcPct val="1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3pPr>
      <a:lvl4pPr algn="l" rtl="0" fontAlgn="base">
        <a:spcBef>
          <a:spcPct val="1"/>
        </a:spcBef>
        <a:spcAft>
          <a:spcPct val="1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4pPr>
      <a:lvl5pPr algn="l" rtl="0" fontAlgn="base">
        <a:spcBef>
          <a:spcPct val="1"/>
        </a:spcBef>
        <a:spcAft>
          <a:spcPct val="1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5pPr>
      <a:lvl6pPr marL="457200" algn="l" rtl="0" fontAlgn="base">
        <a:spcBef>
          <a:spcPct val="1"/>
        </a:spcBef>
        <a:spcAft>
          <a:spcPct val="1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6pPr>
      <a:lvl7pPr marL="914400" algn="l" rtl="0" fontAlgn="base">
        <a:spcBef>
          <a:spcPct val="1"/>
        </a:spcBef>
        <a:spcAft>
          <a:spcPct val="1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7pPr>
      <a:lvl8pPr marL="1371600" algn="l" rtl="0" fontAlgn="base">
        <a:spcBef>
          <a:spcPct val="1"/>
        </a:spcBef>
        <a:spcAft>
          <a:spcPct val="1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8pPr>
      <a:lvl9pPr marL="1828800" algn="l" rtl="0" fontAlgn="base">
        <a:spcBef>
          <a:spcPct val="1"/>
        </a:spcBef>
        <a:spcAft>
          <a:spcPct val="1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1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1pPr>
      <a:lvl2pPr marL="742950" indent="-285750" algn="l" rtl="0" fontAlgn="base">
        <a:spcBef>
          <a:spcPct val="20000"/>
        </a:spcBef>
        <a:spcAft>
          <a:spcPct val="1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2pPr>
      <a:lvl3pPr marL="1143000" indent="-228600" algn="l" rtl="0" fontAlgn="base">
        <a:spcBef>
          <a:spcPct val="20000"/>
        </a:spcBef>
        <a:spcAft>
          <a:spcPct val="1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3pPr>
      <a:lvl4pPr marL="1600200" indent="-228600" algn="l" rtl="0" fontAlgn="base">
        <a:spcBef>
          <a:spcPct val="20000"/>
        </a:spcBef>
        <a:spcAft>
          <a:spcPct val="1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4pPr>
      <a:lvl5pPr marL="2057400" indent="-228600" algn="l" rtl="0" fontAlgn="base">
        <a:spcBef>
          <a:spcPct val="20000"/>
        </a:spcBef>
        <a:spcAft>
          <a:spcPct val="1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5pPr>
      <a:lvl6pPr marL="2514600" indent="-228600" algn="l" rtl="0" fontAlgn="base">
        <a:spcBef>
          <a:spcPct val="20000"/>
        </a:spcBef>
        <a:spcAft>
          <a:spcPct val="1"/>
        </a:spcAft>
        <a:buClr>
          <a:srgbClr val="CC00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1"/>
        </a:spcAft>
        <a:buClr>
          <a:srgbClr val="CC00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1"/>
        </a:spcAft>
        <a:buClr>
          <a:srgbClr val="CC00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1"/>
        </a:spcAft>
        <a:buClr>
          <a:srgbClr val="CC00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4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8.wav"/><Relationship Id="rId7" Type="http://schemas.microsoft.com/office/2007/relationships/media" Target="../media/media10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56.png"/><Relationship Id="rId5" Type="http://schemas.microsoft.com/office/2007/relationships/media" Target="../media/media9.wav"/><Relationship Id="rId10" Type="http://schemas.openxmlformats.org/officeDocument/2006/relationships/notesSlide" Target="../notesSlides/notesSlide23.xml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3" Type="http://schemas.microsoft.com/office/2007/relationships/media" Target="../media/media12.wav"/><Relationship Id="rId7" Type="http://schemas.microsoft.com/office/2007/relationships/media" Target="../media/media14.wav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5" Type="http://schemas.microsoft.com/office/2007/relationships/media" Target="../media/media13.wav"/><Relationship Id="rId10" Type="http://schemas.openxmlformats.org/officeDocument/2006/relationships/image" Target="../media/image56.png"/><Relationship Id="rId4" Type="http://schemas.openxmlformats.org/officeDocument/2006/relationships/audio" Target="../media/media12.wav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3" Type="http://schemas.microsoft.com/office/2007/relationships/media" Target="../media/media16.wav"/><Relationship Id="rId7" Type="http://schemas.microsoft.com/office/2007/relationships/media" Target="../media/media18.wav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5" Type="http://schemas.microsoft.com/office/2007/relationships/media" Target="../media/media17.wav"/><Relationship Id="rId10" Type="http://schemas.openxmlformats.org/officeDocument/2006/relationships/image" Target="../media/image56.png"/><Relationship Id="rId4" Type="http://schemas.openxmlformats.org/officeDocument/2006/relationships/audio" Target="../media/media16.wav"/><Relationship Id="rId9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microsoft.com/office/2007/relationships/media" Target="../media/media25.wav"/><Relationship Id="rId3" Type="http://schemas.microsoft.com/office/2007/relationships/media" Target="../media/media20.wav"/><Relationship Id="rId7" Type="http://schemas.microsoft.com/office/2007/relationships/media" Target="../media/media22.wav"/><Relationship Id="rId12" Type="http://schemas.openxmlformats.org/officeDocument/2006/relationships/audio" Target="../media/media24.wav"/><Relationship Id="rId17" Type="http://schemas.openxmlformats.org/officeDocument/2006/relationships/image" Target="../media/image73.png"/><Relationship Id="rId2" Type="http://schemas.openxmlformats.org/officeDocument/2006/relationships/audio" Target="../media/media19.wav"/><Relationship Id="rId16" Type="http://schemas.openxmlformats.org/officeDocument/2006/relationships/image" Target="../media/image56.png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11" Type="http://schemas.microsoft.com/office/2007/relationships/media" Target="../media/media24.wav"/><Relationship Id="rId5" Type="http://schemas.microsoft.com/office/2007/relationships/media" Target="../media/media21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3.wav"/><Relationship Id="rId4" Type="http://schemas.openxmlformats.org/officeDocument/2006/relationships/audio" Target="../media/media20.wav"/><Relationship Id="rId9" Type="http://schemas.microsoft.com/office/2007/relationships/media" Target="../media/media23.wav"/><Relationship Id="rId14" Type="http://schemas.openxmlformats.org/officeDocument/2006/relationships/audio" Target="../media/media25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13" Type="http://schemas.microsoft.com/office/2007/relationships/media" Target="../media/media32.wav"/><Relationship Id="rId18" Type="http://schemas.openxmlformats.org/officeDocument/2006/relationships/audio" Target="../media/media34.wav"/><Relationship Id="rId26" Type="http://schemas.openxmlformats.org/officeDocument/2006/relationships/notesSlide" Target="../notesSlides/notesSlide30.xml"/><Relationship Id="rId3" Type="http://schemas.microsoft.com/office/2007/relationships/media" Target="../media/media27.wav"/><Relationship Id="rId21" Type="http://schemas.microsoft.com/office/2007/relationships/media" Target="../media/media36.wav"/><Relationship Id="rId7" Type="http://schemas.microsoft.com/office/2007/relationships/media" Target="../media/media29.wav"/><Relationship Id="rId12" Type="http://schemas.openxmlformats.org/officeDocument/2006/relationships/audio" Target="../media/media31.wav"/><Relationship Id="rId17" Type="http://schemas.microsoft.com/office/2007/relationships/media" Target="../media/media34.wav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6" Type="http://schemas.openxmlformats.org/officeDocument/2006/relationships/audio" Target="../media/media33.wav"/><Relationship Id="rId20" Type="http://schemas.openxmlformats.org/officeDocument/2006/relationships/audio" Target="../media/media35.wav"/><Relationship Id="rId1" Type="http://schemas.microsoft.com/office/2007/relationships/media" Target="../media/media26.wav"/><Relationship Id="rId6" Type="http://schemas.openxmlformats.org/officeDocument/2006/relationships/audio" Target="../media/media28.wav"/><Relationship Id="rId11" Type="http://schemas.microsoft.com/office/2007/relationships/media" Target="../media/media31.wav"/><Relationship Id="rId24" Type="http://schemas.openxmlformats.org/officeDocument/2006/relationships/audio" Target="../media/media37.wav"/><Relationship Id="rId5" Type="http://schemas.microsoft.com/office/2007/relationships/media" Target="../media/media28.wav"/><Relationship Id="rId15" Type="http://schemas.microsoft.com/office/2007/relationships/media" Target="../media/media33.wav"/><Relationship Id="rId23" Type="http://schemas.microsoft.com/office/2007/relationships/media" Target="../media/media37.wav"/><Relationship Id="rId10" Type="http://schemas.openxmlformats.org/officeDocument/2006/relationships/audio" Target="../media/media30.wav"/><Relationship Id="rId19" Type="http://schemas.microsoft.com/office/2007/relationships/media" Target="../media/media35.wav"/><Relationship Id="rId4" Type="http://schemas.openxmlformats.org/officeDocument/2006/relationships/audio" Target="../media/media27.wav"/><Relationship Id="rId9" Type="http://schemas.microsoft.com/office/2007/relationships/media" Target="../media/media30.wav"/><Relationship Id="rId14" Type="http://schemas.openxmlformats.org/officeDocument/2006/relationships/audio" Target="../media/media32.wav"/><Relationship Id="rId22" Type="http://schemas.openxmlformats.org/officeDocument/2006/relationships/audio" Target="../media/media36.wav"/><Relationship Id="rId27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37838" y="6198648"/>
            <a:ext cx="2916324" cy="461665"/>
          </a:xfrm>
        </p:spPr>
        <p:txBody>
          <a:bodyPr/>
          <a:lstStyle/>
          <a:p>
            <a:pPr marL="0" indent="0">
              <a:buNone/>
            </a:pPr>
            <a:r>
              <a:rPr lang="zh-CN" altLang="en-US"/>
              <a:t>汇报时间：</a:t>
            </a:r>
            <a:r>
              <a:rPr lang="en-US" altLang="zh-CN" sz="2000" b="0"/>
              <a:t>2024-08-16</a:t>
            </a:r>
            <a:endParaRPr lang="en-GB" altLang="zh-CN" sz="2000" b="0"/>
          </a:p>
        </p:txBody>
      </p:sp>
      <p:sp>
        <p:nvSpPr>
          <p:cNvPr id="21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08368" y="6243007"/>
            <a:ext cx="2133600" cy="476250"/>
          </a:xfrm>
        </p:spPr>
        <p:txBody>
          <a:bodyPr/>
          <a:lstStyle/>
          <a:p>
            <a:fld id="{F6C7CC9B-F300-488E-AE2D-CC29E8E1A01A}" type="slidenum">
              <a:rPr/>
              <a:t>1</a:t>
            </a:fld>
            <a:endParaRPr lang="de-DE"/>
          </a:p>
        </p:txBody>
      </p:sp>
      <p:sp>
        <p:nvSpPr>
          <p:cNvPr id="212" name="矩形 4"/>
          <p:cNvSpPr/>
          <p:nvPr/>
        </p:nvSpPr>
        <p:spPr>
          <a:xfrm>
            <a:off x="1127448" y="4077072"/>
            <a:ext cx="10013950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sz="2400" b="0" i="0" dirty="0">
                <a:effectLst/>
                <a:latin typeface="Microsoft YaHei"/>
                <a:ea typeface="Microsoft YaHei"/>
                <a:cs typeface="+mn-cs"/>
              </a:rPr>
              <a:t>报告人：俞凯</a:t>
            </a:r>
            <a:r>
              <a:rPr lang="zh-CN" altLang="en-US" sz="2400" dirty="0">
                <a:latin typeface="Microsoft YaHei"/>
                <a:ea typeface="Microsoft YaHei"/>
              </a:rPr>
              <a:t>、</a:t>
            </a:r>
            <a:r>
              <a:rPr lang="zh-CN" altLang="en-US" sz="2400" dirty="0">
                <a:latin typeface="Arial"/>
                <a:ea typeface="Microsoft YaHei"/>
                <a:cs typeface="Arial"/>
              </a:rPr>
              <a:t>郭奕玮、</a:t>
            </a:r>
            <a:r>
              <a:rPr lang="zh-CN" sz="2400" b="0" i="0" dirty="0">
                <a:effectLst/>
                <a:latin typeface="Microsoft YaHei"/>
                <a:ea typeface="Microsoft YaHei"/>
                <a:cs typeface="+mn-cs"/>
              </a:rPr>
              <a:t>刘树杰</a:t>
            </a:r>
            <a:endParaRPr lang="zh-CN" dirty="0">
              <a:ea typeface="等线" panose="02010600030101010101" pitchFamily="2" charset="-122"/>
              <a:cs typeface="Arial" charset="0"/>
            </a:endParaRPr>
          </a:p>
          <a:p>
            <a:pPr algn="ctr"/>
            <a:r>
              <a:rPr lang="zh-CN" sz="2400" b="1" dirty="0">
                <a:latin typeface="Microsoft YaHei"/>
                <a:ea typeface="Microsoft YaHei"/>
                <a:cs typeface="+mn-cs"/>
              </a:rPr>
              <a:t>上海交通大学跨媒体语言智能实验室、微软亚洲研究院</a:t>
            </a:r>
            <a:endParaRPr lang="zh-CN" sz="2400" b="1" dirty="0">
              <a:ea typeface="等线" panose="02010600030101010101" pitchFamily="2" charset="-122"/>
            </a:endParaRPr>
          </a:p>
        </p:txBody>
      </p:sp>
      <p:sp>
        <p:nvSpPr>
          <p:cNvPr id="213" name="矩形 11"/>
          <p:cNvSpPr/>
          <p:nvPr/>
        </p:nvSpPr>
        <p:spPr>
          <a:xfrm>
            <a:off x="2474404" y="2463766"/>
            <a:ext cx="7315200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3600" b="1" dirty="0">
                <a:solidFill>
                  <a:schemeClr val="bg1">
                    <a:alpha val="100000"/>
                  </a:schemeClr>
                </a:solidFill>
                <a:latin typeface="Microsoft YaHei"/>
                <a:ea typeface="Microsoft YaHei"/>
                <a:cs typeface="Microsoft YaHei"/>
              </a:rPr>
              <a:t>教程报告</a:t>
            </a:r>
            <a:r>
              <a:rPr lang="en-US" sz="3600" b="1" dirty="0">
                <a:solidFill>
                  <a:schemeClr val="bg1">
                    <a:alpha val="100000"/>
                  </a:schemeClr>
                </a:solidFill>
                <a:latin typeface="Microsoft YaHei"/>
                <a:ea typeface="Microsoft YaHei"/>
                <a:cs typeface="Microsoft YaHei"/>
              </a:rPr>
              <a:t>: </a:t>
            </a:r>
            <a:r>
              <a:rPr lang="zh-CN" sz="3600" b="1" dirty="0">
                <a:solidFill>
                  <a:schemeClr val="bg1">
                    <a:alpha val="100000"/>
                  </a:schemeClr>
                </a:solidFill>
                <a:latin typeface="Microsoft YaHei"/>
                <a:ea typeface="Microsoft YaHei"/>
                <a:cs typeface="Microsoft YaHei"/>
              </a:rPr>
              <a:t>基于离散编码的语音合成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数据离散化技巧：层级与分组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424" y="828180"/>
            <a:ext cx="11055352" cy="5378027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单一量化器信息损失严重，往往需要引入多量化器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层级量化</a:t>
            </a:r>
            <a:r>
              <a:rPr lang="en-US" b="1"/>
              <a:t> RVQ</a:t>
            </a:r>
            <a:r>
              <a:rPr lang="zh-CN"/>
              <a:t>（</a:t>
            </a:r>
            <a:r>
              <a:rPr lang="en-US"/>
              <a:t>Residual VQ</a:t>
            </a:r>
            <a:r>
              <a:rPr lang="zh-CN"/>
              <a:t>）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迭代式对上一个量化器的残差进行量化，形成</a:t>
            </a:r>
            <a:r>
              <a:rPr lang="zh-CN" b="1"/>
              <a:t>多层</a:t>
            </a:r>
            <a:r>
              <a:rPr lang="zh-CN"/>
              <a:t>量化结果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特性：串行，前后相关，量化结果大致由粗粒度到细粒度信息排布</a:t>
            </a:r>
            <a:endParaRPr/>
          </a:p>
          <a:p>
            <a:pPr lvl="0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分组量化</a:t>
            </a:r>
            <a:r>
              <a:rPr lang="en-US"/>
              <a:t> </a:t>
            </a:r>
            <a:r>
              <a:rPr lang="en-US" b="1"/>
              <a:t>GVQ</a:t>
            </a:r>
            <a:r>
              <a:rPr lang="zh-CN"/>
              <a:t>（</a:t>
            </a:r>
            <a:r>
              <a:rPr lang="en-US"/>
              <a:t>Grouped VQ</a:t>
            </a:r>
            <a:r>
              <a:rPr lang="zh-CN"/>
              <a:t>，</a:t>
            </a:r>
            <a:r>
              <a:rPr lang="en-US"/>
              <a:t>Product Quantization</a:t>
            </a:r>
            <a:r>
              <a:rPr lang="zh-CN"/>
              <a:t>）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将输入向量维度分组，独立量化，形成</a:t>
            </a:r>
            <a:r>
              <a:rPr lang="zh-CN" b="1"/>
              <a:t>多组</a:t>
            </a:r>
            <a:r>
              <a:rPr lang="zh-CN"/>
              <a:t>量化结果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特性：并行，条件独立性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10</a:t>
            </a:fld>
            <a:endParaRPr lang="de-DE"/>
          </a:p>
        </p:txBody>
      </p:sp>
      <p:sp>
        <p:nvSpPr>
          <p:cNvPr id="5" name="矩形 4"/>
          <p:cNvSpPr/>
          <p:nvPr/>
        </p:nvSpPr>
        <p:spPr>
          <a:xfrm>
            <a:off x="2518673" y="2769247"/>
            <a:ext cx="147257" cy="904582"/>
          </a:xfrm>
          <a:prstGeom prst="rect">
            <a:avLst/>
          </a:prstGeom>
          <a:solidFill>
            <a:srgbClr val="BE9207">
              <a:alpha val="100000"/>
            </a:srgbClr>
          </a:solidFill>
          <a:ln w="0"/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502219" y="2888456"/>
            <a:ext cx="1423490" cy="666165"/>
          </a:xfrm>
          <a:prstGeom prst="ellipse">
            <a:avLst/>
          </a:prstGeom>
          <a:solidFill>
            <a:srgbClr val="BBE0E3">
              <a:alpha val="43000"/>
            </a:srgbClr>
          </a:solidFill>
          <a:ln w="0"/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......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761999" y="2888456"/>
            <a:ext cx="1423490" cy="666165"/>
          </a:xfrm>
          <a:prstGeom prst="ellipse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249838" y="2888456"/>
            <a:ext cx="1423490" cy="666165"/>
          </a:xfrm>
          <a:prstGeom prst="ellipse">
            <a:avLst/>
          </a:prstGeom>
          <a:solidFill>
            <a:srgbClr val="BBE0E3">
              <a:alpha val="43000"/>
            </a:srgbClr>
          </a:solidFill>
          <a:ln w="0"/>
        </p:spPr>
        <p:txBody>
          <a:bodyPr vert="horz" wrap="square" anchor="ctr"/>
          <a:lstStyle/>
          <a:p>
            <a:pPr marL="0" lvl="0" indent="0" algn="ctr" defTabSz="0">
              <a:lnSpc>
                <a:spcPct val="100000"/>
              </a:lnSpc>
              <a:spcBef>
                <a:spcPct val="1"/>
              </a:spcBef>
              <a:spcAft>
                <a:spcPct val="1"/>
              </a:spcAft>
              <a:defRPr>
                <a:solidFill>
                  <a:schemeClr val="tx1">
                    <a:alpha val="100000"/>
                  </a:schemeClr>
                </a:solidFill>
                <a:latin typeface="Arial"/>
                <a:ea typeface="宋体"/>
                <a:cs typeface="+mn-cs"/>
              </a:defRPr>
            </a:pPr>
            <a:r>
              <a:rPr lang="en-US" dirty="0">
                <a:ea typeface="等线" panose="02010600030101010101" pitchFamily="2" charset="-122"/>
              </a:rPr>
              <a:t>......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9" name="直接箭头连接符 8"/>
          <p:cNvCxnSpPr>
            <a:cxnSpLocks/>
          </p:cNvCxnSpPr>
          <p:nvPr/>
        </p:nvCxnSpPr>
        <p:spPr>
          <a:xfrm>
            <a:off x="2665930" y="3221538"/>
            <a:ext cx="836289" cy="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10" name="直接箭头连接符 9"/>
          <p:cNvCxnSpPr>
            <a:cxnSpLocks/>
          </p:cNvCxnSpPr>
          <p:nvPr/>
        </p:nvCxnSpPr>
        <p:spPr>
          <a:xfrm>
            <a:off x="4925710" y="3221539"/>
            <a:ext cx="836290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11" name="直接箭头连接符 10"/>
          <p:cNvCxnSpPr>
            <a:cxnSpLocks/>
          </p:cNvCxnSpPr>
          <p:nvPr/>
        </p:nvCxnSpPr>
        <p:spPr>
          <a:xfrm>
            <a:off x="7185488" y="3221539"/>
            <a:ext cx="1064349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14" name="直接箭头连接符 13"/>
          <p:cNvCxnSpPr>
            <a:cxnSpLocks/>
          </p:cNvCxnSpPr>
          <p:nvPr/>
        </p:nvCxnSpPr>
        <p:spPr>
          <a:xfrm flipV="1">
            <a:off x="6473743" y="2593494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15" name="直接箭头连接符 14"/>
          <p:cNvCxnSpPr/>
          <p:nvPr/>
        </p:nvCxnSpPr>
        <p:spPr>
          <a:xfrm flipV="1">
            <a:off x="6473743" y="3554621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16" name="矩形: 圆角 15"/>
          <p:cNvSpPr/>
          <p:nvPr/>
        </p:nvSpPr>
        <p:spPr>
          <a:xfrm>
            <a:off x="5643616" y="2298537"/>
            <a:ext cx="1660254" cy="294957"/>
          </a:xfrm>
          <a:prstGeom prst="roundRect">
            <a:avLst/>
          </a:prstGeom>
          <a:solidFill>
            <a:srgbClr val="FDE089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sz="1400" i="1" dirty="0" err="1"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层量化结果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</a:rPr>
              <a:t>q</a:t>
            </a:r>
            <a:r>
              <a:rPr lang="en-US" sz="1400" i="1" baseline="-25000" dirty="0"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5643616" y="3849582"/>
            <a:ext cx="1660254" cy="294957"/>
          </a:xfrm>
          <a:prstGeom prst="roundRect">
            <a:avLst/>
          </a:prstGeom>
          <a:solidFill>
            <a:srgbClr val="FDE089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 err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3281577" y="2298537"/>
            <a:ext cx="1864774" cy="294957"/>
          </a:xfrm>
          <a:prstGeom prst="roundRect">
            <a:avLst/>
          </a:prstGeom>
          <a:solidFill>
            <a:srgbClr val="FBCE42">
              <a:alpha val="100000"/>
            </a:srgbClr>
          </a:solidFill>
          <a:ln w="0"/>
        </p:spPr>
        <p:txBody>
          <a:bodyPr lIns="91440" tIns="45720" rIns="91440" bIns="45720" anchor="ctr"/>
          <a:lstStyle/>
          <a:p>
            <a:pPr algn="ctr"/>
            <a:r>
              <a:rPr lang="zh-CN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2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i-1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层量化结果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2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q</a:t>
            </a:r>
            <a:r>
              <a:rPr lang="en-US" sz="1200" i="1" baseline="-250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i-1</a:t>
            </a:r>
            <a:endParaRPr lang="zh-CN" altLang="en-US" sz="1200" dirty="0">
              <a:ea typeface="等线" panose="02010600030101010101" pitchFamily="2" charset="-122"/>
              <a:cs typeface="Arial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3281547" y="3849582"/>
            <a:ext cx="1864804" cy="294957"/>
          </a:xfrm>
          <a:prstGeom prst="roundRect">
            <a:avLst/>
          </a:prstGeom>
          <a:solidFill>
            <a:srgbClr val="FBCE42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i-1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8029181" y="2298537"/>
            <a:ext cx="1864804" cy="294957"/>
          </a:xfrm>
          <a:prstGeom prst="roundRect">
            <a:avLst/>
          </a:prstGeom>
          <a:solidFill>
            <a:srgbClr val="FFF2C8">
              <a:alpha val="100000"/>
            </a:srgbClr>
          </a:solidFill>
          <a:ln w="0"/>
        </p:spPr>
        <p:txBody>
          <a:bodyPr lIns="91440" tIns="45720" rIns="91440" bIns="45720" anchor="ctr"/>
          <a:lstStyle/>
          <a:p>
            <a:pPr algn="ctr"/>
            <a:r>
              <a:rPr lang="zh-CN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2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i+1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层量化结果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2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q</a:t>
            </a:r>
            <a:r>
              <a:rPr lang="en-US" sz="1200" i="1" baseline="-250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i+1</a:t>
            </a:r>
            <a:endParaRPr lang="zh-CN" altLang="en-US" sz="1200" dirty="0">
              <a:ea typeface="等线" panose="02010600030101010101" pitchFamily="2" charset="-122"/>
              <a:cs typeface="Arial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8029181" y="3849582"/>
            <a:ext cx="1864804" cy="294957"/>
          </a:xfrm>
          <a:prstGeom prst="roundRect">
            <a:avLst/>
          </a:prstGeom>
          <a:solidFill>
            <a:srgbClr val="FFF2C8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i+1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4213964" y="2593494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25" name="直接箭头连接符 24"/>
          <p:cNvCxnSpPr/>
          <p:nvPr/>
        </p:nvCxnSpPr>
        <p:spPr>
          <a:xfrm flipV="1">
            <a:off x="4213964" y="3554621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26" name="直接箭头连接符 25"/>
          <p:cNvCxnSpPr/>
          <p:nvPr/>
        </p:nvCxnSpPr>
        <p:spPr>
          <a:xfrm flipV="1">
            <a:off x="8961583" y="2593494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27" name="直接箭头连接符 26"/>
          <p:cNvCxnSpPr/>
          <p:nvPr/>
        </p:nvCxnSpPr>
        <p:spPr>
          <a:xfrm flipV="1">
            <a:off x="8961583" y="3554621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28" name="直接箭头连接符 27"/>
          <p:cNvCxnSpPr/>
          <p:nvPr/>
        </p:nvCxnSpPr>
        <p:spPr>
          <a:xfrm>
            <a:off x="9741856" y="3221538"/>
            <a:ext cx="836288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1FCBEF0B-457E-6197-75A9-EADBBC399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75" y="3189075"/>
            <a:ext cx="1265850" cy="20385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4CBDDB2-72D0-655A-BF0B-3C991ADB0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200" y="2943075"/>
            <a:ext cx="951600" cy="2278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6E49798-D4F0-FAF0-1382-D159A6A6A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600" y="3036225"/>
            <a:ext cx="202800" cy="1555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C9D78DF-9E83-3343-A4B8-8649A288A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675" y="3036225"/>
            <a:ext cx="460650" cy="1495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数据离散化技巧：层级与分组</a:t>
            </a:r>
            <a:endParaRPr/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654424" y="828180"/>
            <a:ext cx="11055352" cy="6218167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charset="2"/>
              <a:buChar char="n"/>
            </a:pPr>
            <a:r>
              <a:rPr lang="zh-CN" sz="1800">
                <a:latin typeface="Microsoft YaHei"/>
                <a:ea typeface="Microsoft YaHei"/>
                <a:cs typeface="Times New Roman"/>
              </a:rPr>
              <a:t>层级量化</a:t>
            </a:r>
            <a:r>
              <a:rPr lang="en-US" sz="1800" b="1">
                <a:latin typeface="Microsoft YaHei"/>
                <a:ea typeface="Microsoft YaHei"/>
                <a:cs typeface="Times New Roman"/>
              </a:rPr>
              <a:t> RVQ</a:t>
            </a:r>
            <a:r>
              <a:rPr lang="zh-CN" sz="1800">
                <a:latin typeface="Microsoft YaHei"/>
                <a:ea typeface="Microsoft YaHei"/>
                <a:cs typeface="Times New Roman"/>
              </a:rPr>
              <a:t>（</a:t>
            </a:r>
            <a:r>
              <a:rPr lang="en-US" sz="1800">
                <a:latin typeface="Microsoft YaHei"/>
                <a:ea typeface="Microsoft YaHei"/>
                <a:cs typeface="Times New Roman"/>
              </a:rPr>
              <a:t>Residual VQ</a:t>
            </a:r>
            <a:r>
              <a:rPr lang="zh-CN" sz="1800">
                <a:latin typeface="Microsoft YaHei"/>
                <a:ea typeface="Microsoft YaHei"/>
                <a:cs typeface="Times New Roman"/>
              </a:rPr>
              <a:t>）</a:t>
            </a:r>
            <a:endParaRPr lang="zh-CN" altLang="en-US" sz="1800">
              <a:latin typeface="Microsoft YaHei"/>
              <a:ea typeface="Microsoft YaHei"/>
              <a:cs typeface="Times New Roman"/>
            </a:endParaRPr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 sz="1800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 sz="1800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 sz="1800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 sz="1800"/>
          </a:p>
          <a:p>
            <a:pPr lvl="1">
              <a:lnSpc>
                <a:spcPct val="130000"/>
              </a:lnSpc>
            </a:pPr>
            <a:endParaRPr lang="en-US" altLang="zh-CN" sz="1800">
              <a:latin typeface="Microsoft YaHei"/>
              <a:ea typeface="Microsoft YaHei"/>
              <a:cs typeface="Times New Roman"/>
            </a:endParaRPr>
          </a:p>
          <a:p>
            <a:pPr lvl="0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sz="1800">
                <a:latin typeface="Microsoft YaHei"/>
                <a:ea typeface="Microsoft YaHei"/>
                <a:cs typeface="Times New Roman"/>
              </a:rPr>
              <a:t>分组量化</a:t>
            </a:r>
            <a:r>
              <a:rPr lang="en-US" sz="1800">
                <a:latin typeface="Microsoft YaHei"/>
                <a:ea typeface="Microsoft YaHei"/>
                <a:cs typeface="Times New Roman"/>
              </a:rPr>
              <a:t> </a:t>
            </a:r>
            <a:r>
              <a:rPr lang="en-US" sz="1800" b="1">
                <a:latin typeface="Microsoft YaHei"/>
                <a:ea typeface="Microsoft YaHei"/>
                <a:cs typeface="Times New Roman"/>
              </a:rPr>
              <a:t>GVQ</a:t>
            </a:r>
            <a:r>
              <a:rPr lang="zh-CN" sz="1800">
                <a:latin typeface="Microsoft YaHei"/>
                <a:ea typeface="Microsoft YaHei"/>
                <a:cs typeface="Times New Roman"/>
              </a:rPr>
              <a:t>（</a:t>
            </a:r>
            <a:r>
              <a:rPr lang="en-US" sz="1800">
                <a:latin typeface="Microsoft YaHei"/>
                <a:ea typeface="Microsoft YaHei"/>
                <a:cs typeface="Times New Roman"/>
              </a:rPr>
              <a:t>Grouped VQ</a:t>
            </a:r>
            <a:r>
              <a:rPr lang="zh-CN" sz="1800">
                <a:latin typeface="Microsoft YaHei"/>
                <a:ea typeface="Microsoft YaHei"/>
                <a:cs typeface="Times New Roman"/>
              </a:rPr>
              <a:t>，</a:t>
            </a:r>
            <a:r>
              <a:rPr lang="en-US" sz="1800">
                <a:latin typeface="Microsoft YaHei"/>
                <a:ea typeface="Microsoft YaHei"/>
                <a:cs typeface="Times New Roman"/>
              </a:rPr>
              <a:t>Product Quantization</a:t>
            </a:r>
            <a:r>
              <a:rPr lang="zh-CN" sz="1800">
                <a:latin typeface="Microsoft YaHei"/>
                <a:ea typeface="Microsoft YaHei"/>
                <a:cs typeface="Times New Roman"/>
              </a:rPr>
              <a:t>）</a:t>
            </a:r>
            <a:endParaRPr sz="1800">
              <a:latin typeface="Microsoft YaHei"/>
              <a:ea typeface="Microsoft YaHei"/>
              <a:cs typeface="Times New Roman"/>
            </a:endParaRPr>
          </a:p>
          <a:p>
            <a:pPr lvl="0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 sz="1800"/>
          </a:p>
          <a:p>
            <a:pPr lvl="0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 sz="1800"/>
          </a:p>
          <a:p>
            <a:pPr lvl="0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 sz="1800"/>
          </a:p>
          <a:p>
            <a:pPr lvl="0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 sz="1800"/>
          </a:p>
          <a:p>
            <a:pPr marL="0" lvl="0" indent="0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None/>
            </a:pPr>
            <a:endParaRPr lang="zh-CN" sz="1800"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</a:pPr>
            <a:endParaRPr lang="zh-CN" altLang="en-US" sz="1800">
              <a:latin typeface="Microsoft YaHei"/>
              <a:ea typeface="Microsoft YaHei"/>
              <a:cs typeface="Times New Roman"/>
            </a:endParaRPr>
          </a:p>
          <a:p>
            <a:pPr lvl="0">
              <a:lnSpc>
                <a:spcPct val="130000"/>
              </a:lnSpc>
              <a:buSzPct val="100000"/>
              <a:buFont typeface="Wingdings" pitchFamily="2" charset="2"/>
              <a:buChar char="n"/>
            </a:pPr>
            <a:r>
              <a:rPr lang="zh-CN" sz="1800">
                <a:latin typeface="Microsoft YaHei"/>
                <a:ea typeface="Microsoft YaHei"/>
                <a:cs typeface="Times New Roman"/>
              </a:rPr>
              <a:t>两种方式可以</a:t>
            </a:r>
            <a:r>
              <a:rPr lang="zh-CN" sz="1800" b="1">
                <a:latin typeface="Microsoft YaHei"/>
                <a:ea typeface="Microsoft YaHei"/>
                <a:cs typeface="Times New Roman"/>
              </a:rPr>
              <a:t>结合</a:t>
            </a:r>
            <a:r>
              <a:rPr lang="zh-CN" sz="1800">
                <a:latin typeface="Microsoft YaHei"/>
                <a:ea typeface="Microsoft YaHei"/>
                <a:cs typeface="Times New Roman"/>
              </a:rPr>
              <a:t>，形成更复杂的量化策略</a:t>
            </a:r>
            <a:endParaRPr sz="1800">
              <a:latin typeface="Microsoft YaHei"/>
              <a:ea typeface="Microsoft YaHei"/>
              <a:cs typeface="Times New Roman"/>
            </a:endParaRP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11</a:t>
            </a:fld>
            <a:endParaRPr lang="de-DE"/>
          </a:p>
        </p:txBody>
      </p:sp>
      <p:sp>
        <p:nvSpPr>
          <p:cNvPr id="33" name="矩形 32"/>
          <p:cNvSpPr/>
          <p:nvPr/>
        </p:nvSpPr>
        <p:spPr>
          <a:xfrm>
            <a:off x="2518673" y="1899012"/>
            <a:ext cx="147257" cy="904582"/>
          </a:xfrm>
          <a:prstGeom prst="rect">
            <a:avLst/>
          </a:prstGeom>
          <a:solidFill>
            <a:srgbClr val="BE9207">
              <a:alpha val="100000"/>
            </a:srgbClr>
          </a:solidFill>
          <a:ln w="0"/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502219" y="2018221"/>
            <a:ext cx="1423490" cy="666165"/>
          </a:xfrm>
          <a:prstGeom prst="ellipse">
            <a:avLst/>
          </a:prstGeom>
          <a:solidFill>
            <a:srgbClr val="BBE0E3">
              <a:alpha val="43000"/>
            </a:srgbClr>
          </a:solidFill>
          <a:ln w="0"/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......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761999" y="2018221"/>
            <a:ext cx="1423490" cy="666165"/>
          </a:xfrm>
          <a:prstGeom prst="ellipse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8249838" y="2018221"/>
            <a:ext cx="1423490" cy="666165"/>
          </a:xfrm>
          <a:prstGeom prst="ellipse">
            <a:avLst/>
          </a:prstGeom>
          <a:solidFill>
            <a:srgbClr val="BBE0E3">
              <a:alpha val="43000"/>
            </a:srgbClr>
          </a:solidFill>
          <a:ln w="0"/>
        </p:spPr>
        <p:txBody>
          <a:bodyPr vert="horz" wrap="square" anchor="ctr"/>
          <a:lstStyle/>
          <a:p>
            <a:pPr marL="0" lvl="0" indent="0" algn="ctr" defTabSz="0">
              <a:lnSpc>
                <a:spcPct val="100000"/>
              </a:lnSpc>
              <a:spcBef>
                <a:spcPct val="1"/>
              </a:spcBef>
              <a:spcAft>
                <a:spcPct val="1"/>
              </a:spcAft>
              <a:defRPr>
                <a:solidFill>
                  <a:schemeClr val="tx1">
                    <a:alpha val="100000"/>
                  </a:schemeClr>
                </a:solidFill>
                <a:latin typeface="Arial"/>
                <a:ea typeface="宋体"/>
                <a:cs typeface="+mn-cs"/>
              </a:defRPr>
            </a:pPr>
            <a:r>
              <a:rPr lang="en-US" dirty="0">
                <a:ea typeface="等线" panose="02010600030101010101" pitchFamily="2" charset="-122"/>
              </a:rPr>
              <a:t>......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37" name="直接箭头连接符 36"/>
          <p:cNvCxnSpPr>
            <a:stCxn id="33" idx="3"/>
            <a:endCxn id="34" idx="2"/>
          </p:cNvCxnSpPr>
          <p:nvPr/>
        </p:nvCxnSpPr>
        <p:spPr>
          <a:xfrm>
            <a:off x="2665930" y="2351303"/>
            <a:ext cx="836288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38" name="直接箭头连接符 37"/>
          <p:cNvCxnSpPr>
            <a:stCxn id="34" idx="6"/>
            <a:endCxn id="35" idx="2"/>
          </p:cNvCxnSpPr>
          <p:nvPr/>
        </p:nvCxnSpPr>
        <p:spPr>
          <a:xfrm>
            <a:off x="4925710" y="2351304"/>
            <a:ext cx="836288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39" name="直接箭头连接符 38"/>
          <p:cNvCxnSpPr>
            <a:stCxn id="35" idx="6"/>
            <a:endCxn id="36" idx="2"/>
          </p:cNvCxnSpPr>
          <p:nvPr/>
        </p:nvCxnSpPr>
        <p:spPr>
          <a:xfrm>
            <a:off x="7185488" y="2351304"/>
            <a:ext cx="1064350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42" name="直接箭头连接符 41"/>
          <p:cNvCxnSpPr>
            <a:stCxn id="35" idx="0"/>
          </p:cNvCxnSpPr>
          <p:nvPr/>
        </p:nvCxnSpPr>
        <p:spPr>
          <a:xfrm flipV="1">
            <a:off x="6473743" y="1723259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43" name="直接箭头连接符 42"/>
          <p:cNvCxnSpPr/>
          <p:nvPr/>
        </p:nvCxnSpPr>
        <p:spPr>
          <a:xfrm flipV="1">
            <a:off x="6473743" y="2684386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44" name="矩形: 圆角 43"/>
          <p:cNvSpPr/>
          <p:nvPr/>
        </p:nvSpPr>
        <p:spPr>
          <a:xfrm>
            <a:off x="5643616" y="1428302"/>
            <a:ext cx="1660254" cy="294957"/>
          </a:xfrm>
          <a:prstGeom prst="roundRect">
            <a:avLst/>
          </a:prstGeom>
          <a:solidFill>
            <a:srgbClr val="FDE089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sz="1400" i="1" dirty="0" err="1"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层量化结果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</a:rPr>
              <a:t>q</a:t>
            </a:r>
            <a:r>
              <a:rPr lang="en-US" sz="1400" i="1" baseline="-25000" dirty="0"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45" name="矩形: 圆角 44"/>
          <p:cNvSpPr/>
          <p:nvPr/>
        </p:nvSpPr>
        <p:spPr>
          <a:xfrm>
            <a:off x="5643616" y="2979347"/>
            <a:ext cx="1660254" cy="294957"/>
          </a:xfrm>
          <a:prstGeom prst="roundRect">
            <a:avLst/>
          </a:prstGeom>
          <a:solidFill>
            <a:srgbClr val="FDE089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 err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pic>
        <p:nvPicPr>
          <p:cNvPr id="46" name="图形 45"/>
          <p:cNvPicPr/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48604" y="2158668"/>
            <a:ext cx="190500" cy="127000"/>
          </a:xfrm>
          <a:prstGeom prst="rect">
            <a:avLst/>
          </a:prstGeom>
        </p:spPr>
      </p:pic>
      <p:pic>
        <p:nvPicPr>
          <p:cNvPr id="47" name="图形 46"/>
          <p:cNvPicPr/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14463" y="2152318"/>
            <a:ext cx="406400" cy="13970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3281577" y="1428302"/>
            <a:ext cx="1864774" cy="294957"/>
          </a:xfrm>
          <a:prstGeom prst="roundRect">
            <a:avLst/>
          </a:prstGeom>
          <a:solidFill>
            <a:srgbClr val="FBCE42">
              <a:alpha val="100000"/>
            </a:srgbClr>
          </a:solidFill>
          <a:ln w="0"/>
        </p:spPr>
        <p:txBody>
          <a:bodyPr lIns="91440" tIns="45720" rIns="91440" bIns="45720" anchor="ctr"/>
          <a:lstStyle/>
          <a:p>
            <a:pPr algn="ctr"/>
            <a:r>
              <a:rPr lang="zh-CN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2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i-1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层量化结果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2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q</a:t>
            </a:r>
            <a:r>
              <a:rPr lang="en-US" sz="1200" i="1" baseline="-250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i-1</a:t>
            </a:r>
            <a:endParaRPr lang="zh-CN" altLang="en-US" sz="1200" dirty="0">
              <a:ea typeface="等线" panose="02010600030101010101" pitchFamily="2" charset="-122"/>
              <a:cs typeface="Arial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3281547" y="2979347"/>
            <a:ext cx="1864804" cy="294957"/>
          </a:xfrm>
          <a:prstGeom prst="roundRect">
            <a:avLst/>
          </a:prstGeom>
          <a:solidFill>
            <a:srgbClr val="FBCE42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i-1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029181" y="1428302"/>
            <a:ext cx="1864804" cy="294957"/>
          </a:xfrm>
          <a:prstGeom prst="roundRect">
            <a:avLst/>
          </a:prstGeom>
          <a:solidFill>
            <a:srgbClr val="FFF2C8">
              <a:alpha val="100000"/>
            </a:srgbClr>
          </a:solidFill>
          <a:ln w="0"/>
        </p:spPr>
        <p:txBody>
          <a:bodyPr lIns="91440" tIns="45720" rIns="91440" bIns="45720" anchor="ctr"/>
          <a:lstStyle/>
          <a:p>
            <a:pPr algn="ctr"/>
            <a:r>
              <a:rPr lang="zh-CN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2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i+1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层量化结果</a:t>
            </a:r>
            <a:r>
              <a:rPr lang="en-US" sz="12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2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q</a:t>
            </a:r>
            <a:r>
              <a:rPr lang="en-US" sz="1200" i="1" baseline="-250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i+1</a:t>
            </a:r>
            <a:endParaRPr lang="zh-CN" altLang="en-US" sz="1200" dirty="0">
              <a:ea typeface="等线" panose="02010600030101010101" pitchFamily="2" charset="-122"/>
              <a:cs typeface="Arial"/>
            </a:endParaRPr>
          </a:p>
        </p:txBody>
      </p:sp>
      <p:sp>
        <p:nvSpPr>
          <p:cNvPr id="51" name="矩形: 圆角 50"/>
          <p:cNvSpPr/>
          <p:nvPr/>
        </p:nvSpPr>
        <p:spPr>
          <a:xfrm>
            <a:off x="8029181" y="2979347"/>
            <a:ext cx="1864804" cy="294957"/>
          </a:xfrm>
          <a:prstGeom prst="roundRect">
            <a:avLst/>
          </a:prstGeom>
          <a:solidFill>
            <a:srgbClr val="FFF2C8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i+1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 flipV="1">
            <a:off x="4213964" y="1723259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53" name="直接箭头连接符 52"/>
          <p:cNvCxnSpPr/>
          <p:nvPr/>
        </p:nvCxnSpPr>
        <p:spPr>
          <a:xfrm flipV="1">
            <a:off x="4213964" y="2684386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54" name="直接箭头连接符 53"/>
          <p:cNvCxnSpPr/>
          <p:nvPr/>
        </p:nvCxnSpPr>
        <p:spPr>
          <a:xfrm flipV="1">
            <a:off x="8961583" y="1723259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55" name="直接箭头连接符 54"/>
          <p:cNvCxnSpPr/>
          <p:nvPr/>
        </p:nvCxnSpPr>
        <p:spPr>
          <a:xfrm flipV="1">
            <a:off x="8961583" y="2684386"/>
            <a:ext cx="0" cy="294961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56" name="直接箭头连接符 55"/>
          <p:cNvCxnSpPr/>
          <p:nvPr/>
        </p:nvCxnSpPr>
        <p:spPr>
          <a:xfrm>
            <a:off x="9741856" y="2351303"/>
            <a:ext cx="836288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57" name="矩形 56"/>
          <p:cNvSpPr/>
          <p:nvPr/>
        </p:nvSpPr>
        <p:spPr>
          <a:xfrm>
            <a:off x="2518673" y="4475321"/>
            <a:ext cx="147257" cy="904582"/>
          </a:xfrm>
          <a:prstGeom prst="rect">
            <a:avLst/>
          </a:prstGeom>
          <a:solidFill>
            <a:srgbClr val="BE9207">
              <a:alpha val="100000"/>
            </a:srgbClr>
          </a:solidFill>
          <a:ln w="0"/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439588" y="3795105"/>
            <a:ext cx="1423490" cy="666165"/>
          </a:xfrm>
          <a:prstGeom prst="ellipse">
            <a:avLst/>
          </a:prstGeom>
          <a:solidFill>
            <a:srgbClr val="E2F3F3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......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434606" y="4594530"/>
            <a:ext cx="1423490" cy="666165"/>
          </a:xfrm>
          <a:prstGeom prst="ellipse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4439588" y="5350212"/>
            <a:ext cx="1423490" cy="666165"/>
          </a:xfrm>
          <a:prstGeom prst="ellipse">
            <a:avLst/>
          </a:prstGeom>
          <a:solidFill>
            <a:srgbClr val="E2F3F3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......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711977" y="3980708"/>
            <a:ext cx="147257" cy="294957"/>
          </a:xfrm>
          <a:prstGeom prst="rect">
            <a:avLst/>
          </a:prstGeom>
          <a:solidFill>
            <a:srgbClr val="BE9207">
              <a:alpha val="100000"/>
            </a:srgbClr>
          </a:solidFill>
          <a:ln w="0"/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711977" y="4780134"/>
            <a:ext cx="147257" cy="294957"/>
          </a:xfrm>
          <a:prstGeom prst="rect">
            <a:avLst/>
          </a:prstGeom>
          <a:solidFill>
            <a:srgbClr val="BE9207">
              <a:alpha val="100000"/>
            </a:srgbClr>
          </a:solidFill>
          <a:ln w="0"/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3711977" y="5535816"/>
            <a:ext cx="147257" cy="294957"/>
          </a:xfrm>
          <a:prstGeom prst="rect">
            <a:avLst/>
          </a:prstGeom>
          <a:solidFill>
            <a:srgbClr val="BE9207">
              <a:alpha val="100000"/>
            </a:srgbClr>
          </a:solidFill>
          <a:ln w="0"/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65" name="直接箭头连接符 64"/>
          <p:cNvCxnSpPr>
            <a:endCxn id="62" idx="1"/>
          </p:cNvCxnSpPr>
          <p:nvPr/>
        </p:nvCxnSpPr>
        <p:spPr>
          <a:xfrm flipV="1">
            <a:off x="2665930" y="4128187"/>
            <a:ext cx="1046046" cy="527668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66" name="直接箭头连接符 65"/>
          <p:cNvCxnSpPr>
            <a:stCxn id="57" idx="3"/>
            <a:endCxn id="63" idx="1"/>
          </p:cNvCxnSpPr>
          <p:nvPr/>
        </p:nvCxnSpPr>
        <p:spPr>
          <a:xfrm>
            <a:off x="2665930" y="4927612"/>
            <a:ext cx="1046046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67" name="直接箭头连接符 66"/>
          <p:cNvCxnSpPr>
            <a:endCxn id="64" idx="1"/>
          </p:cNvCxnSpPr>
          <p:nvPr/>
        </p:nvCxnSpPr>
        <p:spPr>
          <a:xfrm>
            <a:off x="2665930" y="5217284"/>
            <a:ext cx="1046046" cy="46601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68" name="直接箭头连接符 67"/>
          <p:cNvCxnSpPr/>
          <p:nvPr/>
        </p:nvCxnSpPr>
        <p:spPr>
          <a:xfrm>
            <a:off x="2403086" y="4744755"/>
            <a:ext cx="378431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ysDot"/>
          </a:ln>
        </p:spPr>
      </p:cxnSp>
      <p:cxnSp>
        <p:nvCxnSpPr>
          <p:cNvPr id="69" name="直接箭头连接符 68"/>
          <p:cNvCxnSpPr/>
          <p:nvPr/>
        </p:nvCxnSpPr>
        <p:spPr>
          <a:xfrm>
            <a:off x="2403086" y="5088323"/>
            <a:ext cx="378431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ysDot"/>
          </a:ln>
        </p:spPr>
      </p:cxnSp>
      <p:cxnSp>
        <p:nvCxnSpPr>
          <p:cNvPr id="70" name="直接箭头连接符 69"/>
          <p:cNvCxnSpPr/>
          <p:nvPr/>
        </p:nvCxnSpPr>
        <p:spPr>
          <a:xfrm>
            <a:off x="3911583" y="4128187"/>
            <a:ext cx="523023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71" name="直接箭头连接符 70"/>
          <p:cNvCxnSpPr/>
          <p:nvPr/>
        </p:nvCxnSpPr>
        <p:spPr>
          <a:xfrm>
            <a:off x="3916565" y="4927612"/>
            <a:ext cx="523023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72" name="直接箭头连接符 71"/>
          <p:cNvCxnSpPr/>
          <p:nvPr/>
        </p:nvCxnSpPr>
        <p:spPr>
          <a:xfrm>
            <a:off x="3911583" y="5683294"/>
            <a:ext cx="523023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73" name="矩形 72"/>
          <p:cNvSpPr/>
          <p:nvPr/>
        </p:nvSpPr>
        <p:spPr>
          <a:xfrm>
            <a:off x="6473744" y="4002581"/>
            <a:ext cx="147257" cy="294957"/>
          </a:xfrm>
          <a:prstGeom prst="rect">
            <a:avLst/>
          </a:prstGeom>
          <a:solidFill>
            <a:schemeClr val="accent5">
              <a:lumMod val="75000"/>
              <a:alpha val="100000"/>
            </a:schemeClr>
          </a:solidFill>
          <a:ln w="0"/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6473744" y="4802006"/>
            <a:ext cx="147257" cy="294957"/>
          </a:xfrm>
          <a:prstGeom prst="rect">
            <a:avLst/>
          </a:prstGeom>
          <a:solidFill>
            <a:srgbClr val="D37E7E">
              <a:alpha val="100000"/>
            </a:srgbClr>
          </a:solidFill>
          <a:ln w="0"/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6473744" y="5557687"/>
            <a:ext cx="147256" cy="294957"/>
          </a:xfrm>
          <a:prstGeom prst="rect">
            <a:avLst/>
          </a:prstGeom>
          <a:solidFill>
            <a:srgbClr val="6AD529">
              <a:alpha val="100000"/>
            </a:srgbClr>
          </a:solidFill>
          <a:ln w="0"/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6620566" y="3997659"/>
            <a:ext cx="1887055" cy="307777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i-1 </a:t>
            </a:r>
            <a:r>
              <a:rPr lang="zh-CN" sz="1400" i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组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量化结果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q</a:t>
            </a:r>
            <a:r>
              <a:rPr lang="en-US" sz="1400" i="1" baseline="-250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i-1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625548" y="4797084"/>
            <a:ext cx="1568450" cy="30480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 err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sz="1400" i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组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量化结果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q</a:t>
            </a:r>
            <a:r>
              <a:rPr lang="en-US" sz="1400" i="1" baseline="-250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6625548" y="5552766"/>
            <a:ext cx="1938351" cy="307777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第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i+1 </a:t>
            </a:r>
            <a:r>
              <a:rPr lang="zh-CN" sz="1400" i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组</a:t>
            </a:r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量化结果</a:t>
            </a:r>
            <a:r>
              <a:rPr lang="en-US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en-US" sz="1400" i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q</a:t>
            </a:r>
            <a:r>
              <a:rPr lang="en-US" sz="1400" i="1" baseline="-250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i+1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79" name="直接箭头连接符 78"/>
          <p:cNvCxnSpPr/>
          <p:nvPr/>
        </p:nvCxnSpPr>
        <p:spPr>
          <a:xfrm>
            <a:off x="5863078" y="4128187"/>
            <a:ext cx="523023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80" name="直接箭头连接符 79"/>
          <p:cNvCxnSpPr/>
          <p:nvPr/>
        </p:nvCxnSpPr>
        <p:spPr>
          <a:xfrm>
            <a:off x="5863078" y="4949484"/>
            <a:ext cx="523023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cxnSp>
        <p:nvCxnSpPr>
          <p:cNvPr id="81" name="直接箭头连接符 80"/>
          <p:cNvCxnSpPr/>
          <p:nvPr/>
        </p:nvCxnSpPr>
        <p:spPr>
          <a:xfrm>
            <a:off x="5858096" y="5705166"/>
            <a:ext cx="523023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A268C70D-21BA-A20A-3DD0-3ACEBF4F6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169" y="2355638"/>
            <a:ext cx="1265850" cy="203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FA7D8D-2630-3763-AFD2-7C1F86CD7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294" y="2109637"/>
            <a:ext cx="951600" cy="2278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EFAE52-73B3-3441-755A-30CE301330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7319" y="2131350"/>
            <a:ext cx="202800" cy="1555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E3A782-613E-0804-607B-3019E42647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1394" y="2131350"/>
            <a:ext cx="460650" cy="1495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D09747-1AF3-B208-16BD-4046D9C1EB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2481" y="4788694"/>
            <a:ext cx="1073944" cy="2690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数据离散化技巧：码本坍塌问题</a:t>
            </a:r>
            <a:endParaRPr/>
          </a:p>
        </p:txBody>
      </p:sp>
      <p:sp>
        <p:nvSpPr>
          <p:cNvPr id="84" name="Content Placeholder 2"/>
          <p:cNvSpPr>
            <a:spLocks noGrp="1"/>
          </p:cNvSpPr>
          <p:nvPr>
            <p:ph idx="1"/>
          </p:nvPr>
        </p:nvSpPr>
        <p:spPr>
          <a:xfrm>
            <a:off x="568324" y="879102"/>
            <a:ext cx="11055352" cy="488590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在线量化的码本坍塌问题：码本使用不均衡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甚至可能出现使用频率为</a:t>
            </a:r>
            <a:r>
              <a:rPr lang="en-US"/>
              <a:t>0</a:t>
            </a:r>
            <a:r>
              <a:rPr lang="zh-CN"/>
              <a:t>的编码</a:t>
            </a:r>
            <a:r>
              <a:rPr lang="en-US"/>
              <a:t>index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缓解策略：随机替换、额外损失函数等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zh-CN"/>
          </a:p>
        </p:txBody>
      </p:sp>
      <p:sp>
        <p:nvSpPr>
          <p:cNvPr id="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12</a:t>
            </a:fld>
            <a:endParaRPr lang="de-DE"/>
          </a:p>
        </p:txBody>
      </p:sp>
      <p:pic>
        <p:nvPicPr>
          <p:cNvPr id="86" name="图片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850" y="2386695"/>
            <a:ext cx="6257410" cy="4471305"/>
          </a:xfrm>
          <a:prstGeom prst="rect">
            <a:avLst/>
          </a:prstGeom>
        </p:spPr>
      </p:pic>
      <p:sp>
        <p:nvSpPr>
          <p:cNvPr id="87" name="对话气泡: 圆角矩形 86"/>
          <p:cNvSpPr/>
          <p:nvPr/>
        </p:nvSpPr>
        <p:spPr>
          <a:xfrm>
            <a:off x="4302051" y="5433300"/>
            <a:ext cx="1978525" cy="655052"/>
          </a:xfrm>
          <a:prstGeom prst="wedgeRoundRectCallout">
            <a:avLst/>
          </a:prstGeom>
          <a:solidFill>
            <a:srgbClr val="F2CFCF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完全未被使用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88" name="对话气泡: 圆角矩形 87"/>
          <p:cNvSpPr/>
          <p:nvPr/>
        </p:nvSpPr>
        <p:spPr>
          <a:xfrm>
            <a:off x="6280576" y="4524590"/>
            <a:ext cx="1978525" cy="655052"/>
          </a:xfrm>
          <a:prstGeom prst="wedgeRoundRectCallout">
            <a:avLst>
              <a:gd name="adj1" fmla="val 25112"/>
              <a:gd name="adj2" fmla="val 72704"/>
              <a:gd name="adj3" fmla="val 16667"/>
            </a:avLst>
          </a:prstGeom>
          <a:solidFill>
            <a:srgbClr val="F2CFCF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使用频次不均衡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数据离散化技巧：标量量化</a:t>
            </a:r>
            <a:endParaRPr/>
          </a:p>
        </p:txBody>
      </p:sp>
      <p:sp>
        <p:nvSpPr>
          <p:cNvPr id="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SzPct val="100000"/>
            </a:pPr>
            <a:r>
              <a:rPr lang="zh-CN">
                <a:latin typeface="Microsoft YaHei"/>
                <a:ea typeface="Microsoft YaHei"/>
                <a:cs typeface="Times New Roman"/>
              </a:rPr>
              <a:t>无码本的量化方法：有限标量量化（</a:t>
            </a:r>
            <a:r>
              <a:rPr lang="en-US" b="1">
                <a:latin typeface="Microsoft YaHei"/>
                <a:ea typeface="Microsoft YaHei"/>
                <a:cs typeface="Times New Roman"/>
              </a:rPr>
              <a:t>FSQ</a:t>
            </a:r>
            <a:r>
              <a:rPr lang="zh-CN">
                <a:latin typeface="Microsoft YaHei"/>
                <a:ea typeface="Microsoft YaHei"/>
                <a:cs typeface="Times New Roman"/>
              </a:rPr>
              <a:t>）</a:t>
            </a:r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</a:pPr>
            <a:r>
              <a:rPr lang="zh-CN">
                <a:latin typeface="Microsoft YaHei"/>
                <a:ea typeface="Microsoft YaHei"/>
                <a:cs typeface="Times New Roman"/>
              </a:rPr>
              <a:t>将连续的标量 </a:t>
            </a:r>
            <a:r>
              <a:rPr lang="en-US" altLang="zh-CN" i="1">
                <a:latin typeface="Microsoft YaHei"/>
                <a:ea typeface="Microsoft YaHei"/>
                <a:cs typeface="Times New Roman"/>
              </a:rPr>
              <a:t>z </a:t>
            </a:r>
            <a:r>
              <a:rPr lang="zh-CN">
                <a:latin typeface="Microsoft YaHei"/>
                <a:ea typeface="Microsoft YaHei"/>
                <a:cs typeface="Times New Roman"/>
              </a:rPr>
              <a:t>四舍五入到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 </a:t>
            </a:r>
            <a:r>
              <a:rPr lang="en-US" i="1">
                <a:latin typeface="Microsoft YaHei"/>
                <a:ea typeface="Microsoft YaHei"/>
                <a:cs typeface="Times New Roman"/>
              </a:rPr>
              <a:t>L</a:t>
            </a:r>
            <a:r>
              <a:rPr lang="en-US" altLang="zh-CN" i="1">
                <a:latin typeface="Microsoft YaHei"/>
                <a:ea typeface="Microsoft YaHei"/>
                <a:cs typeface="Times New Roman"/>
              </a:rPr>
              <a:t> </a:t>
            </a:r>
            <a:r>
              <a:rPr lang="zh-CN">
                <a:latin typeface="Microsoft YaHei"/>
                <a:ea typeface="Microsoft YaHei"/>
                <a:cs typeface="Times New Roman"/>
              </a:rPr>
              <a:t>个等级中</a:t>
            </a:r>
            <a:r>
              <a:rPr lang="en-US">
                <a:latin typeface="Microsoft YaHei"/>
                <a:ea typeface="Microsoft YaHei"/>
                <a:cs typeface="Times New Roman"/>
              </a:rPr>
              <a:t>      </a:t>
            </a:r>
            <a:endParaRPr>
              <a:latin typeface="Microsoft YaHei"/>
              <a:ea typeface="Microsoft YaHei"/>
              <a:cs typeface="Times New Roman"/>
            </a:endParaRPr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逐维度进行四舍五入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>
                <a:latin typeface="Microsoft YaHei"/>
                <a:ea typeface="Microsoft YaHei"/>
                <a:cs typeface="Times New Roman"/>
              </a:rPr>
              <a:t>通常在低维空间进行，</a:t>
            </a:r>
            <a:r>
              <a:rPr lang="en-US">
                <a:latin typeface="Microsoft YaHei"/>
                <a:ea typeface="Microsoft YaHei"/>
                <a:cs typeface="Times New Roman"/>
              </a:rPr>
              <a:t>e.g. 4</a:t>
            </a:r>
            <a:r>
              <a:rPr lang="zh-CN">
                <a:latin typeface="Microsoft YaHei"/>
                <a:ea typeface="Microsoft YaHei"/>
                <a:cs typeface="Times New Roman"/>
              </a:rPr>
              <a:t>维</a:t>
            </a:r>
            <a:endParaRPr>
              <a:latin typeface="Microsoft YaHei"/>
              <a:ea typeface="Microsoft YaHei"/>
              <a:cs typeface="Times New Roman"/>
            </a:endParaRPr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简易高效，缓解坍塌问题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</p:txBody>
      </p:sp>
      <p:sp>
        <p:nvSpPr>
          <p:cNvPr id="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13</a:t>
            </a:fld>
            <a:endParaRPr lang="de-DE"/>
          </a:p>
        </p:txBody>
      </p:sp>
      <p:sp>
        <p:nvSpPr>
          <p:cNvPr id="93" name="文本框 92"/>
          <p:cNvSpPr txBox="1"/>
          <p:nvPr/>
        </p:nvSpPr>
        <p:spPr>
          <a:xfrm>
            <a:off x="-12000" y="6407100"/>
            <a:ext cx="6473247" cy="26161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Mentzer F,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Minnen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D,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Agustsson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E, et al. </a:t>
            </a:r>
            <a:r>
              <a:rPr sz="1100" b="0" dirty="0">
                <a:solidFill>
                  <a:srgbClr val="2C3A4A">
                    <a:alpha val="100000"/>
                  </a:srgbClr>
                </a:solidFill>
                <a:highlight>
                  <a:srgbClr val="FFFDFA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Finite Scalar Quantization: VQ-VAE Made Simple[C]. ICLR 2024.</a:t>
            </a:r>
            <a:endParaRPr sz="1400" dirty="0">
              <a:ea typeface="等线" panose="02010600030101010101" pitchFamily="2" charset="-122"/>
            </a:endParaRPr>
          </a:p>
        </p:txBody>
      </p:sp>
      <p:pic>
        <p:nvPicPr>
          <p:cNvPr id="117" name="图片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376" y="1844066"/>
            <a:ext cx="4070350" cy="2789516"/>
          </a:xfrm>
          <a:prstGeom prst="rect">
            <a:avLst/>
          </a:prstGeom>
        </p:spPr>
      </p:pic>
      <p:pic>
        <p:nvPicPr>
          <p:cNvPr id="2" name="图片 1" descr="文本&#10;&#10;已自动生成说明">
            <a:extLst>
              <a:ext uri="{FF2B5EF4-FFF2-40B4-BE49-F238E27FC236}">
                <a16:creationId xmlns:a16="http://schemas.microsoft.com/office/drawing/2014/main" id="{591825EE-7223-8A46-1CAD-B057C8580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7" y="2456076"/>
            <a:ext cx="7458284" cy="19403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离散语音编码方法：基本分类</a:t>
            </a:r>
            <a:endParaRPr/>
          </a:p>
        </p:txBody>
      </p:sp>
      <p:sp>
        <p:nvSpPr>
          <p:cNvPr id="1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14</a:t>
            </a:fld>
            <a:endParaRPr lang="de-DE"/>
          </a:p>
        </p:txBody>
      </p:sp>
      <p:sp>
        <p:nvSpPr>
          <p:cNvPr id="121" name="左大括号 120"/>
          <p:cNvSpPr/>
          <p:nvPr/>
        </p:nvSpPr>
        <p:spPr>
          <a:xfrm>
            <a:off x="1979706" y="1232652"/>
            <a:ext cx="1411941" cy="4392705"/>
          </a:xfrm>
          <a:prstGeom prst="leftBrace">
            <a:avLst/>
          </a:prstGeom>
          <a:ln w="38100">
            <a:solidFill>
              <a:schemeClr val="accent2">
                <a:lumMod val="75000"/>
                <a:alpha val="100000"/>
              </a:scheme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122" name="矩形: 圆角 121"/>
          <p:cNvSpPr/>
          <p:nvPr/>
        </p:nvSpPr>
        <p:spPr>
          <a:xfrm>
            <a:off x="3518648" y="991725"/>
            <a:ext cx="1411922" cy="48185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0"/>
        </p:spPr>
        <p:txBody>
          <a:bodyPr anchor="ctr"/>
          <a:lstStyle/>
          <a:p>
            <a:pPr algn="ctr"/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重构类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23" name="矩形: 圆角 122"/>
          <p:cNvSpPr/>
          <p:nvPr/>
        </p:nvSpPr>
        <p:spPr>
          <a:xfrm>
            <a:off x="3518648" y="3213802"/>
            <a:ext cx="1411922" cy="48185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0"/>
        </p:spPr>
        <p:txBody>
          <a:bodyPr vert="horz" wrap="square" anchor="ctr"/>
          <a:lstStyle/>
          <a:p>
            <a:pPr marL="0" lvl="0" indent="0" algn="ctr" defTabSz="0">
              <a:lnSpc>
                <a:spcPct val="100000"/>
              </a:lnSpc>
              <a:spcBef>
                <a:spcPct val="1"/>
              </a:spcBef>
              <a:spcAft>
                <a:spcPct val="1"/>
              </a:spcAft>
              <a:defRPr>
                <a:solidFill>
                  <a:schemeClr val="tx1">
                    <a:alpha val="100000"/>
                  </a:schemeClr>
                </a:solidFill>
                <a:latin typeface="Arial"/>
                <a:ea typeface="宋体"/>
                <a:cs typeface="+mn-cs"/>
              </a:defRPr>
            </a:pPr>
            <a:r>
              <a:rPr lang="zh-CN" sz="1800" b="1" i="0" u="none" strike="noStrike" dirty="0">
                <a:solidFill>
                  <a:schemeClr val="tx1">
                    <a:alpha val="10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鉴别类</a:t>
            </a:r>
            <a:endParaRPr dirty="0">
              <a:solidFill>
                <a:schemeClr val="tx1">
                  <a:alpha val="100000"/>
                </a:schemeClr>
              </a:solidFill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矩形: 圆角 123"/>
          <p:cNvSpPr/>
          <p:nvPr/>
        </p:nvSpPr>
        <p:spPr>
          <a:xfrm>
            <a:off x="3518648" y="5384438"/>
            <a:ext cx="1411922" cy="48183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0"/>
        </p:spPr>
        <p:txBody>
          <a:bodyPr anchor="ctr"/>
          <a:lstStyle/>
          <a:p>
            <a:pPr algn="ctr"/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混合类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25" name="矩形: 圆角 124"/>
          <p:cNvSpPr/>
          <p:nvPr/>
        </p:nvSpPr>
        <p:spPr>
          <a:xfrm>
            <a:off x="552842" y="2963960"/>
            <a:ext cx="1299863" cy="93008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0"/>
        </p:spPr>
        <p:txBody>
          <a:bodyPr anchor="ctr"/>
          <a:lstStyle/>
          <a:p>
            <a:pPr algn="ctr"/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语音编码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5356412" y="911977"/>
            <a:ext cx="4108817" cy="646331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保留语音全部信息，通常需要多个码本</a:t>
            </a:r>
            <a:endParaRPr dirty="0">
              <a:ea typeface="等线" panose="02010600030101010101" pitchFamily="2" charset="-122"/>
            </a:endParaRPr>
          </a:p>
          <a:p>
            <a:r>
              <a:rPr lang="zh-CN" dirty="0">
                <a:solidFill>
                  <a:srgbClr val="C00000">
                    <a:alpha val="100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旨在通信与压缩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5356412" y="3134054"/>
            <a:ext cx="4801314" cy="646331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通常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自监督结构，常常需要离线聚类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dirty="0">
                <a:solidFill>
                  <a:srgbClr val="C00000">
                    <a:alpha val="100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建模语音变化规律，主要包括内容、发音信息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5356412" y="5356131"/>
            <a:ext cx="3185487" cy="646331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除重构外，引入</a:t>
            </a:r>
            <a:r>
              <a:rPr lang="zh-CN" dirty="0">
                <a:solidFill>
                  <a:srgbClr val="C00000">
                    <a:alpha val="100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解耦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等设计</a:t>
            </a:r>
            <a:endParaRPr dirty="0">
              <a:ea typeface="等线" panose="02010600030101010101" pitchFamily="2" charset="-122"/>
            </a:endParaRPr>
          </a:p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通常混合鉴别和重构两类任务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2919684" y="1473578"/>
            <a:ext cx="2755900" cy="36830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  <a:alpha val="100000"/>
                  </a:schemeClr>
                </a:solidFill>
                <a:ea typeface="等线" panose="02010600030101010101" pitchFamily="2" charset="-122"/>
              </a:rPr>
              <a:t>Codec / Acoustic Token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3338784" y="3695655"/>
            <a:ext cx="1937262" cy="369332"/>
          </a:xfrm>
          <a:prstGeom prst="rect">
            <a:avLst/>
          </a:prstGeom>
          <a:ln w="6350">
            <a:prstDash val="solid"/>
          </a:ln>
        </p:spPr>
        <p:txBody>
          <a:bodyPr vert="horz" wrap="none" anchor="t">
            <a:spAutoFit/>
          </a:bodyPr>
          <a:lstStyle/>
          <a:p>
            <a:pPr marL="0" lvl="0" indent="0" algn="l" defTabSz="0">
              <a:lnSpc>
                <a:spcPct val="100000"/>
              </a:lnSpc>
              <a:spcBef>
                <a:spcPct val="1"/>
              </a:spcBef>
              <a:spcAft>
                <a:spcPct val="1"/>
              </a:spcAft>
              <a:defRPr>
                <a:solidFill>
                  <a:schemeClr val="tx1">
                    <a:alpha val="100000"/>
                  </a:schemeClr>
                </a:solidFill>
                <a:latin typeface="Arial"/>
                <a:ea typeface="宋体"/>
                <a:cs typeface="+mn-cs"/>
              </a:defRPr>
            </a:pPr>
            <a:r>
              <a:rPr lang="en-US" sz="1800" b="1" i="0" u="none" strike="noStrike" dirty="0">
                <a:solidFill>
                  <a:schemeClr val="accent2">
                    <a:lumMod val="60000"/>
                    <a:lumOff val="40000"/>
                    <a:alpha val="100000"/>
                  </a:schemeClr>
                </a:solidFill>
                <a:latin typeface="Arial"/>
                <a:ea typeface="等线" panose="02010600030101010101" pitchFamily="2" charset="-122"/>
                <a:cs typeface="+mn-cs"/>
              </a:rPr>
              <a:t>Semantic Token</a:t>
            </a:r>
            <a:endParaRPr dirty="0">
              <a:solidFill>
                <a:schemeClr val="tx1">
                  <a:alpha val="100000"/>
                </a:schemeClr>
              </a:solidFill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411809" y="5866276"/>
            <a:ext cx="1642309" cy="369332"/>
          </a:xfrm>
          <a:prstGeom prst="rect">
            <a:avLst/>
          </a:prstGeom>
          <a:ln w="6350">
            <a:prstDash val="solid"/>
          </a:ln>
        </p:spPr>
        <p:txBody>
          <a:bodyPr vert="horz" wrap="none" anchor="t">
            <a:spAutoFit/>
          </a:bodyPr>
          <a:lstStyle/>
          <a:p>
            <a:pPr marL="0" lvl="0" indent="0" algn="l" defTabSz="0">
              <a:lnSpc>
                <a:spcPct val="100000"/>
              </a:lnSpc>
              <a:spcBef>
                <a:spcPct val="1"/>
              </a:spcBef>
              <a:spcAft>
                <a:spcPct val="1"/>
              </a:spcAft>
              <a:defRPr>
                <a:solidFill>
                  <a:schemeClr val="tx1">
                    <a:alpha val="100000"/>
                  </a:schemeClr>
                </a:solidFill>
                <a:latin typeface="Arial"/>
                <a:ea typeface="宋体"/>
                <a:cs typeface="+mn-cs"/>
              </a:defRPr>
            </a:pPr>
            <a:r>
              <a:rPr lang="en-US" sz="1800" b="1" i="0" u="none" strike="noStrike" dirty="0">
                <a:solidFill>
                  <a:schemeClr val="accent2">
                    <a:lumMod val="60000"/>
                    <a:lumOff val="40000"/>
                    <a:alpha val="100000"/>
                  </a:schemeClr>
                </a:solidFill>
                <a:latin typeface="Arial"/>
                <a:ea typeface="等线" panose="02010600030101010101" pitchFamily="2" charset="-122"/>
                <a:cs typeface="+mn-cs"/>
              </a:rPr>
              <a:t>Hybrid Token</a:t>
            </a:r>
            <a:endParaRPr dirty="0">
              <a:solidFill>
                <a:schemeClr val="tx1">
                  <a:alpha val="100000"/>
                </a:schemeClr>
              </a:solidFill>
              <a:latin typeface="Arial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直接箭头连接符 132"/>
          <p:cNvCxnSpPr>
            <a:stCxn id="134" idx="3"/>
          </p:cNvCxnSpPr>
          <p:nvPr/>
        </p:nvCxnSpPr>
        <p:spPr>
          <a:xfrm>
            <a:off x="1844869" y="3066676"/>
            <a:ext cx="7919578" cy="747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1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离散语音编码方法：重构类</a:t>
            </a:r>
            <a:endParaRPr/>
          </a:p>
        </p:txBody>
      </p:sp>
      <p:sp>
        <p:nvSpPr>
          <p:cNvPr id="1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15</a:t>
            </a:fld>
            <a:endParaRPr lang="de-DE"/>
          </a:p>
        </p:txBody>
      </p:sp>
      <p:sp>
        <p:nvSpPr>
          <p:cNvPr id="137" name="梯形 136"/>
          <p:cNvSpPr/>
          <p:nvPr/>
        </p:nvSpPr>
        <p:spPr>
          <a:xfrm rot="5400000">
            <a:off x="2054412" y="1987176"/>
            <a:ext cx="2704352" cy="2159000"/>
          </a:xfrm>
          <a:prstGeom prst="trapezoid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lang="en-US" dirty="0">
              <a:ea typeface="等线" panose="02010600030101010101" pitchFamily="2" charset="-122"/>
            </a:endParaRPr>
          </a:p>
        </p:txBody>
      </p:sp>
      <p:pic>
        <p:nvPicPr>
          <p:cNvPr id="134" name="图片 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19" y="2017829"/>
            <a:ext cx="737650" cy="2097694"/>
          </a:xfrm>
          <a:prstGeom prst="rect">
            <a:avLst/>
          </a:prstGeom>
        </p:spPr>
      </p:pic>
      <p:sp>
        <p:nvSpPr>
          <p:cNvPr id="138" name="文本框 137"/>
          <p:cNvSpPr txBox="1"/>
          <p:nvPr/>
        </p:nvSpPr>
        <p:spPr>
          <a:xfrm>
            <a:off x="2654113" y="2806326"/>
            <a:ext cx="1524776" cy="52322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en-US" sz="2800" dirty="0">
                <a:ea typeface="等线" panose="02010600030101010101" pitchFamily="2" charset="-122"/>
              </a:rPr>
              <a:t>Encoder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39" name="椭圆 138"/>
          <p:cNvSpPr/>
          <p:nvPr/>
        </p:nvSpPr>
        <p:spPr>
          <a:xfrm>
            <a:off x="4968307" y="2403895"/>
            <a:ext cx="1602784" cy="1325562"/>
          </a:xfrm>
          <a:prstGeom prst="ellipse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量化模块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40" name="梯形 139"/>
          <p:cNvSpPr/>
          <p:nvPr/>
        </p:nvSpPr>
        <p:spPr>
          <a:xfrm rot="16200000">
            <a:off x="6780634" y="1987176"/>
            <a:ext cx="2704352" cy="2159000"/>
          </a:xfrm>
          <a:prstGeom prst="trapezoid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lang="en-US" dirty="0">
              <a:ea typeface="等线" panose="02010600030101010101" pitchFamily="2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7380335" y="2806326"/>
            <a:ext cx="1545616" cy="52322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en-US" sz="2800" dirty="0">
                <a:ea typeface="等线" panose="02010600030101010101" pitchFamily="2" charset="-122"/>
              </a:rPr>
              <a:t>Decoder</a:t>
            </a:r>
            <a:endParaRPr dirty="0">
              <a:ea typeface="等线" panose="02010600030101010101" pitchFamily="2" charset="-122"/>
            </a:endParaRPr>
          </a:p>
        </p:txBody>
      </p:sp>
      <p:pic>
        <p:nvPicPr>
          <p:cNvPr id="142" name="图片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056" y="2017829"/>
            <a:ext cx="737650" cy="2097694"/>
          </a:xfrm>
          <a:prstGeom prst="rect">
            <a:avLst/>
          </a:prstGeom>
        </p:spPr>
      </p:pic>
      <p:sp>
        <p:nvSpPr>
          <p:cNvPr id="143" name="梯形 142"/>
          <p:cNvSpPr/>
          <p:nvPr/>
        </p:nvSpPr>
        <p:spPr>
          <a:xfrm rot="5400000">
            <a:off x="9814874" y="4828128"/>
            <a:ext cx="1724419" cy="1308431"/>
          </a:xfrm>
          <a:prstGeom prst="trapezoid">
            <a:avLst>
              <a:gd name="adj" fmla="val 76648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lang="en-US" dirty="0">
              <a:ea typeface="等线" panose="02010600030101010101" pitchFamily="2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0022868" y="5298193"/>
            <a:ext cx="877163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sz="18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鉴别器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145" name="连接符: 肘形 144"/>
          <p:cNvCxnSpPr>
            <a:stCxn id="134" idx="2"/>
          </p:cNvCxnSpPr>
          <p:nvPr/>
        </p:nvCxnSpPr>
        <p:spPr>
          <a:xfrm rot="5400000" flipV="1">
            <a:off x="4844303" y="750794"/>
            <a:ext cx="1790699" cy="8521700"/>
          </a:xfrm>
          <a:prstGeom prst="bentConnector2">
            <a:avLst/>
          </a:prstGeom>
          <a:ln w="25400">
            <a:solidFill>
              <a:srgbClr val="000000">
                <a:alpha val="100000"/>
              </a:srgbClr>
            </a:solidFill>
            <a:prstDash val="dash"/>
            <a:tailEnd type="triangle" w="med" len="med"/>
          </a:ln>
        </p:spPr>
      </p:cxnSp>
      <p:cxnSp>
        <p:nvCxnSpPr>
          <p:cNvPr id="146" name="连接符: 肘形 145"/>
          <p:cNvCxnSpPr/>
          <p:nvPr/>
        </p:nvCxnSpPr>
        <p:spPr>
          <a:xfrm flipH="1">
            <a:off x="9994667" y="3828583"/>
            <a:ext cx="56402" cy="1324908"/>
          </a:xfrm>
          <a:prstGeom prst="bentConnector3">
            <a:avLst>
              <a:gd name="adj1" fmla="val 857946"/>
            </a:avLst>
          </a:prstGeom>
          <a:ln w="25400">
            <a:solidFill>
              <a:srgbClr val="000000">
                <a:alpha val="100000"/>
              </a:srgbClr>
            </a:solidFill>
            <a:prstDash val="dash"/>
            <a:tailEnd type="triangle" w="med" len="med"/>
          </a:ln>
        </p:spPr>
      </p:cxnSp>
      <p:sp>
        <p:nvSpPr>
          <p:cNvPr id="147" name="矩形: 圆角 146"/>
          <p:cNvSpPr/>
          <p:nvPr/>
        </p:nvSpPr>
        <p:spPr>
          <a:xfrm>
            <a:off x="4899375" y="1567022"/>
            <a:ext cx="1740646" cy="294956"/>
          </a:xfrm>
          <a:prstGeom prst="roundRect">
            <a:avLst/>
          </a:prstGeom>
          <a:solidFill>
            <a:srgbClr val="FFEEBA">
              <a:alpha val="100000"/>
            </a:srgbClr>
          </a:solidFill>
          <a:ln w="0"/>
        </p:spPr>
        <p:txBody>
          <a:bodyPr anchor="ctr"/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重构类离散编码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148" name="直接箭头连接符 147"/>
          <p:cNvCxnSpPr>
            <a:stCxn id="139" idx="0"/>
            <a:endCxn id="147" idx="2"/>
          </p:cNvCxnSpPr>
          <p:nvPr/>
        </p:nvCxnSpPr>
        <p:spPr>
          <a:xfrm flipH="1" flipV="1">
            <a:off x="5769698" y="1861978"/>
            <a:ext cx="0" cy="541916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149" name="文本框 148"/>
          <p:cNvSpPr txBox="1"/>
          <p:nvPr/>
        </p:nvSpPr>
        <p:spPr>
          <a:xfrm>
            <a:off x="158454" y="1022774"/>
            <a:ext cx="6373861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重构类编码基本结构：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Encoder-VQ-Decoder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，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GAN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训练模式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离散语音编码方法：重构类</a:t>
            </a:r>
            <a:endParaRPr/>
          </a:p>
        </p:txBody>
      </p:sp>
      <p:sp>
        <p:nvSpPr>
          <p:cNvPr id="1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16</a:t>
            </a:fld>
            <a:endParaRPr lang="de-DE"/>
          </a:p>
        </p:txBody>
      </p:sp>
      <p:pic>
        <p:nvPicPr>
          <p:cNvPr id="153" name="图片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85" y="1925651"/>
            <a:ext cx="9924142" cy="4417274"/>
          </a:xfrm>
          <a:prstGeom prst="rect">
            <a:avLst/>
          </a:prstGeom>
        </p:spPr>
      </p:pic>
      <p:sp>
        <p:nvSpPr>
          <p:cNvPr id="154" name="文本框 153"/>
          <p:cNvSpPr txBox="1"/>
          <p:nvPr/>
        </p:nvSpPr>
        <p:spPr>
          <a:xfrm>
            <a:off x="158454" y="1022774"/>
            <a:ext cx="3400290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重构类编码经典工作：</a:t>
            </a:r>
            <a:r>
              <a:rPr lang="en-US" b="1" dirty="0" err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EnCodec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798285" y="1391074"/>
            <a:ext cx="6000750" cy="806450"/>
          </a:xfrm>
          <a:prstGeom prst="rect">
            <a:avLst/>
          </a:prstGeom>
          <a:ln w="12700">
            <a:prstDash val="solid"/>
            <a:miter lim="800000"/>
          </a:ln>
        </p:spPr>
        <p:txBody>
          <a:bodyPr>
            <a:spAutoFit/>
          </a:bodyPr>
          <a:lstStyle/>
          <a:p>
            <a:pPr marL="285750" indent="-285750">
              <a:lnSpc>
                <a:spcPct val="130000"/>
              </a:lnSpc>
              <a:buFont typeface="Arial" charset="0"/>
              <a:buChar char="•"/>
            </a:pP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Encoder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、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Decoder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为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CNN+LSTM</a:t>
            </a:r>
            <a:endParaRPr dirty="0">
              <a:ea typeface="等线" panose="02010600030101010101" pitchFamily="2" charset="-122"/>
            </a:endParaRPr>
          </a:p>
          <a:p>
            <a:pPr marL="285750" indent="-285750">
              <a:lnSpc>
                <a:spcPct val="130000"/>
              </a:lnSpc>
              <a:buFont typeface="Arial" charset="0"/>
              <a:buChar char="•"/>
            </a:pP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量化器为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RVQ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分层量化结构，通常用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8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层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0" y="6553200"/>
            <a:ext cx="7547259" cy="307777"/>
          </a:xfrm>
          <a:prstGeom prst="rect">
            <a:avLst/>
          </a:prstGeom>
          <a:solidFill>
            <a:schemeClr val="bg1"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alpha val="100000"/>
                  </a:scheme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Défossez</a:t>
            </a:r>
            <a:r>
              <a:rPr sz="1400" dirty="0">
                <a:solidFill>
                  <a:schemeClr val="tx1">
                    <a:alpha val="100000"/>
                  </a:scheme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A, </a:t>
            </a:r>
            <a:r>
              <a:rPr lang="en-US" sz="1400" dirty="0" err="1">
                <a:solidFill>
                  <a:schemeClr val="tx1">
                    <a:alpha val="100000"/>
                  </a:scheme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Copet</a:t>
            </a:r>
            <a:r>
              <a:rPr sz="1400" dirty="0">
                <a:solidFill>
                  <a:schemeClr val="tx1">
                    <a:alpha val="100000"/>
                  </a:scheme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J, </a:t>
            </a:r>
            <a:r>
              <a:rPr lang="en-US" sz="1400" dirty="0" err="1">
                <a:solidFill>
                  <a:schemeClr val="tx1">
                    <a:alpha val="100000"/>
                  </a:scheme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Synnaeve</a:t>
            </a:r>
            <a:r>
              <a:rPr sz="1400" dirty="0">
                <a:solidFill>
                  <a:schemeClr val="tx1">
                    <a:alpha val="100000"/>
                  </a:scheme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G, et al. </a:t>
            </a:r>
            <a:r>
              <a:rPr lang="en-US" sz="1400" dirty="0">
                <a:solidFill>
                  <a:schemeClr val="tx1">
                    <a:alpha val="10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High Fidelity Neural Audio Compression[J]. </a:t>
            </a:r>
            <a:r>
              <a:rPr sz="1400" dirty="0">
                <a:solidFill>
                  <a:schemeClr val="tx1">
                    <a:alpha val="100000"/>
                  </a:schemeClr>
                </a:solidFill>
                <a:highlight>
                  <a:srgbClr val="FFFDFA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TMLR 2023.   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10588743" y="2091021"/>
            <a:ext cx="1778000" cy="368300"/>
          </a:xfrm>
          <a:prstGeom prst="rect">
            <a:avLst/>
          </a:prstGeom>
          <a:ln w="12700">
            <a:prstDash val="solid"/>
            <a:miter lim="800000"/>
          </a:ln>
        </p:spPr>
        <p:txBody>
          <a:bodyPr>
            <a:spAutoFit/>
          </a:bodyPr>
          <a:lstStyle/>
          <a:p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VQ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贡献度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loss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10693400" y="3343418"/>
            <a:ext cx="1778000" cy="368300"/>
          </a:xfrm>
          <a:prstGeom prst="rect">
            <a:avLst/>
          </a:prstGeom>
          <a:ln w="12700">
            <a:prstDash val="solid"/>
            <a:miter lim="800000"/>
          </a:ln>
        </p:spPr>
        <p:txBody>
          <a:bodyPr>
            <a:spAutoFit/>
          </a:bodyPr>
          <a:lstStyle/>
          <a:p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GAN loss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10588743" y="5421944"/>
            <a:ext cx="1778000" cy="368300"/>
          </a:xfrm>
          <a:prstGeom prst="rect">
            <a:avLst/>
          </a:prstGeom>
          <a:ln w="12700">
            <a:prstDash val="solid"/>
            <a:miter lim="800000"/>
          </a:ln>
        </p:spPr>
        <p:txBody>
          <a:bodyPr>
            <a:spAutoFit/>
          </a:bodyPr>
          <a:lstStyle/>
          <a:p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频谱重构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loss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10588743" y="5881914"/>
            <a:ext cx="1778000" cy="368300"/>
          </a:xfrm>
          <a:prstGeom prst="rect">
            <a:avLst/>
          </a:prstGeom>
          <a:ln w="12700">
            <a:prstDash val="solid"/>
            <a:miter lim="800000"/>
          </a:ln>
        </p:spPr>
        <p:txBody>
          <a:bodyPr>
            <a:spAutoFit/>
          </a:bodyPr>
          <a:lstStyle/>
          <a:p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波形重构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loss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离散语音编码方法：重构类</a:t>
            </a:r>
            <a:endParaRPr/>
          </a:p>
        </p:txBody>
      </p:sp>
      <p:sp>
        <p:nvSpPr>
          <p:cNvPr id="1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17</a:t>
            </a:fld>
            <a:endParaRPr lang="de-DE"/>
          </a:p>
        </p:txBody>
      </p:sp>
      <p:graphicFrame>
        <p:nvGraphicFramePr>
          <p:cNvPr id="164" name="表格 163"/>
          <p:cNvGraphicFramePr/>
          <p:nvPr>
            <p:extLst>
              <p:ext uri="{D42A27DB-BD31-4B8C-83A1-F6EECF244321}">
                <p14:modId xmlns:p14="http://schemas.microsoft.com/office/powerpoint/2010/main" val="1522376654"/>
              </p:ext>
            </p:extLst>
          </p:nvPr>
        </p:nvGraphicFramePr>
        <p:xfrm>
          <a:off x="349250" y="1673149"/>
          <a:ext cx="11233148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6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名称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量化方式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帧率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(Hz)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码本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比特率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(kbit/s)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err="1"/>
                        <a:t>SoundStream</a:t>
                      </a:r>
                      <a:r>
                        <a:rPr lang="en-US"/>
                        <a:t> (Google 2021)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RVQ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最多</a:t>
                      </a:r>
                      <a:r>
                        <a:rPr lang="en-US"/>
                        <a:t>24</a:t>
                      </a:r>
                      <a:r>
                        <a:rPr lang="zh-CN"/>
                        <a:t>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最大</a:t>
                      </a:r>
                      <a:r>
                        <a:rPr lang="en-US"/>
                        <a:t>18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err="1"/>
                        <a:t>EnCodec</a:t>
                      </a:r>
                      <a:r>
                        <a:rPr lang="en-US"/>
                        <a:t> (FAIR 2022)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RVQ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最多</a:t>
                      </a:r>
                      <a:r>
                        <a:rPr lang="en-US"/>
                        <a:t>32</a:t>
                      </a:r>
                      <a:r>
                        <a:rPr lang="zh-CN"/>
                        <a:t>层，常用</a:t>
                      </a:r>
                      <a:r>
                        <a:rPr lang="en-US"/>
                        <a:t>8</a:t>
                      </a:r>
                      <a:r>
                        <a:rPr lang="zh-CN"/>
                        <a:t>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最大</a:t>
                      </a:r>
                      <a:r>
                        <a:rPr lang="en-US"/>
                        <a:t>24</a:t>
                      </a:r>
                      <a:r>
                        <a:rPr lang="zh-CN"/>
                        <a:t>，常用</a:t>
                      </a:r>
                      <a:r>
                        <a:rPr lang="en-US"/>
                        <a:t>6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err="1"/>
                        <a:t>HifiCodec</a:t>
                      </a:r>
                      <a:r>
                        <a:rPr lang="en-US"/>
                        <a:t> (PKU 2023)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GVQ+RVQ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多版本，</a:t>
                      </a:r>
                      <a:r>
                        <a:rPr lang="en-US"/>
                        <a:t>50-100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常用</a:t>
                      </a:r>
                      <a:r>
                        <a:rPr lang="en-US"/>
                        <a:t>2</a:t>
                      </a:r>
                      <a:r>
                        <a:rPr lang="zh-CN"/>
                        <a:t>层，每层</a:t>
                      </a:r>
                      <a:r>
                        <a:rPr lang="en-US"/>
                        <a:t>2</a:t>
                      </a:r>
                      <a:r>
                        <a:rPr lang="zh-CN"/>
                        <a:t>组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常用4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err="1"/>
                        <a:t>AudioDec</a:t>
                      </a:r>
                      <a:r>
                        <a:rPr lang="en-US"/>
                        <a:t> (FAIR 2023)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RVQ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  <a:r>
                        <a:rPr lang="zh-CN"/>
                        <a:t>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12.8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DAC</a:t>
                      </a:r>
                      <a:r>
                        <a:rPr lang="en-US"/>
                        <a:t> (Descript Inc., 2023)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RVQ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50-86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最多</a:t>
                      </a:r>
                      <a:r>
                        <a:rPr lang="en-US"/>
                        <a:t>18</a:t>
                      </a:r>
                      <a:r>
                        <a:rPr lang="zh-CN"/>
                        <a:t>层，常用</a:t>
                      </a:r>
                      <a:r>
                        <a:rPr lang="en-US"/>
                        <a:t>9</a:t>
                      </a:r>
                      <a:r>
                        <a:rPr lang="zh-CN"/>
                        <a:t>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最大</a:t>
                      </a:r>
                      <a:r>
                        <a:rPr lang="en-US"/>
                        <a:t>16</a:t>
                      </a:r>
                      <a:r>
                        <a:rPr lang="zh-CN"/>
                        <a:t>，常用</a:t>
                      </a:r>
                      <a:r>
                        <a:rPr lang="en-US"/>
                        <a:t>8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err="1"/>
                        <a:t>FunCodec</a:t>
                      </a:r>
                      <a:r>
                        <a:rPr lang="en-US"/>
                        <a:t> (Alibaba, 2023)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GVQ+RVQ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dirty="0"/>
                        <a:t>多版本，</a:t>
                      </a:r>
                      <a:r>
                        <a:rPr lang="en-US" dirty="0"/>
                        <a:t>25-50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最多</a:t>
                      </a:r>
                      <a:r>
                        <a:rPr lang="en-US"/>
                        <a:t>32</a:t>
                      </a:r>
                      <a:r>
                        <a:rPr lang="zh-CN"/>
                        <a:t>层、</a:t>
                      </a:r>
                      <a:r>
                        <a:rPr lang="en-US"/>
                        <a:t>8</a:t>
                      </a:r>
                      <a:r>
                        <a:rPr lang="zh-CN"/>
                        <a:t>组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0.25-16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err="1"/>
                        <a:t>TiCodec</a:t>
                      </a:r>
                      <a:r>
                        <a:rPr lang="en-US"/>
                        <a:t> (CAS, 2023)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RVQ</a:t>
                      </a:r>
                      <a:r>
                        <a:rPr lang="zh-CN"/>
                        <a:t>和</a:t>
                      </a:r>
                      <a:r>
                        <a:rPr lang="en-US"/>
                        <a:t>GVQ</a:t>
                      </a:r>
                      <a:r>
                        <a:rPr lang="en-US" baseline="0"/>
                        <a:t>*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RVQ</a:t>
                      </a:r>
                      <a:r>
                        <a:rPr lang="zh-CN"/>
                        <a:t>最多</a:t>
                      </a:r>
                      <a:r>
                        <a:rPr lang="en-US"/>
                        <a:t>4</a:t>
                      </a:r>
                      <a:r>
                        <a:rPr lang="zh-CN"/>
                        <a:t>层，</a:t>
                      </a:r>
                      <a:r>
                        <a:rPr lang="en-US"/>
                        <a:t>GVQ8</a:t>
                      </a:r>
                      <a:r>
                        <a:rPr lang="zh-CN"/>
                        <a:t>组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0.75-3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SQ-Codec</a:t>
                      </a:r>
                      <a:r>
                        <a:rPr lang="en-US"/>
                        <a:t> (CUHK, 2024)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/>
                        <a:t>FSQ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32</a:t>
                      </a:r>
                      <a:r>
                        <a:rPr lang="zh-CN"/>
                        <a:t>维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6.8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Single-Codec</a:t>
                      </a:r>
                      <a:r>
                        <a:rPr lang="en-US"/>
                        <a:t> (NPU, 2024)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VQ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  <a:r>
                        <a:rPr lang="zh-CN"/>
                        <a:t>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/>
                        <a:t>......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5" name="文本框 164"/>
          <p:cNvSpPr txBox="1"/>
          <p:nvPr/>
        </p:nvSpPr>
        <p:spPr>
          <a:xfrm>
            <a:off x="158454" y="1022774"/>
            <a:ext cx="2262158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典型重构类编码对比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349250" y="6104149"/>
            <a:ext cx="3858749" cy="276999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*</a:t>
            </a:r>
            <a:r>
              <a:rPr lang="en-US" sz="1200" b="0" dirty="0" err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TiCodec</a:t>
            </a:r>
            <a:r>
              <a:rPr lang="zh-CN" sz="1200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的</a:t>
            </a:r>
            <a:r>
              <a:rPr lang="en-US" sz="1200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RVQ</a:t>
            </a:r>
            <a:r>
              <a:rPr lang="zh-CN" sz="1200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和</a:t>
            </a:r>
            <a:r>
              <a:rPr lang="en-US" sz="1200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GVQ</a:t>
            </a:r>
            <a:r>
              <a:rPr lang="zh-CN" sz="1200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分别用来表征时变和时不变信息</a:t>
            </a:r>
            <a:endParaRPr dirty="0">
              <a:ea typeface="等线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CE17DDF-AFD2-129F-F8F1-B6B111B55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22" y="1383141"/>
            <a:ext cx="4933811" cy="2761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离散语音编码方法：鉴别类</a:t>
            </a:r>
            <a:endParaRPr/>
          </a:p>
        </p:txBody>
      </p:sp>
      <p:sp>
        <p:nvSpPr>
          <p:cNvPr id="170" name="Content Placeholder 2"/>
          <p:cNvSpPr>
            <a:spLocks noGrp="1"/>
          </p:cNvSpPr>
          <p:nvPr>
            <p:ph idx="1"/>
          </p:nvPr>
        </p:nvSpPr>
        <p:spPr>
          <a:xfrm>
            <a:off x="568324" y="855051"/>
            <a:ext cx="11055352" cy="488590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鉴别类离散编码往往从</a:t>
            </a:r>
            <a:r>
              <a:rPr lang="zh-CN" b="1"/>
              <a:t>自监督表征</a:t>
            </a:r>
            <a:r>
              <a:rPr lang="zh-CN"/>
              <a:t>获得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离线聚类和在线量化两种分支</a:t>
            </a:r>
            <a:endParaRPr/>
          </a:p>
        </p:txBody>
      </p:sp>
      <p:sp>
        <p:nvSpPr>
          <p:cNvPr id="17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18</a:t>
            </a:fld>
            <a:endParaRPr lang="de-DE"/>
          </a:p>
        </p:txBody>
      </p:sp>
      <p:cxnSp>
        <p:nvCxnSpPr>
          <p:cNvPr id="172" name="直接箭头连接符 171"/>
          <p:cNvCxnSpPr/>
          <p:nvPr/>
        </p:nvCxnSpPr>
        <p:spPr>
          <a:xfrm>
            <a:off x="6280211" y="1829782"/>
            <a:ext cx="8193" cy="3189069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dashDot"/>
          </a:ln>
        </p:spPr>
      </p:cxnSp>
      <p:sp>
        <p:nvSpPr>
          <p:cNvPr id="173" name="文本框 172"/>
          <p:cNvSpPr txBox="1"/>
          <p:nvPr/>
        </p:nvSpPr>
        <p:spPr>
          <a:xfrm>
            <a:off x="1266458" y="6127474"/>
            <a:ext cx="3498850" cy="368300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离线聚类：手动聚类后提取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token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7139164" y="6127474"/>
            <a:ext cx="4070350" cy="368300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在线量化：用模型自带量化器提取编码</a:t>
            </a:r>
            <a:endParaRPr dirty="0">
              <a:ea typeface="等线" panose="02010600030101010101" pitchFamily="2" charset="-122"/>
            </a:endParaRPr>
          </a:p>
        </p:txBody>
      </p:sp>
      <p:grpSp>
        <p:nvGrpSpPr>
          <p:cNvPr id="175" name="组合 174"/>
          <p:cNvGrpSpPr/>
          <p:nvPr/>
        </p:nvGrpSpPr>
        <p:grpSpPr>
          <a:xfrm>
            <a:off x="1047013" y="1733656"/>
            <a:ext cx="4588618" cy="4361426"/>
            <a:chOff x="1047013" y="1770004"/>
            <a:chExt cx="4588618" cy="4361426"/>
          </a:xfrm>
        </p:grpSpPr>
        <p:pic>
          <p:nvPicPr>
            <p:cNvPr id="176" name="图片 1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046510" y="4713758"/>
              <a:ext cx="737650" cy="2097694"/>
            </a:xfrm>
            <a:prstGeom prst="rect">
              <a:avLst/>
            </a:prstGeom>
          </p:spPr>
        </p:pic>
        <p:cxnSp>
          <p:nvCxnSpPr>
            <p:cNvPr id="177" name="直接箭头连接符 176"/>
            <p:cNvCxnSpPr>
              <a:stCxn id="176" idx="3"/>
            </p:cNvCxnSpPr>
            <p:nvPr/>
          </p:nvCxnSpPr>
          <p:spPr>
            <a:xfrm flipH="1" flipV="1">
              <a:off x="2415335" y="2138304"/>
              <a:ext cx="0" cy="3255476"/>
            </a:xfrm>
            <a:prstGeom prst="straightConnector1">
              <a:avLst/>
            </a:prstGeom>
            <a:ln w="25400">
              <a:solidFill>
                <a:srgbClr val="000000">
                  <a:alpha val="100000"/>
                </a:srgbClr>
              </a:solidFill>
              <a:prstDash val="solid"/>
              <a:headEnd/>
              <a:tailEnd type="triangle"/>
            </a:ln>
          </p:spPr>
        </p:cxnSp>
        <p:sp>
          <p:nvSpPr>
            <p:cNvPr id="178" name="梯形 177"/>
            <p:cNvSpPr/>
            <p:nvPr/>
          </p:nvSpPr>
          <p:spPr>
            <a:xfrm>
              <a:off x="1448257" y="4418507"/>
              <a:ext cx="1934157" cy="708741"/>
            </a:xfrm>
            <a:prstGeom prst="trapezoid">
              <a:avLst>
                <a:gd name="adj" fmla="val 67774"/>
              </a:avLst>
            </a:prstGeom>
            <a:solidFill>
              <a:schemeClr val="accent1"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r>
                <a:rPr lang="en-US" sz="1600" dirty="0">
                  <a:ea typeface="等线" panose="02010600030101010101" pitchFamily="2" charset="-122"/>
                </a:rPr>
                <a:t>CNN Encoder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179" name="矩形: 圆角 178"/>
            <p:cNvSpPr/>
            <p:nvPr/>
          </p:nvSpPr>
          <p:spPr>
            <a:xfrm>
              <a:off x="1448268" y="2308429"/>
              <a:ext cx="1934146" cy="1958256"/>
            </a:xfrm>
            <a:prstGeom prst="roundRect">
              <a:avLst>
                <a:gd name="adj" fmla="val 8896"/>
              </a:avLst>
            </a:prstGeom>
            <a:solidFill>
              <a:schemeClr val="accent1"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 lang="en-US" dirty="0">
                <a:ea typeface="等线" panose="02010600030101010101" pitchFamily="2" charset="-122"/>
              </a:endParaRPr>
            </a:p>
          </p:txBody>
        </p:sp>
        <p:sp>
          <p:nvSpPr>
            <p:cNvPr id="180" name="矩形: 圆角 179"/>
            <p:cNvSpPr/>
            <p:nvPr/>
          </p:nvSpPr>
          <p:spPr>
            <a:xfrm>
              <a:off x="1579594" y="2496188"/>
              <a:ext cx="1671483" cy="376903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r>
                <a:rPr lang="en-US" sz="1400" dirty="0">
                  <a:ea typeface="等线" panose="02010600030101010101" pitchFamily="2" charset="-122"/>
                </a:rPr>
                <a:t>Transformer Block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181" name="矩形: 圆角 180"/>
            <p:cNvSpPr/>
            <p:nvPr/>
          </p:nvSpPr>
          <p:spPr>
            <a:xfrm>
              <a:off x="1579594" y="3287557"/>
              <a:ext cx="1671483" cy="376903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r>
                <a:rPr lang="en-US" sz="1400" dirty="0">
                  <a:ea typeface="等线" panose="02010600030101010101" pitchFamily="2" charset="-122"/>
                </a:rPr>
                <a:t>Transformer Block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182" name="矩形: 圆角 181"/>
            <p:cNvSpPr/>
            <p:nvPr/>
          </p:nvSpPr>
          <p:spPr>
            <a:xfrm>
              <a:off x="1579594" y="3766042"/>
              <a:ext cx="1671483" cy="376903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r>
                <a:rPr lang="en-US" sz="1400" dirty="0">
                  <a:ea typeface="等线" panose="02010600030101010101" pitchFamily="2" charset="-122"/>
                </a:rPr>
                <a:t>Transformer Block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183" name="文本框 182"/>
            <p:cNvSpPr txBox="1"/>
            <p:nvPr/>
          </p:nvSpPr>
          <p:spPr>
            <a:xfrm>
              <a:off x="2132760" y="2919257"/>
              <a:ext cx="565150" cy="368300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ea typeface="等线" panose="02010600030101010101" pitchFamily="2" charset="-122"/>
                </a:rPr>
                <a:t>......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184" name="矩形: 圆角 183"/>
            <p:cNvSpPr/>
            <p:nvPr/>
          </p:nvSpPr>
          <p:spPr>
            <a:xfrm>
              <a:off x="1047013" y="2873091"/>
              <a:ext cx="2736645" cy="214217"/>
            </a:xfrm>
            <a:prstGeom prst="roundRect">
              <a:avLst/>
            </a:prstGeom>
            <a:noFill/>
            <a:ln w="25400">
              <a:solidFill>
                <a:srgbClr val="C00000">
                  <a:alpha val="100000"/>
                </a:srgbClr>
              </a:solidFill>
              <a:prstDash val="dash"/>
              <a:miter lim="800000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>
              <a:off x="4086819" y="2765982"/>
              <a:ext cx="1356977" cy="42843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lIns="91440" tIns="45720" rIns="91440" bIns="45720" anchor="ctr"/>
            <a:lstStyle/>
            <a:p>
              <a:pPr algn="ctr"/>
              <a:r>
                <a:rPr lang="en-US" sz="1600" dirty="0" err="1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KMeans</a:t>
              </a:r>
              <a:endParaRPr lang="zh-CN" altLang="en-US" sz="1600" dirty="0">
                <a:ea typeface="等线" panose="02010600030101010101" pitchFamily="2" charset="-122"/>
                <a:cs typeface="Arial"/>
              </a:endParaRPr>
            </a:p>
          </p:txBody>
        </p:sp>
        <p:cxnSp>
          <p:nvCxnSpPr>
            <p:cNvPr id="186" name="直接箭头连接符 185"/>
            <p:cNvCxnSpPr>
              <a:stCxn id="184" idx="3"/>
              <a:endCxn id="185" idx="2"/>
            </p:cNvCxnSpPr>
            <p:nvPr/>
          </p:nvCxnSpPr>
          <p:spPr>
            <a:xfrm flipV="1">
              <a:off x="3783658" y="2980199"/>
              <a:ext cx="303161" cy="0"/>
            </a:xfrm>
            <a:prstGeom prst="straightConnector1">
              <a:avLst/>
            </a:prstGeom>
            <a:ln w="25400">
              <a:solidFill>
                <a:srgbClr val="000000">
                  <a:alpha val="100000"/>
                </a:srgbClr>
              </a:solidFill>
              <a:prstDash val="solid"/>
              <a:headEnd/>
              <a:tailEnd type="triangle"/>
            </a:ln>
          </p:spPr>
        </p:cxnSp>
        <p:sp>
          <p:nvSpPr>
            <p:cNvPr id="187" name="文本框 186"/>
            <p:cNvSpPr txBox="1"/>
            <p:nvPr/>
          </p:nvSpPr>
          <p:spPr>
            <a:xfrm>
              <a:off x="2021635" y="2843674"/>
              <a:ext cx="800219" cy="276999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sz="1200" dirty="0">
                  <a:solidFill>
                    <a:srgbClr val="C00000">
                      <a:alpha val="100000"/>
                    </a:srgb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隐层表征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188" name="矩形: 圆角 187"/>
            <p:cNvSpPr/>
            <p:nvPr/>
          </p:nvSpPr>
          <p:spPr>
            <a:xfrm>
              <a:off x="3894985" y="3416369"/>
              <a:ext cx="1740646" cy="294956"/>
            </a:xfrm>
            <a:prstGeom prst="roundRect">
              <a:avLst/>
            </a:prstGeom>
            <a:solidFill>
              <a:srgbClr val="FFEEBA">
                <a:alpha val="100000"/>
              </a:srgbClr>
            </a:solidFill>
            <a:ln w="0"/>
          </p:spPr>
          <p:txBody>
            <a:bodyPr anchor="ctr"/>
            <a:lstStyle/>
            <a:p>
              <a:pPr algn="ctr"/>
              <a:r>
                <a:rPr lang="zh-CN" sz="1400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鉴别类离散编码</a:t>
              </a:r>
              <a:endParaRPr dirty="0">
                <a:ea typeface="等线" panose="02010600030101010101" pitchFamily="2" charset="-122"/>
              </a:endParaRPr>
            </a:p>
          </p:txBody>
        </p:sp>
        <p:cxnSp>
          <p:nvCxnSpPr>
            <p:cNvPr id="189" name="直接箭头连接符 188"/>
            <p:cNvCxnSpPr>
              <a:stCxn id="185" idx="4"/>
              <a:endCxn id="188" idx="0"/>
            </p:cNvCxnSpPr>
            <p:nvPr/>
          </p:nvCxnSpPr>
          <p:spPr>
            <a:xfrm>
              <a:off x="4765308" y="3194416"/>
              <a:ext cx="0" cy="221949"/>
            </a:xfrm>
            <a:prstGeom prst="straightConnector1">
              <a:avLst/>
            </a:prstGeom>
            <a:ln w="25400">
              <a:solidFill>
                <a:srgbClr val="000000">
                  <a:alpha val="100000"/>
                </a:srgbClr>
              </a:solidFill>
              <a:prstDash val="solid"/>
              <a:headEnd/>
              <a:tailEnd type="triangle"/>
            </a:ln>
          </p:spPr>
        </p:cxnSp>
        <p:sp>
          <p:nvSpPr>
            <p:cNvPr id="190" name="椭圆 189"/>
            <p:cNvSpPr/>
            <p:nvPr/>
          </p:nvSpPr>
          <p:spPr>
            <a:xfrm>
              <a:off x="1579594" y="1770004"/>
              <a:ext cx="1654895" cy="368300"/>
            </a:xfrm>
            <a:prstGeom prst="ellipse">
              <a:avLst/>
            </a:prstGeom>
            <a:solidFill>
              <a:schemeClr val="bg1">
                <a:lumMod val="95000"/>
                <a:alpha val="100000"/>
              </a:schemeClr>
            </a:solidFill>
            <a:ln w="19050">
              <a:solidFill>
                <a:srgbClr val="800202">
                  <a:alpha val="100000"/>
                </a:srgbClr>
              </a:solidFill>
              <a:prstDash val="sysDot"/>
              <a:miter lim="800000"/>
            </a:ln>
          </p:spPr>
          <p:txBody>
            <a:bodyPr lIns="91440" tIns="45720" rIns="91440" bIns="45720" anchor="ctr"/>
            <a:lstStyle/>
            <a:p>
              <a:pPr algn="ctr"/>
              <a:r>
                <a:rPr lang="zh-CN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自监督损失</a:t>
              </a:r>
              <a:endParaRPr lang="zh-CN" sz="1600" dirty="0">
                <a:ea typeface="等线" panose="02010600030101010101" pitchFamily="2" charset="-122"/>
                <a:cs typeface="Arial"/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557963" y="1733656"/>
            <a:ext cx="4065713" cy="4362665"/>
            <a:chOff x="7721526" y="1378288"/>
            <a:chExt cx="4065713" cy="4362665"/>
          </a:xfrm>
        </p:grpSpPr>
        <p:pic>
          <p:nvPicPr>
            <p:cNvPr id="192" name="图片 1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8401548" y="4323281"/>
              <a:ext cx="737650" cy="2097694"/>
            </a:xfrm>
            <a:prstGeom prst="rect">
              <a:avLst/>
            </a:prstGeom>
          </p:spPr>
        </p:pic>
        <p:cxnSp>
          <p:nvCxnSpPr>
            <p:cNvPr id="193" name="直接箭头连接符 192"/>
            <p:cNvCxnSpPr>
              <a:stCxn id="192" idx="3"/>
            </p:cNvCxnSpPr>
            <p:nvPr/>
          </p:nvCxnSpPr>
          <p:spPr>
            <a:xfrm flipH="1" flipV="1">
              <a:off x="8770373" y="1747827"/>
              <a:ext cx="0" cy="3255476"/>
            </a:xfrm>
            <a:prstGeom prst="straightConnector1">
              <a:avLst/>
            </a:prstGeom>
            <a:ln w="25400">
              <a:solidFill>
                <a:srgbClr val="000000">
                  <a:alpha val="100000"/>
                </a:srgbClr>
              </a:solidFill>
              <a:prstDash val="solid"/>
              <a:headEnd/>
              <a:tailEnd type="triangle"/>
            </a:ln>
          </p:spPr>
        </p:cxnSp>
        <p:sp>
          <p:nvSpPr>
            <p:cNvPr id="194" name="梯形 193"/>
            <p:cNvSpPr/>
            <p:nvPr/>
          </p:nvSpPr>
          <p:spPr>
            <a:xfrm>
              <a:off x="7803306" y="4382401"/>
              <a:ext cx="1934157" cy="493660"/>
            </a:xfrm>
            <a:prstGeom prst="trapezoid">
              <a:avLst>
                <a:gd name="adj" fmla="val 67774"/>
              </a:avLst>
            </a:prstGeom>
            <a:solidFill>
              <a:schemeClr val="accent1"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r>
                <a:rPr lang="en-US" sz="1600" dirty="0">
                  <a:ea typeface="等线" panose="02010600030101010101" pitchFamily="2" charset="-122"/>
                </a:rPr>
                <a:t>CNN Encoder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195" name="矩形: 圆角 194"/>
            <p:cNvSpPr/>
            <p:nvPr/>
          </p:nvSpPr>
          <p:spPr>
            <a:xfrm>
              <a:off x="7803306" y="1917952"/>
              <a:ext cx="1934146" cy="1958256"/>
            </a:xfrm>
            <a:prstGeom prst="roundRect">
              <a:avLst>
                <a:gd name="adj" fmla="val 8896"/>
              </a:avLst>
            </a:prstGeom>
            <a:solidFill>
              <a:schemeClr val="accent1"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r>
                <a:rPr lang="en-US" dirty="0">
                  <a:ea typeface="等线" panose="02010600030101010101" pitchFamily="2" charset="-122"/>
                </a:rPr>
                <a:t>Transformer</a:t>
              </a:r>
              <a:endParaRPr dirty="0">
                <a:ea typeface="等线" panose="02010600030101010101" pitchFamily="2" charset="-122"/>
              </a:endParaRPr>
            </a:p>
            <a:p>
              <a:pPr algn="ctr"/>
              <a:r>
                <a:rPr lang="en-US" dirty="0">
                  <a:ea typeface="等线" panose="02010600030101010101" pitchFamily="2" charset="-122"/>
                </a:rPr>
                <a:t>or</a:t>
              </a:r>
              <a:endParaRPr dirty="0">
                <a:ea typeface="等线" panose="02010600030101010101" pitchFamily="2" charset="-122"/>
              </a:endParaRPr>
            </a:p>
            <a:p>
              <a:pPr algn="ctr"/>
              <a:r>
                <a:rPr lang="en-US" dirty="0">
                  <a:ea typeface="等线" panose="02010600030101010101" pitchFamily="2" charset="-122"/>
                </a:rPr>
                <a:t>CNN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8030445" y="3945155"/>
              <a:ext cx="1479880" cy="3683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lIns="91440" tIns="45720" rIns="91440" bIns="45720" anchor="ctr"/>
            <a:lstStyle/>
            <a:p>
              <a:pPr algn="ctr"/>
              <a:r>
                <a:rPr lang="en-US" sz="1400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Quantizer</a:t>
              </a:r>
              <a:endParaRPr lang="zh-CN" altLang="en-US" sz="1400" dirty="0">
                <a:ea typeface="等线" panose="02010600030101010101" pitchFamily="2" charset="-122"/>
                <a:cs typeface="Arial"/>
              </a:endParaRPr>
            </a:p>
          </p:txBody>
        </p:sp>
        <p:sp>
          <p:nvSpPr>
            <p:cNvPr id="197" name="矩形: 圆角 196"/>
            <p:cNvSpPr/>
            <p:nvPr/>
          </p:nvSpPr>
          <p:spPr>
            <a:xfrm>
              <a:off x="10046593" y="3981827"/>
              <a:ext cx="1740646" cy="294956"/>
            </a:xfrm>
            <a:prstGeom prst="roundRect">
              <a:avLst/>
            </a:prstGeom>
            <a:solidFill>
              <a:srgbClr val="FFEEBA">
                <a:alpha val="100000"/>
              </a:srgbClr>
            </a:solidFill>
            <a:ln w="0"/>
          </p:spPr>
          <p:txBody>
            <a:bodyPr anchor="ctr"/>
            <a:lstStyle/>
            <a:p>
              <a:pPr algn="ctr"/>
              <a:r>
                <a:rPr lang="zh-CN" sz="1400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鉴别类离散编码</a:t>
              </a:r>
              <a:endParaRPr dirty="0">
                <a:ea typeface="等线" panose="02010600030101010101" pitchFamily="2" charset="-122"/>
              </a:endParaRPr>
            </a:p>
          </p:txBody>
        </p:sp>
        <p:cxnSp>
          <p:nvCxnSpPr>
            <p:cNvPr id="198" name="直接箭头连接符 197"/>
            <p:cNvCxnSpPr>
              <a:stCxn id="196" idx="6"/>
              <a:endCxn id="197" idx="1"/>
            </p:cNvCxnSpPr>
            <p:nvPr/>
          </p:nvCxnSpPr>
          <p:spPr>
            <a:xfrm>
              <a:off x="9510325" y="4129305"/>
              <a:ext cx="536267" cy="0"/>
            </a:xfrm>
            <a:prstGeom prst="straightConnector1">
              <a:avLst/>
            </a:prstGeom>
            <a:ln w="25400">
              <a:solidFill>
                <a:srgbClr val="000000">
                  <a:alpha val="100000"/>
                </a:srgbClr>
              </a:solidFill>
              <a:prstDash val="solid"/>
              <a:headEnd/>
              <a:tailEnd type="triangle"/>
            </a:ln>
          </p:spPr>
        </p:cxnSp>
        <p:sp>
          <p:nvSpPr>
            <p:cNvPr id="199" name="椭圆 198"/>
            <p:cNvSpPr/>
            <p:nvPr/>
          </p:nvSpPr>
          <p:spPr>
            <a:xfrm>
              <a:off x="7942926" y="1378288"/>
              <a:ext cx="1654895" cy="368300"/>
            </a:xfrm>
            <a:prstGeom prst="ellipse">
              <a:avLst/>
            </a:prstGeom>
            <a:solidFill>
              <a:schemeClr val="bg1">
                <a:lumMod val="95000"/>
                <a:alpha val="100000"/>
              </a:schemeClr>
            </a:solidFill>
            <a:ln w="19050">
              <a:solidFill>
                <a:srgbClr val="800202">
                  <a:alpha val="100000"/>
                </a:srgbClr>
              </a:solidFill>
              <a:prstDash val="sysDot"/>
              <a:miter lim="800000"/>
            </a:ln>
          </p:spPr>
          <p:txBody>
            <a:bodyPr lIns="91440" tIns="45720" rIns="91440" bIns="45720" anchor="ctr"/>
            <a:lstStyle/>
            <a:p>
              <a:pPr algn="ctr"/>
              <a:r>
                <a:rPr lang="zh-CN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自监督损失</a:t>
              </a:r>
              <a:endParaRPr lang="zh-CN" altLang="en-US" sz="1400" dirty="0">
                <a:ea typeface="等线" panose="02010600030101010101" pitchFamily="2" charset="-122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离散语音编码方法：鉴别类</a:t>
            </a:r>
            <a:endParaRPr/>
          </a:p>
        </p:txBody>
      </p:sp>
      <p:sp>
        <p:nvSpPr>
          <p:cNvPr id="202" name="Content Placeholder 2"/>
          <p:cNvSpPr>
            <a:spLocks noGrp="1"/>
          </p:cNvSpPr>
          <p:nvPr>
            <p:ph idx="1"/>
          </p:nvPr>
        </p:nvSpPr>
        <p:spPr>
          <a:xfrm>
            <a:off x="568324" y="1206924"/>
            <a:ext cx="11055352" cy="488590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典型的自监督任务：</a:t>
            </a:r>
            <a:endParaRPr/>
          </a:p>
          <a:p>
            <a:pPr lvl="0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zh-CN"/>
          </a:p>
        </p:txBody>
      </p:sp>
      <p:sp>
        <p:nvSpPr>
          <p:cNvPr id="2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19</a:t>
            </a:fld>
            <a:endParaRPr lang="de-DE"/>
          </a:p>
        </p:txBody>
      </p:sp>
      <p:pic>
        <p:nvPicPr>
          <p:cNvPr id="204" name="图片 2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351" y="2301930"/>
            <a:ext cx="4532261" cy="3790896"/>
          </a:xfrm>
          <a:prstGeom prst="rect">
            <a:avLst/>
          </a:prstGeom>
        </p:spPr>
      </p:pic>
      <p:sp>
        <p:nvSpPr>
          <p:cNvPr id="205" name="文本框 204"/>
          <p:cNvSpPr txBox="1"/>
          <p:nvPr/>
        </p:nvSpPr>
        <p:spPr>
          <a:xfrm>
            <a:off x="7079406" y="1781231"/>
            <a:ext cx="3523722" cy="646331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Masked Prediction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（掩码预测）</a:t>
            </a:r>
            <a:endParaRPr dirty="0">
              <a:ea typeface="等线" panose="02010600030101010101" pitchFamily="2" charset="-122"/>
            </a:endParaRPr>
          </a:p>
          <a:p>
            <a:r>
              <a:rPr lang="zh-CN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如</a:t>
            </a:r>
            <a:r>
              <a:rPr lang="en-US" b="0" dirty="0" err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HuBERT</a:t>
            </a:r>
            <a:r>
              <a:rPr lang="en-US" dirty="0" err="1">
                <a:latin typeface="等线" panose="02010600030101010101" pitchFamily="2" charset="-122"/>
                <a:ea typeface="等线" panose="02010600030101010101" pitchFamily="2" charset="-122"/>
              </a:rPr>
              <a:t>、WavLM</a:t>
            </a:r>
            <a:endParaRPr lang="en-US" dirty="0">
              <a:ea typeface="等线" panose="02010600030101010101" pitchFamily="2" charset="-122"/>
            </a:endParaRPr>
          </a:p>
        </p:txBody>
      </p:sp>
      <p:sp>
        <p:nvSpPr>
          <p:cNvPr id="206" name="文本框 205"/>
          <p:cNvSpPr txBox="1"/>
          <p:nvPr/>
        </p:nvSpPr>
        <p:spPr>
          <a:xfrm>
            <a:off x="816836" y="1781231"/>
            <a:ext cx="3733714" cy="923330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Contrastive Learning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（对比学习）</a:t>
            </a:r>
            <a:endParaRPr dirty="0">
              <a:ea typeface="等线" panose="02010600030101010101" pitchFamily="2" charset="-122"/>
            </a:endParaRPr>
          </a:p>
          <a:p>
            <a:r>
              <a:rPr lang="zh-CN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如</a:t>
            </a:r>
            <a:r>
              <a:rPr lang="en-US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vq-wav2vec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dirty="0">
                <a:latin typeface="Arial"/>
                <a:ea typeface="等线" panose="02010600030101010101" pitchFamily="2" charset="-122"/>
                <a:cs typeface="Arial"/>
              </a:rPr>
              <a:t>wav2vec 2.0</a:t>
            </a:r>
            <a:endParaRPr lang="zh-CN" altLang="en-US" dirty="0">
              <a:ea typeface="等线" panose="02010600030101010101" pitchFamily="2" charset="-122"/>
              <a:cs typeface="Arial"/>
            </a:endParaRPr>
          </a:p>
          <a:p>
            <a:r>
              <a:rPr lang="zh-CN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通常需要量化器，能够在线量化</a:t>
            </a:r>
            <a:endParaRPr dirty="0">
              <a:ea typeface="等线" panose="02010600030101010101" pitchFamily="2" charset="-122"/>
            </a:endParaRPr>
          </a:p>
        </p:txBody>
      </p:sp>
      <p:pic>
        <p:nvPicPr>
          <p:cNvPr id="207" name="图片 2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622578"/>
            <a:ext cx="5486400" cy="3149600"/>
          </a:xfrm>
          <a:prstGeom prst="rect">
            <a:avLst/>
          </a:prstGeom>
        </p:spPr>
      </p:pic>
      <p:sp>
        <p:nvSpPr>
          <p:cNvPr id="208" name="文本框 207"/>
          <p:cNvSpPr txBox="1"/>
          <p:nvPr/>
        </p:nvSpPr>
        <p:spPr>
          <a:xfrm>
            <a:off x="0" y="6072650"/>
            <a:ext cx="11233150" cy="584775"/>
          </a:xfrm>
          <a:prstGeom prst="rect">
            <a:avLst/>
          </a:prstGeom>
          <a:ln w="6350">
            <a:prstDash val="solid"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Baevski</a:t>
            </a:r>
            <a:r>
              <a:rPr lang="en-US" sz="8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 A, Schneider S, Auli M. </a:t>
            </a:r>
            <a:r>
              <a:rPr lang="en-US" sz="800" dirty="0">
                <a:latin typeface="等线" panose="02010600030101010101" pitchFamily="2" charset="-122"/>
                <a:ea typeface="等线" panose="02010600030101010101" pitchFamily="2" charset="-122"/>
              </a:rPr>
              <a:t>vq-wav2vec: Self-Supervised Learning of Discrete Speech Representations[C]. ICLR 2020.</a:t>
            </a:r>
            <a:endParaRPr lang="en-US" altLang="zh-CN" sz="800" dirty="0">
              <a:latin typeface="等线" panose="02010600030101010101" pitchFamily="2" charset="-122"/>
              <a:ea typeface="SimHei"/>
              <a:cs typeface="Arial"/>
            </a:endParaRPr>
          </a:p>
          <a:p>
            <a:r>
              <a:rPr lang="en-US" sz="80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Baevski</a:t>
            </a:r>
            <a:r>
              <a:rPr lang="en-US" sz="8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 A, Zhou Y, Mohamed A, et al. wav2vec 2.0: A framework for self-supervised learning of speech representations[C]. </a:t>
            </a:r>
            <a:r>
              <a:rPr lang="en-US" sz="80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NeurIPS</a:t>
            </a:r>
            <a:r>
              <a:rPr lang="en-US" sz="8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 2020.</a:t>
            </a:r>
            <a:endParaRPr lang="en-US" sz="800" dirty="0">
              <a:highlight>
                <a:srgbClr val="FFFFFF"/>
              </a:highlight>
              <a:latin typeface="等线" panose="02010600030101010101" pitchFamily="2" charset="-122"/>
              <a:ea typeface="等线" panose="02010600030101010101" pitchFamily="2" charset="-122"/>
              <a:cs typeface="Arial"/>
            </a:endParaRPr>
          </a:p>
          <a:p>
            <a:r>
              <a:rPr lang="en-US" sz="8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Hsu W N, Bolte B, Tsai Y H </a:t>
            </a:r>
            <a:r>
              <a:rPr lang="en-US" sz="80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H</a:t>
            </a:r>
            <a:r>
              <a:rPr lang="en-US" sz="8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, et al. </a:t>
            </a:r>
            <a:r>
              <a:rPr lang="en-US" sz="80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HuBERT</a:t>
            </a:r>
            <a:r>
              <a:rPr lang="en-US" sz="8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: Self-supervised speech representation learning by masked prediction of hidden units[J]. IEEE/ACM TASLP 2021.</a:t>
            </a:r>
            <a:endParaRPr sz="800" dirty="0">
              <a:solidFill>
                <a:srgbClr val="222222">
                  <a:alpha val="100000"/>
                </a:srgbClr>
              </a:solidFill>
              <a:highlight>
                <a:srgbClr val="FFFFFF"/>
              </a:highlight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Chen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S,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Wang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C,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Chen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Z,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et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al.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 err="1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WavLM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: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Large-scale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self-supervised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pre-training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for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full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stack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speech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processing[J].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IEEE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Journal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of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Selected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Topics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in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Signal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Processing,</a:t>
            </a:r>
            <a:r>
              <a:rPr lang="zh-CN" altLang="en-US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SimHei"/>
                <a:cs typeface="Arial"/>
              </a:rPr>
              <a:t> </a:t>
            </a:r>
            <a:r>
              <a:rPr lang="en-US" altLang="zh-CN" sz="800" dirty="0">
                <a:solidFill>
                  <a:srgbClr val="222222"/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Arial"/>
              </a:rPr>
              <a:t>2022.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概述：离散语音编码的动机</a:t>
            </a:r>
            <a:endParaRPr/>
          </a:p>
        </p:txBody>
      </p:sp>
      <p:sp>
        <p:nvSpPr>
          <p:cNvPr id="565" name="Content Placeholder 2"/>
          <p:cNvSpPr>
            <a:spLocks noGrp="1"/>
          </p:cNvSpPr>
          <p:nvPr>
            <p:ph idx="1"/>
          </p:nvPr>
        </p:nvSpPr>
        <p:spPr>
          <a:xfrm>
            <a:off x="570666" y="1596267"/>
            <a:ext cx="11033104" cy="1226078"/>
          </a:xfrm>
        </p:spPr>
        <p:txBody>
          <a:bodyPr/>
          <a:lstStyle/>
          <a:p>
            <a:r>
              <a:rPr lang="en-US" altLang="zh-CN" err="1">
                <a:latin typeface="Microsoft YaHei"/>
                <a:ea typeface="Microsoft YaHei"/>
                <a:cs typeface="Times New Roman"/>
              </a:rPr>
              <a:t>信号处理特征：Fbank、MFCC、CQT</a:t>
            </a:r>
            <a:r>
              <a:rPr lang="en-US" altLang="zh-CN">
                <a:latin typeface="Microsoft YaHei"/>
                <a:ea typeface="Microsoft YaHei"/>
                <a:cs typeface="Times New Roman"/>
              </a:rPr>
              <a:t>……</a:t>
            </a:r>
          </a:p>
          <a:p>
            <a:r>
              <a:rPr lang="en-US" err="1">
                <a:latin typeface="Microsoft YaHei"/>
                <a:ea typeface="Microsoft YaHei"/>
                <a:cs typeface="Times New Roman"/>
              </a:rPr>
              <a:t>机器学习特征</a:t>
            </a:r>
            <a:r>
              <a:rPr lang="en-US">
                <a:latin typeface="Microsoft YaHei"/>
                <a:ea typeface="Microsoft YaHei"/>
                <a:cs typeface="Times New Roman"/>
              </a:rPr>
              <a:t>： CNN、SSL……</a:t>
            </a:r>
            <a:endParaRPr lang="en-US"/>
          </a:p>
          <a:p>
            <a:r>
              <a:rPr lang="en-US" err="1">
                <a:latin typeface="Microsoft YaHei"/>
                <a:ea typeface="Microsoft YaHei"/>
                <a:cs typeface="Times New Roman"/>
              </a:rPr>
              <a:t>离散编码特征：HuBERT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聚类</a:t>
            </a:r>
            <a:r>
              <a:rPr lang="en-US">
                <a:latin typeface="Microsoft YaHei"/>
                <a:ea typeface="Microsoft YaHei"/>
                <a:cs typeface="Times New Roman"/>
              </a:rPr>
              <a:t>、</a:t>
            </a:r>
            <a:r>
              <a:rPr lang="en-US" err="1">
                <a:latin typeface="Microsoft YaHei"/>
                <a:ea typeface="Microsoft YaHei"/>
                <a:cs typeface="Times New Roman"/>
              </a:rPr>
              <a:t>EnCodec</a:t>
            </a:r>
            <a:r>
              <a:rPr lang="en-US">
                <a:latin typeface="Microsoft YaHei"/>
                <a:ea typeface="Microsoft YaHei"/>
                <a:cs typeface="Times New Roman"/>
              </a:rPr>
              <a:t>……</a:t>
            </a:r>
            <a:endParaRPr lang="en-US"/>
          </a:p>
          <a:p>
            <a:endParaRPr lang="en-US" altLang="zh-CN">
              <a:latin typeface="Microsoft YaHei"/>
              <a:ea typeface="Microsoft YaHei"/>
              <a:cs typeface="Times New Roman"/>
            </a:endParaRPr>
          </a:p>
        </p:txBody>
      </p:sp>
      <p:sp>
        <p:nvSpPr>
          <p:cNvPr id="5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</a:t>
            </a:fld>
            <a:endParaRPr lang="de-DE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91B890-5E2C-9B27-9A75-55FCB71AB7E9}"/>
              </a:ext>
            </a:extLst>
          </p:cNvPr>
          <p:cNvSpPr txBox="1"/>
          <p:nvPr/>
        </p:nvSpPr>
        <p:spPr>
          <a:xfrm>
            <a:off x="251298" y="1044000"/>
            <a:ext cx="69926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400" b="1">
                <a:latin typeface="Microsoft YaHei"/>
                <a:ea typeface="Microsoft YaHei"/>
                <a:cs typeface="Arial"/>
              </a:rPr>
              <a:t>语音特征是语音内涵信息的紧凑表示</a:t>
            </a:r>
            <a:endParaRPr lang="en-US" altLang="zh-CN" sz="2400" b="1">
              <a:latin typeface="Microsoft YaHei"/>
              <a:ea typeface="Microsoft YaHei"/>
              <a:cs typeface="Arial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D1BE78F-F1C6-2E7D-E566-E449712A9ADB}"/>
              </a:ext>
            </a:extLst>
          </p:cNvPr>
          <p:cNvSpPr/>
          <p:nvPr/>
        </p:nvSpPr>
        <p:spPr>
          <a:xfrm>
            <a:off x="3456131" y="4734569"/>
            <a:ext cx="2233620" cy="10033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  <a:ea typeface="黑体"/>
                <a:cs typeface="Arial"/>
              </a:rPr>
              <a:t>信号处理特征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0AFB18B-C589-A5A3-154A-80F8058C7FD5}"/>
              </a:ext>
            </a:extLst>
          </p:cNvPr>
          <p:cNvSpPr/>
          <p:nvPr/>
        </p:nvSpPr>
        <p:spPr>
          <a:xfrm>
            <a:off x="6253839" y="3132700"/>
            <a:ext cx="2233620" cy="10033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  <a:ea typeface="黑体"/>
                <a:cs typeface="Arial"/>
              </a:rPr>
              <a:t>离散编码特征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C933909-2256-C8C2-FBBC-5AAF3B348CA2}"/>
              </a:ext>
            </a:extLst>
          </p:cNvPr>
          <p:cNvSpPr/>
          <p:nvPr/>
        </p:nvSpPr>
        <p:spPr>
          <a:xfrm>
            <a:off x="7371810" y="4734569"/>
            <a:ext cx="2233620" cy="10033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  <a:ea typeface="黑体"/>
                <a:cs typeface="Arial"/>
              </a:rPr>
              <a:t>机器学习特征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663C527A-88E0-83B8-9609-A4FB9165A907}"/>
              </a:ext>
            </a:extLst>
          </p:cNvPr>
          <p:cNvCxnSpPr/>
          <p:nvPr/>
        </p:nvCxnSpPr>
        <p:spPr>
          <a:xfrm>
            <a:off x="2399953" y="6101492"/>
            <a:ext cx="7594413" cy="133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8EBE229-91A9-C202-F8AC-953003B24BF2}"/>
              </a:ext>
            </a:extLst>
          </p:cNvPr>
          <p:cNvCxnSpPr>
            <a:cxnSpLocks/>
          </p:cNvCxnSpPr>
          <p:nvPr/>
        </p:nvCxnSpPr>
        <p:spPr>
          <a:xfrm flipV="1">
            <a:off x="2611311" y="2822111"/>
            <a:ext cx="13347" cy="34295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1EA9AAFE-5D68-9C41-58DB-F80B87437F80}"/>
              </a:ext>
            </a:extLst>
          </p:cNvPr>
          <p:cNvSpPr txBox="1"/>
          <p:nvPr/>
        </p:nvSpPr>
        <p:spPr>
          <a:xfrm>
            <a:off x="1636246" y="2951781"/>
            <a:ext cx="11969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b="1">
                <a:latin typeface="Microsoft YaHei"/>
                <a:ea typeface="Microsoft YaHei"/>
                <a:cs typeface="Arial"/>
              </a:rPr>
              <a:t>抗失真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B8F5A73-F58D-FA15-0E8A-5FE226EAB933}"/>
              </a:ext>
            </a:extLst>
          </p:cNvPr>
          <p:cNvSpPr txBox="1"/>
          <p:nvPr/>
        </p:nvSpPr>
        <p:spPr>
          <a:xfrm>
            <a:off x="9100509" y="6122146"/>
            <a:ext cx="18087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b="1">
                <a:latin typeface="Microsoft YaHei"/>
                <a:ea typeface="Microsoft YaHei"/>
                <a:cs typeface="Arial"/>
              </a:rPr>
              <a:t>有效信息密度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离散语音编码方法：鉴别类</a:t>
            </a:r>
            <a:endParaRPr/>
          </a:p>
        </p:txBody>
      </p:sp>
      <p:sp>
        <p:nvSpPr>
          <p:cNvPr id="2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20</a:t>
            </a:fld>
            <a:endParaRPr lang="de-DE"/>
          </a:p>
        </p:txBody>
      </p:sp>
      <p:graphicFrame>
        <p:nvGraphicFramePr>
          <p:cNvPr id="217" name="表格 216"/>
          <p:cNvGraphicFramePr/>
          <p:nvPr>
            <p:extLst>
              <p:ext uri="{D42A27DB-BD31-4B8C-83A1-F6EECF244321}">
                <p14:modId xmlns:p14="http://schemas.microsoft.com/office/powerpoint/2010/main" val="1843015263"/>
              </p:ext>
            </p:extLst>
          </p:nvPr>
        </p:nvGraphicFramePr>
        <p:xfrm>
          <a:off x="298450" y="1527819"/>
          <a:ext cx="11595095" cy="4584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85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名称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训练准则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训练数据量（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h</a:t>
                      </a:r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）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帧率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量化器和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codebook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vq-wav2vec</a:t>
                      </a:r>
                      <a:r>
                        <a:rPr lang="en-US"/>
                        <a:t> (FAIR 2019)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对比学习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0.96k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100Hz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在线，</a:t>
                      </a:r>
                      <a:r>
                        <a:rPr lang="en-US"/>
                        <a:t>2</a:t>
                      </a:r>
                      <a:r>
                        <a:rPr lang="zh-CN"/>
                        <a:t>组，每组</a:t>
                      </a:r>
                      <a:r>
                        <a:rPr lang="en-US"/>
                        <a:t>320</a:t>
                      </a:r>
                      <a:r>
                        <a:rPr lang="zh-CN"/>
                        <a:t>大小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wav2vec 2.0</a:t>
                      </a:r>
                      <a:r>
                        <a:rPr lang="en-US"/>
                        <a:t> (FAIR 2020)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对比学习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在线，</a:t>
                      </a:r>
                      <a:r>
                        <a:rPr lang="en-US"/>
                        <a:t>2</a:t>
                      </a:r>
                      <a:r>
                        <a:rPr lang="zh-CN"/>
                        <a:t>组，每组</a:t>
                      </a:r>
                      <a:r>
                        <a:rPr lang="en-US"/>
                        <a:t>320</a:t>
                      </a:r>
                      <a:r>
                        <a:rPr lang="zh-CN"/>
                        <a:t>大小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XLSR-53</a:t>
                      </a:r>
                      <a:r>
                        <a:rPr lang="en-US"/>
                        <a:t> (FAIR 2020)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对比学习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在线，</a:t>
                      </a:r>
                      <a:r>
                        <a:rPr lang="en-US"/>
                        <a:t>2</a:t>
                      </a:r>
                      <a:r>
                        <a:rPr lang="zh-CN"/>
                        <a:t>组，每组</a:t>
                      </a:r>
                      <a:r>
                        <a:rPr lang="en-US"/>
                        <a:t>320</a:t>
                      </a:r>
                      <a:r>
                        <a:rPr lang="zh-CN"/>
                        <a:t>大小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r>
                        <a:rPr lang="en-US" b="1" err="1"/>
                        <a:t>HuBERT</a:t>
                      </a:r>
                      <a:r>
                        <a:rPr lang="en-US"/>
                        <a:t> (FAIR 2021)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掩码预测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离线聚类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w2v-BERT</a:t>
                      </a:r>
                      <a:r>
                        <a:rPr lang="en-US"/>
                        <a:t> (Google, 2021)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掩码预测</a:t>
                      </a:r>
                      <a:r>
                        <a:rPr lang="en-US"/>
                        <a:t>+</a:t>
                      </a:r>
                      <a:r>
                        <a:rPr lang="zh-CN"/>
                        <a:t>对比学习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在线，</a:t>
                      </a:r>
                      <a:r>
                        <a:rPr lang="en-US"/>
                        <a:t>1024</a:t>
                      </a:r>
                      <a:r>
                        <a:rPr lang="zh-CN"/>
                        <a:t>大小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err="1"/>
                        <a:t>WavLM</a:t>
                      </a:r>
                      <a:r>
                        <a:rPr lang="en-US"/>
                        <a:t> (Microsoft, 2022)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>
                        <a:lnSpc>
                          <a:spcPct val="100000"/>
                        </a:lnSpc>
                      </a:pPr>
                      <a:r>
                        <a:rPr lang="zh-CN" sz="1800" b="0" i="0" u="none" strike="noStrike">
                          <a:solidFill>
                            <a:schemeClr val="dk1">
                              <a:alpha val="100000"/>
                            </a:schemeClr>
                          </a:solidFill>
                          <a:latin typeface="Arial"/>
                          <a:ea typeface="黑体"/>
                          <a:cs typeface="+mn-cs"/>
                        </a:rPr>
                        <a:t>掩码预测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>
                        <a:lnSpc>
                          <a:spcPct val="100000"/>
                        </a:lnSpc>
                      </a:pPr>
                      <a:r>
                        <a:rPr lang="en-US" sz="1800" b="0" i="0" u="none" strike="noStrike">
                          <a:solidFill>
                            <a:schemeClr val="dk1">
                              <a:alpha val="100000"/>
                            </a:schemeClr>
                          </a:solidFill>
                          <a:latin typeface="Arial"/>
                          <a:ea typeface="黑体"/>
                          <a:cs typeface="+mn-cs"/>
                        </a:rPr>
                        <a:t>94k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离线聚类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data2vec 2.0</a:t>
                      </a:r>
                      <a:r>
                        <a:rPr lang="en-US"/>
                        <a:t> (FAIR, 2023)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（孪生）掩码预测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离线聚类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w2v-BERT 2.0</a:t>
                      </a:r>
                      <a:r>
                        <a:rPr lang="en-US"/>
                        <a:t> (FAIR, 2023)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掩码预测</a:t>
                      </a:r>
                      <a:r>
                        <a:rPr lang="en-US"/>
                        <a:t>+</a:t>
                      </a:r>
                      <a:r>
                        <a:rPr lang="zh-CN"/>
                        <a:t>对比学习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4500k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在线，</a:t>
                      </a:r>
                      <a:r>
                        <a:rPr lang="en-US"/>
                        <a:t>2</a:t>
                      </a:r>
                      <a:r>
                        <a:rPr lang="zh-CN"/>
                        <a:t>组，每组</a:t>
                      </a:r>
                      <a:r>
                        <a:rPr lang="en-US"/>
                        <a:t>320</a:t>
                      </a:r>
                      <a:r>
                        <a:rPr lang="zh-CN"/>
                        <a:t>大小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/>
                        <a:t>Whisper</a:t>
                      </a:r>
                      <a:r>
                        <a:rPr lang="en-US"/>
                        <a:t> (OpenAI, 2022)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ASR</a:t>
                      </a:r>
                      <a:r>
                        <a:rPr lang="zh-CN" b="1" i="0"/>
                        <a:t>有监督</a:t>
                      </a:r>
                      <a:r>
                        <a:rPr lang="zh-CN" i="0"/>
                        <a:t>学习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680k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/>
                        <a:t>离线聚类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err="1"/>
                        <a:t>CosyVoice</a:t>
                      </a:r>
                      <a:r>
                        <a:rPr lang="en-US" b="1"/>
                        <a:t> </a:t>
                      </a:r>
                      <a:r>
                        <a:rPr lang="en-US"/>
                        <a:t>(Alibaba, 2024)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0"/>
                        <a:t>ASR</a:t>
                      </a:r>
                      <a:r>
                        <a:rPr lang="zh-CN" altLang="en-US" b="1" i="0"/>
                        <a:t>有监督</a:t>
                      </a:r>
                      <a:r>
                        <a:rPr lang="zh-CN" altLang="en-US" i="0"/>
                        <a:t>学习</a:t>
                      </a:r>
                      <a:endParaRPr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172k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50Hz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在线</a:t>
                      </a:r>
                      <a:r>
                        <a:rPr lang="en-US" altLang="zh-CN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,1</a:t>
                      </a:r>
                      <a:r>
                        <a:rPr lang="zh-CN" alt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组，</a:t>
                      </a:r>
                      <a:r>
                        <a:rPr lang="en-US" altLang="zh-CN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4096</a:t>
                      </a:r>
                      <a:r>
                        <a:rPr lang="zh-CN" alt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大小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6696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/>
                        <a:t>......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18" name="文本框 217"/>
          <p:cNvSpPr txBox="1"/>
          <p:nvPr/>
        </p:nvSpPr>
        <p:spPr>
          <a:xfrm>
            <a:off x="158454" y="1022774"/>
            <a:ext cx="2262158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典型鉴别类编码对比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219" name="文本框 218"/>
          <p:cNvSpPr txBox="1"/>
          <p:nvPr/>
        </p:nvSpPr>
        <p:spPr>
          <a:xfrm>
            <a:off x="2347037" y="6160754"/>
            <a:ext cx="7571303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b="1" dirty="0">
                <a:solidFill>
                  <a:srgbClr val="C00000">
                    <a:alpha val="100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模型结构、训练方式的差异导致不同鉴别类编码内涵的信息存在显著区别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220" name="文本框 219"/>
          <p:cNvSpPr txBox="1"/>
          <p:nvPr/>
        </p:nvSpPr>
        <p:spPr>
          <a:xfrm>
            <a:off x="7708056" y="1159519"/>
            <a:ext cx="4339650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注：在线量化的模型也可以进行离线聚类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离散语音编码方法：混合类</a:t>
            </a:r>
            <a:endParaRPr/>
          </a:p>
        </p:txBody>
      </p:sp>
      <p:sp>
        <p:nvSpPr>
          <p:cNvPr id="223" name="Content Placeholder 2"/>
          <p:cNvSpPr>
            <a:spLocks noGrp="1"/>
          </p:cNvSpPr>
          <p:nvPr>
            <p:ph idx="1"/>
          </p:nvPr>
        </p:nvSpPr>
        <p:spPr>
          <a:xfrm>
            <a:off x="609600" y="1122924"/>
            <a:ext cx="11055352" cy="1428679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融合鉴别、重构两类任务，通常引入解耦设计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en-US" err="1">
                <a:latin typeface="Microsoft YaHei"/>
                <a:ea typeface="Microsoft YaHei"/>
                <a:cs typeface="Times New Roman"/>
              </a:rPr>
              <a:t>SpeechTokenizer</a:t>
            </a:r>
            <a:r>
              <a:rPr lang="en-US">
                <a:latin typeface="Microsoft YaHei"/>
                <a:ea typeface="Microsoft YaHei"/>
                <a:cs typeface="Times New Roman"/>
              </a:rPr>
              <a:t> (FDU, 2023)</a:t>
            </a:r>
            <a:endParaRPr>
              <a:latin typeface="Microsoft YaHei"/>
              <a:ea typeface="Microsoft YaHei"/>
              <a:cs typeface="Times New Roman"/>
            </a:endParaRPr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监督方式：</a:t>
            </a:r>
            <a:r>
              <a:rPr lang="en-US" altLang="zh-CN">
                <a:latin typeface="Microsoft YaHei"/>
                <a:ea typeface="Microsoft YaHei"/>
                <a:cs typeface="Times New Roman"/>
              </a:rPr>
              <a:t>cosine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相似度，或分类任务</a:t>
            </a:r>
          </a:p>
        </p:txBody>
      </p:sp>
      <p:sp>
        <p:nvSpPr>
          <p:cNvPr id="2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21</a:t>
            </a:fld>
            <a:endParaRPr lang="de-DE"/>
          </a:p>
        </p:txBody>
      </p:sp>
      <p:pic>
        <p:nvPicPr>
          <p:cNvPr id="225" name="图片 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998" y="2476763"/>
            <a:ext cx="6312850" cy="4006587"/>
          </a:xfrm>
          <a:prstGeom prst="rect">
            <a:avLst/>
          </a:prstGeom>
        </p:spPr>
      </p:pic>
      <p:sp>
        <p:nvSpPr>
          <p:cNvPr id="226" name="文本框 225"/>
          <p:cNvSpPr txBox="1"/>
          <p:nvPr/>
        </p:nvSpPr>
        <p:spPr>
          <a:xfrm>
            <a:off x="0" y="6437450"/>
            <a:ext cx="11233150" cy="261610"/>
          </a:xfrm>
          <a:prstGeom prst="rect">
            <a:avLst/>
          </a:prstGeom>
          <a:ln w="6350">
            <a:prstDash val="solid"/>
          </a:ln>
        </p:spPr>
        <p:txBody>
          <a:bodyPr wrap="square">
            <a:spAutoFit/>
          </a:bodyPr>
          <a:lstStyle/>
          <a:p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Zhang X, Zhang D, Li S, et al.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Speechtokenizer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: Unified speech tokenizer for speech language models[C]. ICLR 2024.</a:t>
            </a:r>
            <a:endParaRPr sz="1400" dirty="0">
              <a:ea typeface="等线" panose="02010600030101010101" pitchFamily="2" charset="-122"/>
            </a:endParaRPr>
          </a:p>
        </p:txBody>
      </p:sp>
      <p:sp>
        <p:nvSpPr>
          <p:cNvPr id="227" name="椭圆 226"/>
          <p:cNvSpPr/>
          <p:nvPr/>
        </p:nvSpPr>
        <p:spPr>
          <a:xfrm>
            <a:off x="3163677" y="4973946"/>
            <a:ext cx="3825875" cy="1428360"/>
          </a:xfrm>
          <a:prstGeom prst="ellipse">
            <a:avLst/>
          </a:prstGeom>
          <a:noFill/>
          <a:ln w="38100">
            <a:solidFill>
              <a:srgbClr val="C00000">
                <a:alpha val="100000"/>
              </a:srgbClr>
            </a:solidFill>
            <a:prstDash val="sysDash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228" name="对话气泡: 圆角矩形 227"/>
          <p:cNvSpPr/>
          <p:nvPr/>
        </p:nvSpPr>
        <p:spPr>
          <a:xfrm>
            <a:off x="1309302" y="3825005"/>
            <a:ext cx="1978525" cy="1506347"/>
          </a:xfrm>
          <a:prstGeom prst="wedgeRoundRectCallout">
            <a:avLst>
              <a:gd name="adj1" fmla="val 42782"/>
              <a:gd name="adj2" fmla="val 63590"/>
              <a:gd name="adj3" fmla="val 16667"/>
            </a:avLst>
          </a:prstGeom>
          <a:solidFill>
            <a:srgbClr val="F2CFCF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用自监督特征作为第一层量化器的监督信号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离散语音编码方法：混合类</a:t>
            </a:r>
            <a:endParaRPr/>
          </a:p>
        </p:txBody>
      </p:sp>
      <p:sp>
        <p:nvSpPr>
          <p:cNvPr id="231" name="Content Placeholder 2"/>
          <p:cNvSpPr>
            <a:spLocks noGrp="1"/>
          </p:cNvSpPr>
          <p:nvPr>
            <p:ph idx="1"/>
          </p:nvPr>
        </p:nvSpPr>
        <p:spPr>
          <a:xfrm>
            <a:off x="639977" y="848336"/>
            <a:ext cx="11055352" cy="488590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融合鉴别、重构两类任务，通常引入解耦设计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en-US"/>
              <a:t>SSVC (Amazon, 2024)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用于</a:t>
            </a:r>
            <a:r>
              <a:rPr lang="en-US"/>
              <a:t>BASE-TTS</a:t>
            </a:r>
            <a:r>
              <a:rPr lang="zh-CN"/>
              <a:t>合成系统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zh-CN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</p:txBody>
      </p:sp>
      <p:sp>
        <p:nvSpPr>
          <p:cNvPr id="2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22</a:t>
            </a:fld>
            <a:endParaRPr lang="de-DE"/>
          </a:p>
        </p:txBody>
      </p:sp>
      <p:pic>
        <p:nvPicPr>
          <p:cNvPr id="233" name="图片 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564" y="1540908"/>
            <a:ext cx="5818573" cy="4796392"/>
          </a:xfrm>
          <a:prstGeom prst="rect">
            <a:avLst/>
          </a:prstGeom>
        </p:spPr>
      </p:pic>
      <p:sp>
        <p:nvSpPr>
          <p:cNvPr id="234" name="文本框 233"/>
          <p:cNvSpPr txBox="1"/>
          <p:nvPr/>
        </p:nvSpPr>
        <p:spPr>
          <a:xfrm>
            <a:off x="-16686" y="6324117"/>
            <a:ext cx="10048379" cy="400110"/>
          </a:xfrm>
          <a:prstGeom prst="rect">
            <a:avLst/>
          </a:prstGeom>
          <a:noFill/>
          <a:ln w="6350">
            <a:prstDash val="solid"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sz="10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Martín-</a:t>
            </a:r>
            <a:r>
              <a:rPr sz="100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Cortinas</a:t>
            </a:r>
            <a:r>
              <a:rPr sz="10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 Á, Sáez-</a:t>
            </a:r>
            <a:r>
              <a:rPr sz="100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Trigueros</a:t>
            </a:r>
            <a:r>
              <a:rPr sz="10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 D, </a:t>
            </a:r>
            <a:r>
              <a:rPr sz="100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Vallés</a:t>
            </a:r>
            <a:r>
              <a:rPr sz="10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-Pérez I, et al. Enhancing the Stability of LLM-based Speech Generation Systems through Self-Supervised Representations[J]. </a:t>
            </a:r>
            <a:endParaRPr lang="zh-CN" sz="1100" dirty="0">
              <a:solidFill>
                <a:srgbClr val="000000"/>
              </a:solidFill>
              <a:ea typeface="等线" panose="02010600030101010101" pitchFamily="2" charset="-122"/>
              <a:cs typeface="Arial" charset="0"/>
            </a:endParaRPr>
          </a:p>
          <a:p>
            <a:r>
              <a:rPr sz="100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arXiv</a:t>
            </a:r>
            <a:r>
              <a:rPr sz="100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 preprint arXiv:2402.03407, 2024.                                                                      </a:t>
            </a:r>
            <a:endParaRPr sz="1100" dirty="0">
              <a:ea typeface="等线" panose="02010600030101010101" pitchFamily="2" charset="-122"/>
              <a:cs typeface="Arial"/>
            </a:endParaRPr>
          </a:p>
        </p:txBody>
      </p:sp>
      <p:sp>
        <p:nvSpPr>
          <p:cNvPr id="235" name="椭圆 234"/>
          <p:cNvSpPr/>
          <p:nvPr/>
        </p:nvSpPr>
        <p:spPr>
          <a:xfrm>
            <a:off x="4498044" y="1321201"/>
            <a:ext cx="2302118" cy="3687771"/>
          </a:xfrm>
          <a:prstGeom prst="ellipse">
            <a:avLst/>
          </a:prstGeom>
          <a:noFill/>
          <a:ln w="38100">
            <a:solidFill>
              <a:srgbClr val="C00000">
                <a:alpha val="100000"/>
              </a:srgbClr>
            </a:solidFill>
            <a:prstDash val="sysDash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236" name="对话气泡: 圆角矩形 235"/>
          <p:cNvSpPr/>
          <p:nvPr/>
        </p:nvSpPr>
        <p:spPr>
          <a:xfrm>
            <a:off x="2108540" y="3101474"/>
            <a:ext cx="1978525" cy="655052"/>
          </a:xfrm>
          <a:prstGeom prst="wedgeRoundRectCallout">
            <a:avLst>
              <a:gd name="adj1" fmla="val 65891"/>
              <a:gd name="adj2" fmla="val -39061"/>
              <a:gd name="adj3" fmla="val 16667"/>
            </a:avLst>
          </a:prstGeom>
          <a:solidFill>
            <a:srgbClr val="F2CFCF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联合训练说话人音色提取器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237" name="椭圆 236"/>
          <p:cNvSpPr/>
          <p:nvPr/>
        </p:nvSpPr>
        <p:spPr>
          <a:xfrm>
            <a:off x="9369953" y="1447401"/>
            <a:ext cx="1330941" cy="3687771"/>
          </a:xfrm>
          <a:prstGeom prst="ellipse">
            <a:avLst/>
          </a:prstGeom>
          <a:noFill/>
          <a:ln w="38100">
            <a:solidFill>
              <a:srgbClr val="C00000">
                <a:alpha val="100000"/>
              </a:srgbClr>
            </a:solidFill>
            <a:prstDash val="sysDash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238" name="对话气泡: 圆角矩形 237"/>
          <p:cNvSpPr/>
          <p:nvPr/>
        </p:nvSpPr>
        <p:spPr>
          <a:xfrm>
            <a:off x="9603875" y="5590173"/>
            <a:ext cx="1978525" cy="655052"/>
          </a:xfrm>
          <a:prstGeom prst="wedgeRoundRectCallout">
            <a:avLst>
              <a:gd name="adj1" fmla="val -23974"/>
              <a:gd name="adj2" fmla="val -112051"/>
              <a:gd name="adj3" fmla="val 16667"/>
            </a:avLst>
          </a:prstGeom>
          <a:solidFill>
            <a:srgbClr val="F2CFCF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梯度反转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解耦说话人与内容表征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239" name="对话气泡: 圆角矩形 238"/>
          <p:cNvSpPr/>
          <p:nvPr/>
        </p:nvSpPr>
        <p:spPr>
          <a:xfrm>
            <a:off x="7391584" y="1321201"/>
            <a:ext cx="1978525" cy="655052"/>
          </a:xfrm>
          <a:prstGeom prst="wedgeRoundRectCallout">
            <a:avLst>
              <a:gd name="adj1" fmla="val 22090"/>
              <a:gd name="adj2" fmla="val 111477"/>
              <a:gd name="adj3" fmla="val 16667"/>
            </a:avLst>
          </a:prstGeom>
          <a:solidFill>
            <a:srgbClr val="F2CFCF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保留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重构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指标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离散语音编码方法：混合类</a:t>
            </a:r>
            <a:endParaRPr/>
          </a:p>
        </p:txBody>
      </p:sp>
      <p:sp>
        <p:nvSpPr>
          <p:cNvPr id="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融合鉴别、重构两类任务，通常引入解耦设计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en-US" err="1"/>
              <a:t>FACodec</a:t>
            </a:r>
            <a:r>
              <a:rPr lang="en-US"/>
              <a:t> (Microsoft, 2024)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用于</a:t>
            </a:r>
            <a:r>
              <a:rPr lang="en-US"/>
              <a:t>NaturalSpeech3</a:t>
            </a:r>
            <a:r>
              <a:rPr lang="zh-CN"/>
              <a:t>合成系统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zh-CN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</p:txBody>
      </p:sp>
      <p:sp>
        <p:nvSpPr>
          <p:cNvPr id="2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23</a:t>
            </a:fld>
            <a:endParaRPr lang="de-DE"/>
          </a:p>
        </p:txBody>
      </p:sp>
      <p:pic>
        <p:nvPicPr>
          <p:cNvPr id="244" name="图片 2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99" y="2599959"/>
            <a:ext cx="10249601" cy="3606177"/>
          </a:xfrm>
          <a:prstGeom prst="rect">
            <a:avLst/>
          </a:prstGeom>
        </p:spPr>
      </p:pic>
      <p:sp>
        <p:nvSpPr>
          <p:cNvPr id="245" name="文本框 244"/>
          <p:cNvSpPr txBox="1"/>
          <p:nvPr/>
        </p:nvSpPr>
        <p:spPr>
          <a:xfrm>
            <a:off x="0" y="6371425"/>
            <a:ext cx="8696611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Ju Z, Wang Y, Shen K, et al.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NaturalSpeech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3: Zero-Shot Speech Synthesis with Factorized Codec and Diffusion Models[C]. ICML 2024.</a:t>
            </a:r>
            <a:endParaRPr sz="1400" dirty="0">
              <a:ea typeface="等线" panose="02010600030101010101" pitchFamily="2" charset="-122"/>
            </a:endParaRPr>
          </a:p>
        </p:txBody>
      </p:sp>
      <p:sp>
        <p:nvSpPr>
          <p:cNvPr id="246" name="椭圆 245"/>
          <p:cNvSpPr/>
          <p:nvPr/>
        </p:nvSpPr>
        <p:spPr>
          <a:xfrm>
            <a:off x="5660868" y="2440101"/>
            <a:ext cx="2921154" cy="3925896"/>
          </a:xfrm>
          <a:prstGeom prst="ellipse">
            <a:avLst/>
          </a:prstGeom>
          <a:noFill/>
          <a:ln w="38100">
            <a:solidFill>
              <a:srgbClr val="C00000">
                <a:alpha val="100000"/>
              </a:srgbClr>
            </a:solidFill>
            <a:prstDash val="sysDash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247" name="对话气泡: 圆角矩形 246"/>
          <p:cNvSpPr/>
          <p:nvPr/>
        </p:nvSpPr>
        <p:spPr>
          <a:xfrm>
            <a:off x="8006118" y="933753"/>
            <a:ext cx="2921127" cy="1506347"/>
          </a:xfrm>
          <a:prstGeom prst="wedgeRoundRectCallout">
            <a:avLst>
              <a:gd name="adj1" fmla="val -43308"/>
              <a:gd name="adj2" fmla="val 73508"/>
              <a:gd name="adj3" fmla="val 16667"/>
            </a:avLst>
          </a:prstGeom>
          <a:solidFill>
            <a:srgbClr val="F2CFCF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使用音素、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F0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、说话人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ID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作为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显式监督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信号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辅以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梯度反转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进行解耦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离散语音编码方法：混合类</a:t>
            </a:r>
            <a:endParaRPr/>
          </a:p>
        </p:txBody>
      </p:sp>
      <p:sp>
        <p:nvSpPr>
          <p:cNvPr id="250" name="Content Placeholder 2"/>
          <p:cNvSpPr>
            <a:spLocks noGrp="1"/>
          </p:cNvSpPr>
          <p:nvPr>
            <p:ph idx="1"/>
          </p:nvPr>
        </p:nvSpPr>
        <p:spPr>
          <a:xfrm>
            <a:off x="654424" y="831876"/>
            <a:ext cx="11055352" cy="5194248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融合鉴别、重构两类任务，通常引入解耦设计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en-US"/>
              <a:t>LLM-Codec (CUHK, 2024)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用于</a:t>
            </a:r>
            <a:r>
              <a:rPr lang="en-US"/>
              <a:t>UniAudio 1.5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zh-CN"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</p:txBody>
      </p:sp>
      <p:sp>
        <p:nvSpPr>
          <p:cNvPr id="2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24</a:t>
            </a:fld>
            <a:endParaRPr lang="de-DE"/>
          </a:p>
        </p:txBody>
      </p:sp>
      <p:pic>
        <p:nvPicPr>
          <p:cNvPr id="252" name="图片 2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49" y="2500605"/>
            <a:ext cx="9211234" cy="3900567"/>
          </a:xfrm>
          <a:prstGeom prst="rect">
            <a:avLst/>
          </a:prstGeom>
        </p:spPr>
      </p:pic>
      <p:sp>
        <p:nvSpPr>
          <p:cNvPr id="253" name="文本框 252"/>
          <p:cNvSpPr txBox="1"/>
          <p:nvPr/>
        </p:nvSpPr>
        <p:spPr>
          <a:xfrm>
            <a:off x="0" y="6373300"/>
            <a:ext cx="11265180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square">
            <a:spAutoFit/>
          </a:bodyPr>
          <a:lstStyle/>
          <a:p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Yang D, Guo H, Wang Y, et al.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UniAudio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1.5: Large Language Model-driven Audio Codec is A Few-shot Audio Task Learner[J].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arXiv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preprint arXiv:2406.10056, 2024.</a:t>
            </a:r>
            <a:endParaRPr sz="1400" dirty="0">
              <a:ea typeface="等线" panose="02010600030101010101" pitchFamily="2" charset="-122"/>
            </a:endParaRPr>
          </a:p>
        </p:txBody>
      </p:sp>
      <p:sp>
        <p:nvSpPr>
          <p:cNvPr id="254" name="椭圆 253"/>
          <p:cNvSpPr/>
          <p:nvPr/>
        </p:nvSpPr>
        <p:spPr>
          <a:xfrm>
            <a:off x="2065935" y="2659761"/>
            <a:ext cx="2132417" cy="1058193"/>
          </a:xfrm>
          <a:prstGeom prst="ellipse">
            <a:avLst/>
          </a:prstGeom>
          <a:noFill/>
          <a:ln w="38100">
            <a:solidFill>
              <a:srgbClr val="C00000">
                <a:alpha val="100000"/>
              </a:srgbClr>
            </a:solidFill>
            <a:prstDash val="sysDash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255" name="对话气泡: 圆角矩形 254"/>
          <p:cNvSpPr/>
          <p:nvPr/>
        </p:nvSpPr>
        <p:spPr>
          <a:xfrm>
            <a:off x="4524824" y="1486576"/>
            <a:ext cx="2921127" cy="908699"/>
          </a:xfrm>
          <a:prstGeom prst="wedgeRoundRectCallout">
            <a:avLst>
              <a:gd name="adj1" fmla="val -78601"/>
              <a:gd name="adj2" fmla="val 75152"/>
              <a:gd name="adj3" fmla="val 16667"/>
            </a:avLst>
          </a:prstGeom>
          <a:solidFill>
            <a:srgbClr val="F2CFCF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将来自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T5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、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Whisper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的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语义信息注入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到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VQ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码本中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25</a:t>
            </a:fld>
            <a:endParaRPr lang="de-DE"/>
          </a:p>
        </p:txBody>
      </p:sp>
      <p:sp>
        <p:nvSpPr>
          <p:cNvPr id="258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/>
          </a:p>
        </p:txBody>
      </p:sp>
      <p:grpSp>
        <p:nvGrpSpPr>
          <p:cNvPr id="259" name="组合 4"/>
          <p:cNvGrpSpPr/>
          <p:nvPr/>
        </p:nvGrpSpPr>
        <p:grpSpPr>
          <a:xfrm>
            <a:off x="2764841" y="1203990"/>
            <a:ext cx="6635706" cy="4315461"/>
            <a:chOff x="2720345" y="1743508"/>
            <a:chExt cx="6635706" cy="4315461"/>
          </a:xfrm>
        </p:grpSpPr>
        <p:grpSp>
          <p:nvGrpSpPr>
            <p:cNvPr id="260" name="Group 5"/>
            <p:cNvGrpSpPr/>
            <p:nvPr/>
          </p:nvGrpSpPr>
          <p:grpSpPr>
            <a:xfrm>
              <a:off x="2738434" y="2655035"/>
              <a:ext cx="6517820" cy="643636"/>
              <a:chOff x="1325234" y="2840262"/>
              <a:chExt cx="5148327" cy="568325"/>
            </a:xfrm>
          </p:grpSpPr>
          <p:sp>
            <p:nvSpPr>
              <p:cNvPr id="261" name="Freeform 9"/>
              <p:cNvSpPr/>
              <p:nvPr/>
            </p:nvSpPr>
            <p:spPr bwMode="gray">
              <a:xfrm>
                <a:off x="2054341" y="2840262"/>
                <a:ext cx="4419220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242671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242671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3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913877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2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264" name="Text Box 13"/>
              <p:cNvSpPr txBox="1">
                <a:spLocks noChangeArrowheads="1"/>
              </p:cNvSpPr>
              <p:nvPr/>
            </p:nvSpPr>
            <p:spPr bwMode="gray">
              <a:xfrm>
                <a:off x="2077863" y="2937293"/>
                <a:ext cx="4222464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离散语音编码的重构与解耦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270" name="Group 25"/>
            <p:cNvGrpSpPr/>
            <p:nvPr/>
          </p:nvGrpSpPr>
          <p:grpSpPr>
            <a:xfrm>
              <a:off x="2750486" y="1743508"/>
              <a:ext cx="6505768" cy="643636"/>
              <a:chOff x="1325234" y="2840262"/>
              <a:chExt cx="5138808" cy="568325"/>
            </a:xfrm>
          </p:grpSpPr>
          <p:sp>
            <p:nvSpPr>
              <p:cNvPr id="271" name="Freeform 9"/>
              <p:cNvSpPr/>
              <p:nvPr/>
            </p:nvSpPr>
            <p:spPr bwMode="gray">
              <a:xfrm>
                <a:off x="2054341" y="2840262"/>
                <a:ext cx="4409701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3" name="Text Box 17"/>
              <p:cNvSpPr txBox="1">
                <a:spLocks noChangeArrowheads="1"/>
              </p:cNvSpPr>
              <p:nvPr/>
            </p:nvSpPr>
            <p:spPr bwMode="gray">
              <a:xfrm>
                <a:off x="1512938" y="2921595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1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274" name="Text Box 13"/>
              <p:cNvSpPr txBox="1">
                <a:spLocks noChangeArrowheads="1"/>
              </p:cNvSpPr>
              <p:nvPr/>
            </p:nvSpPr>
            <p:spPr bwMode="gray">
              <a:xfrm>
                <a:off x="2080899" y="2937295"/>
                <a:ext cx="4222463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离散语音编码基本方法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275" name="Group 25"/>
            <p:cNvGrpSpPr/>
            <p:nvPr/>
          </p:nvGrpSpPr>
          <p:grpSpPr>
            <a:xfrm>
              <a:off x="2720345" y="3580616"/>
              <a:ext cx="6609723" cy="643636"/>
              <a:chOff x="1325234" y="2781270"/>
              <a:chExt cx="5211484" cy="568325"/>
            </a:xfrm>
          </p:grpSpPr>
          <p:sp>
            <p:nvSpPr>
              <p:cNvPr id="276" name="Freeform 9"/>
              <p:cNvSpPr/>
              <p:nvPr/>
            </p:nvSpPr>
            <p:spPr bwMode="gray">
              <a:xfrm>
                <a:off x="2054341" y="2781270"/>
                <a:ext cx="4420496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0"/>
              <p:cNvSpPr/>
              <p:nvPr/>
            </p:nvSpPr>
            <p:spPr bwMode="gray">
              <a:xfrm>
                <a:off x="1325234" y="2781270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8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854554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3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279" name="Text Box 13"/>
              <p:cNvSpPr txBox="1">
                <a:spLocks noChangeArrowheads="1"/>
              </p:cNvSpPr>
              <p:nvPr/>
            </p:nvSpPr>
            <p:spPr bwMode="gray">
              <a:xfrm>
                <a:off x="2090764" y="2871246"/>
                <a:ext cx="4445954" cy="3756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sz="2400" dirty="0">
                    <a:solidFill>
                      <a:schemeClr val="bg1">
                        <a:alpha val="100000"/>
                      </a:schemeClr>
                    </a:solidFill>
                    <a:latin typeface="Microsoft YaHei"/>
                    <a:ea typeface="Microsoft YaHei"/>
                    <a:cs typeface="Arial"/>
                  </a:rPr>
                  <a:t>独立解码器结构下的语音合成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280" name="Freeform 9"/>
            <p:cNvSpPr/>
            <p:nvPr/>
          </p:nvSpPr>
          <p:spPr bwMode="gray">
            <a:xfrm>
              <a:off x="3666918" y="4503005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1" name="Freeform 10"/>
            <p:cNvSpPr/>
            <p:nvPr/>
          </p:nvSpPr>
          <p:spPr bwMode="gray">
            <a:xfrm>
              <a:off x="2742192" y="4503005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2" name="Text Box 17"/>
            <p:cNvSpPr txBox="1">
              <a:spLocks noChangeArrowheads="1"/>
            </p:cNvSpPr>
            <p:nvPr/>
          </p:nvSpPr>
          <p:spPr bwMode="gray">
            <a:xfrm>
              <a:off x="2992330" y="4586000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4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283" name="Text Box 13"/>
            <p:cNvSpPr txBox="1">
              <a:spLocks noChangeArrowheads="1"/>
            </p:cNvSpPr>
            <p:nvPr/>
          </p:nvSpPr>
          <p:spPr bwMode="gray">
            <a:xfrm>
              <a:off x="3713113" y="4604904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tIns="2700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离散语音编码与大模型的结合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284" name="Freeform 9"/>
            <p:cNvSpPr/>
            <p:nvPr/>
          </p:nvSpPr>
          <p:spPr bwMode="gray">
            <a:xfrm>
              <a:off x="3673541" y="5415333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5" name="Freeform 10"/>
            <p:cNvSpPr/>
            <p:nvPr/>
          </p:nvSpPr>
          <p:spPr bwMode="gray">
            <a:xfrm>
              <a:off x="2748815" y="5415333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6" name="Text Box 17"/>
            <p:cNvSpPr txBox="1">
              <a:spLocks noChangeArrowheads="1"/>
            </p:cNvSpPr>
            <p:nvPr/>
          </p:nvSpPr>
          <p:spPr bwMode="gray">
            <a:xfrm>
              <a:off x="2998953" y="5498328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5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287" name="Text Box 13"/>
            <p:cNvSpPr txBox="1">
              <a:spLocks noChangeArrowheads="1"/>
            </p:cNvSpPr>
            <p:nvPr/>
          </p:nvSpPr>
          <p:spPr bwMode="gray">
            <a:xfrm>
              <a:off x="3719736" y="5517232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lIns="91440" tIns="27000" rIns="9144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总结、挑战与展望</a:t>
              </a:r>
              <a:endParaRPr lang="zh-CN" altLang="en-US" dirty="0">
                <a:solidFill>
                  <a:schemeClr val="bg1"/>
                </a:solidFill>
                <a:ea typeface="等线" panose="02010600030101010101" pitchFamily="2" charset="-122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9" name="直接箭头连接符 288"/>
          <p:cNvCxnSpPr>
            <a:endCxn id="290" idx="4"/>
          </p:cNvCxnSpPr>
          <p:nvPr/>
        </p:nvCxnSpPr>
        <p:spPr>
          <a:xfrm flipV="1">
            <a:off x="2869230" y="4269100"/>
            <a:ext cx="0" cy="1159938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离散语音编码的信息量：探针实验</a:t>
            </a:r>
            <a:endParaRPr/>
          </a:p>
        </p:txBody>
      </p:sp>
      <p:sp>
        <p:nvSpPr>
          <p:cNvPr id="292" name="Content Placeholder 2"/>
          <p:cNvSpPr>
            <a:spLocks noGrp="1"/>
          </p:cNvSpPr>
          <p:nvPr>
            <p:ph idx="1"/>
          </p:nvPr>
        </p:nvSpPr>
        <p:spPr>
          <a:xfrm>
            <a:off x="623356" y="941805"/>
            <a:ext cx="11055352" cy="1414828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语音的信息分解：内容、说话人、韵律</a:t>
            </a:r>
            <a:r>
              <a:rPr lang="en-US"/>
              <a:t>……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重构类编码：旨在压缩全部信息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鉴别和混合类编码：存在信息取舍，那么分别包含何种信息？信息有多</a:t>
            </a:r>
            <a:r>
              <a:rPr lang="zh-CN" b="1"/>
              <a:t>明显</a:t>
            </a:r>
            <a:r>
              <a:rPr lang="zh-CN"/>
              <a:t>？</a:t>
            </a:r>
            <a:endParaRPr/>
          </a:p>
        </p:txBody>
      </p:sp>
      <p:sp>
        <p:nvSpPr>
          <p:cNvPr id="2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26</a:t>
            </a:fld>
            <a:endParaRPr lang="de-DE"/>
          </a:p>
        </p:txBody>
      </p:sp>
      <p:sp>
        <p:nvSpPr>
          <p:cNvPr id="294" name="对话气泡: 圆角矩形 293"/>
          <p:cNvSpPr/>
          <p:nvPr/>
        </p:nvSpPr>
        <p:spPr>
          <a:xfrm>
            <a:off x="5036607" y="1372703"/>
            <a:ext cx="2657647" cy="476833"/>
          </a:xfrm>
          <a:prstGeom prst="wedgeRoundRectCallout">
            <a:avLst>
              <a:gd name="adj1" fmla="val -59246"/>
              <a:gd name="adj2" fmla="val 11774"/>
              <a:gd name="adj3" fmla="val 16667"/>
            </a:avLst>
          </a:prstGeom>
          <a:solidFill>
            <a:srgbClr val="FFEEBA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然而信息是否“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显现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”？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295" name="椭圆 294"/>
          <p:cNvSpPr/>
          <p:nvPr/>
        </p:nvSpPr>
        <p:spPr>
          <a:xfrm>
            <a:off x="2019587" y="55208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296" name="椭圆 295"/>
          <p:cNvSpPr/>
          <p:nvPr/>
        </p:nvSpPr>
        <p:spPr>
          <a:xfrm>
            <a:off x="2322943" y="55208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297" name="椭圆 296"/>
          <p:cNvSpPr/>
          <p:nvPr/>
        </p:nvSpPr>
        <p:spPr>
          <a:xfrm>
            <a:off x="2626299" y="55208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298" name="椭圆 297"/>
          <p:cNvSpPr/>
          <p:nvPr/>
        </p:nvSpPr>
        <p:spPr>
          <a:xfrm>
            <a:off x="2929655" y="55208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299" name="椭圆 298"/>
          <p:cNvSpPr/>
          <p:nvPr/>
        </p:nvSpPr>
        <p:spPr>
          <a:xfrm>
            <a:off x="3233011" y="55208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00" name="椭圆 299"/>
          <p:cNvSpPr/>
          <p:nvPr/>
        </p:nvSpPr>
        <p:spPr>
          <a:xfrm>
            <a:off x="3536367" y="55208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01" name="矩形: 圆角 300"/>
          <p:cNvSpPr/>
          <p:nvPr/>
        </p:nvSpPr>
        <p:spPr>
          <a:xfrm>
            <a:off x="2019587" y="4970376"/>
            <a:ext cx="1699099" cy="350613"/>
          </a:xfrm>
          <a:prstGeom prst="roundRect">
            <a:avLst/>
          </a:prstGeom>
          <a:solidFill>
            <a:srgbClr val="FFEEBA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02" name="矩形: 圆角 301"/>
          <p:cNvSpPr/>
          <p:nvPr/>
        </p:nvSpPr>
        <p:spPr>
          <a:xfrm>
            <a:off x="2019587" y="4501367"/>
            <a:ext cx="1699099" cy="350613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en-US" dirty="0" err="1">
                <a:ea typeface="等线" panose="02010600030101010101" pitchFamily="2" charset="-122"/>
              </a:rPr>
              <a:t>BiLSTM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03" name="文本框 302"/>
          <p:cNvSpPr txBox="1"/>
          <p:nvPr/>
        </p:nvSpPr>
        <p:spPr>
          <a:xfrm>
            <a:off x="2323130" y="3300233"/>
            <a:ext cx="1107996" cy="369332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字符序列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290" name="椭圆 289"/>
          <p:cNvSpPr/>
          <p:nvPr/>
        </p:nvSpPr>
        <p:spPr>
          <a:xfrm>
            <a:off x="2041782" y="3900800"/>
            <a:ext cx="1654895" cy="368300"/>
          </a:xfrm>
          <a:prstGeom prst="ellipse">
            <a:avLst/>
          </a:prstGeom>
          <a:solidFill>
            <a:schemeClr val="bg1">
              <a:lumMod val="95000"/>
              <a:alpha val="100000"/>
            </a:schemeClr>
          </a:solidFill>
          <a:ln w="19050">
            <a:solidFill>
              <a:srgbClr val="800202">
                <a:alpha val="100000"/>
              </a:srgbClr>
            </a:solidFill>
            <a:prstDash val="sysDot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CTC loss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304" name="直接箭头连接符 303"/>
          <p:cNvCxnSpPr>
            <a:stCxn id="303" idx="2"/>
            <a:endCxn id="290" idx="0"/>
          </p:cNvCxnSpPr>
          <p:nvPr/>
        </p:nvCxnSpPr>
        <p:spPr>
          <a:xfrm flipH="1">
            <a:off x="2869230" y="3669565"/>
            <a:ext cx="7898" cy="231235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305" name="文本框 304"/>
          <p:cNvSpPr txBox="1"/>
          <p:nvPr/>
        </p:nvSpPr>
        <p:spPr>
          <a:xfrm>
            <a:off x="1886971" y="2706998"/>
            <a:ext cx="2025650" cy="36830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语音识别（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ASR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）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06" name="文本框 305"/>
          <p:cNvSpPr txBox="1"/>
          <p:nvPr/>
        </p:nvSpPr>
        <p:spPr>
          <a:xfrm>
            <a:off x="2322943" y="5781326"/>
            <a:ext cx="1107996" cy="369332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离散编码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307" name="直接箭头连接符 306"/>
          <p:cNvCxnSpPr>
            <a:endCxn id="308" idx="4"/>
          </p:cNvCxnSpPr>
          <p:nvPr/>
        </p:nvCxnSpPr>
        <p:spPr>
          <a:xfrm flipV="1">
            <a:off x="6154300" y="3606245"/>
            <a:ext cx="0" cy="1200393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309" name="椭圆 308"/>
          <p:cNvSpPr/>
          <p:nvPr/>
        </p:nvSpPr>
        <p:spPr>
          <a:xfrm>
            <a:off x="5304750" y="4917613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10" name="椭圆 309"/>
          <p:cNvSpPr/>
          <p:nvPr/>
        </p:nvSpPr>
        <p:spPr>
          <a:xfrm>
            <a:off x="5608106" y="4917613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11" name="椭圆 310"/>
          <p:cNvSpPr/>
          <p:nvPr/>
        </p:nvSpPr>
        <p:spPr>
          <a:xfrm>
            <a:off x="5911462" y="4917613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12" name="椭圆 311"/>
          <p:cNvSpPr/>
          <p:nvPr/>
        </p:nvSpPr>
        <p:spPr>
          <a:xfrm>
            <a:off x="6214818" y="4917613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13" name="椭圆 312"/>
          <p:cNvSpPr/>
          <p:nvPr/>
        </p:nvSpPr>
        <p:spPr>
          <a:xfrm>
            <a:off x="6518174" y="4917613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14" name="椭圆 313"/>
          <p:cNvSpPr/>
          <p:nvPr/>
        </p:nvSpPr>
        <p:spPr>
          <a:xfrm>
            <a:off x="6821530" y="4917613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15" name="矩形: 圆角 314"/>
          <p:cNvSpPr/>
          <p:nvPr/>
        </p:nvSpPr>
        <p:spPr>
          <a:xfrm>
            <a:off x="5304657" y="4307522"/>
            <a:ext cx="1699099" cy="350613"/>
          </a:xfrm>
          <a:prstGeom prst="roundRect">
            <a:avLst/>
          </a:prstGeom>
          <a:solidFill>
            <a:srgbClr val="FFEEBA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16" name="矩形: 圆角 315"/>
          <p:cNvSpPr/>
          <p:nvPr/>
        </p:nvSpPr>
        <p:spPr>
          <a:xfrm>
            <a:off x="5221226" y="3821826"/>
            <a:ext cx="1860398" cy="383985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en-US" dirty="0" err="1">
                <a:latin typeface="Arial"/>
                <a:ea typeface="等线" panose="02010600030101010101" pitchFamily="2" charset="-122"/>
                <a:cs typeface="Arial"/>
              </a:rPr>
              <a:t>Linear+Pooling</a:t>
            </a:r>
            <a:endParaRPr lang="en-US" dirty="0">
              <a:ea typeface="等线" panose="02010600030101010101" pitchFamily="2" charset="-122"/>
            </a:endParaRPr>
          </a:p>
        </p:txBody>
      </p:sp>
      <p:sp>
        <p:nvSpPr>
          <p:cNvPr id="308" name="椭圆 307"/>
          <p:cNvSpPr/>
          <p:nvPr/>
        </p:nvSpPr>
        <p:spPr>
          <a:xfrm>
            <a:off x="5326852" y="3237945"/>
            <a:ext cx="1654895" cy="368300"/>
          </a:xfrm>
          <a:prstGeom prst="ellipse">
            <a:avLst/>
          </a:prstGeom>
          <a:solidFill>
            <a:schemeClr val="bg1">
              <a:lumMod val="95000"/>
              <a:alpha val="100000"/>
            </a:schemeClr>
          </a:solidFill>
          <a:ln w="19050">
            <a:solidFill>
              <a:srgbClr val="800202">
                <a:alpha val="100000"/>
              </a:srgbClr>
            </a:solidFill>
            <a:prstDash val="sysDot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en-US" sz="1600" dirty="0">
                <a:latin typeface="Arial"/>
                <a:ea typeface="等线" panose="02010600030101010101" pitchFamily="2" charset="-122"/>
                <a:cs typeface="Arial"/>
              </a:rPr>
              <a:t>GE2E loss</a:t>
            </a:r>
            <a:endParaRPr lang="zh-CN" altLang="en-US" sz="1600" dirty="0">
              <a:latin typeface="Arial"/>
              <a:ea typeface="等线" panose="02010600030101010101" pitchFamily="2" charset="-122"/>
              <a:cs typeface="Arial"/>
            </a:endParaRPr>
          </a:p>
        </p:txBody>
      </p:sp>
      <p:sp>
        <p:nvSpPr>
          <p:cNvPr id="317" name="文本框 316"/>
          <p:cNvSpPr txBox="1"/>
          <p:nvPr/>
        </p:nvSpPr>
        <p:spPr>
          <a:xfrm>
            <a:off x="5608200" y="5747102"/>
            <a:ext cx="1107996" cy="369332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离散编码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18" name="椭圆 317"/>
          <p:cNvSpPr/>
          <p:nvPr/>
        </p:nvSpPr>
        <p:spPr>
          <a:xfrm>
            <a:off x="5304750" y="5184079"/>
            <a:ext cx="182319" cy="182319"/>
          </a:xfrm>
          <a:prstGeom prst="ellipse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19" name="椭圆 318"/>
          <p:cNvSpPr/>
          <p:nvPr/>
        </p:nvSpPr>
        <p:spPr>
          <a:xfrm>
            <a:off x="5608107" y="5184079"/>
            <a:ext cx="182319" cy="182319"/>
          </a:xfrm>
          <a:prstGeom prst="ellipse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0" name="椭圆 319"/>
          <p:cNvSpPr/>
          <p:nvPr/>
        </p:nvSpPr>
        <p:spPr>
          <a:xfrm>
            <a:off x="5911463" y="5184079"/>
            <a:ext cx="182319" cy="182319"/>
          </a:xfrm>
          <a:prstGeom prst="ellipse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6214819" y="5184079"/>
            <a:ext cx="182319" cy="182319"/>
          </a:xfrm>
          <a:prstGeom prst="ellipse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6518175" y="5184079"/>
            <a:ext cx="182319" cy="182319"/>
          </a:xfrm>
          <a:prstGeom prst="ellipse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3" name="椭圆 322"/>
          <p:cNvSpPr/>
          <p:nvPr/>
        </p:nvSpPr>
        <p:spPr>
          <a:xfrm>
            <a:off x="6821531" y="5184079"/>
            <a:ext cx="182319" cy="182319"/>
          </a:xfrm>
          <a:prstGeom prst="ellipse">
            <a:avLst/>
          </a:prstGeom>
          <a:solidFill>
            <a:schemeClr val="accent2">
              <a:lumMod val="20000"/>
              <a:lumOff val="8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4" name="椭圆 323"/>
          <p:cNvSpPr/>
          <p:nvPr/>
        </p:nvSpPr>
        <p:spPr>
          <a:xfrm>
            <a:off x="5304750" y="5450545"/>
            <a:ext cx="182319" cy="182319"/>
          </a:xfrm>
          <a:prstGeom prst="ellipse">
            <a:avLst/>
          </a:prstGeom>
          <a:solidFill>
            <a:schemeClr val="accent1">
              <a:lumMod val="9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5608107" y="5450545"/>
            <a:ext cx="182319" cy="182319"/>
          </a:xfrm>
          <a:prstGeom prst="ellipse">
            <a:avLst/>
          </a:prstGeom>
          <a:solidFill>
            <a:schemeClr val="accent1">
              <a:lumMod val="9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5911463" y="5450545"/>
            <a:ext cx="182319" cy="182319"/>
          </a:xfrm>
          <a:prstGeom prst="ellipse">
            <a:avLst/>
          </a:prstGeom>
          <a:solidFill>
            <a:schemeClr val="accent1">
              <a:lumMod val="9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7" name="椭圆 326"/>
          <p:cNvSpPr/>
          <p:nvPr/>
        </p:nvSpPr>
        <p:spPr>
          <a:xfrm>
            <a:off x="6214819" y="5450545"/>
            <a:ext cx="182319" cy="182319"/>
          </a:xfrm>
          <a:prstGeom prst="ellipse">
            <a:avLst/>
          </a:prstGeom>
          <a:solidFill>
            <a:schemeClr val="accent1">
              <a:lumMod val="9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8" name="椭圆 327"/>
          <p:cNvSpPr/>
          <p:nvPr/>
        </p:nvSpPr>
        <p:spPr>
          <a:xfrm>
            <a:off x="6518175" y="5450545"/>
            <a:ext cx="182319" cy="182319"/>
          </a:xfrm>
          <a:prstGeom prst="ellipse">
            <a:avLst/>
          </a:prstGeom>
          <a:solidFill>
            <a:schemeClr val="accent1">
              <a:lumMod val="9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29" name="椭圆 328"/>
          <p:cNvSpPr/>
          <p:nvPr/>
        </p:nvSpPr>
        <p:spPr>
          <a:xfrm>
            <a:off x="6821531" y="5450545"/>
            <a:ext cx="182319" cy="182319"/>
          </a:xfrm>
          <a:prstGeom prst="ellipse">
            <a:avLst/>
          </a:prstGeom>
          <a:solidFill>
            <a:schemeClr val="accent1">
              <a:lumMod val="90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30" name="文本框 329"/>
          <p:cNvSpPr txBox="1"/>
          <p:nvPr/>
        </p:nvSpPr>
        <p:spPr>
          <a:xfrm>
            <a:off x="7003756" y="4856373"/>
            <a:ext cx="812800" cy="30480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sz="1400" dirty="0">
                <a:solidFill>
                  <a:srgbClr val="7F7D7D">
                    <a:alpha val="100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说话人</a:t>
            </a:r>
            <a:r>
              <a:rPr lang="en-US" sz="1400" dirty="0">
                <a:solidFill>
                  <a:srgbClr val="7F7D7D">
                    <a:alpha val="100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1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31" name="文本框 330"/>
          <p:cNvSpPr txBox="1"/>
          <p:nvPr/>
        </p:nvSpPr>
        <p:spPr>
          <a:xfrm>
            <a:off x="7003756" y="5117290"/>
            <a:ext cx="812800" cy="30480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sz="1400" dirty="0">
                <a:solidFill>
                  <a:schemeClr val="accent2">
                    <a:lumMod val="60000"/>
                    <a:lumOff val="40000"/>
                    <a:alpha val="10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说话人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  <a:alpha val="10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32" name="文本框 331"/>
          <p:cNvSpPr txBox="1"/>
          <p:nvPr/>
        </p:nvSpPr>
        <p:spPr>
          <a:xfrm>
            <a:off x="7003756" y="5378802"/>
            <a:ext cx="812800" cy="30480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sz="1400" dirty="0">
                <a:solidFill>
                  <a:schemeClr val="accent5">
                    <a:lumMod val="50000"/>
                    <a:alpha val="10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说话人</a:t>
            </a:r>
            <a:r>
              <a:rPr lang="en-US" sz="1400" dirty="0">
                <a:solidFill>
                  <a:schemeClr val="accent5">
                    <a:lumMod val="50000"/>
                    <a:alpha val="10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3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333" name="直接箭头连接符 332"/>
          <p:cNvCxnSpPr>
            <a:endCxn id="334" idx="4"/>
          </p:cNvCxnSpPr>
          <p:nvPr/>
        </p:nvCxnSpPr>
        <p:spPr>
          <a:xfrm flipV="1">
            <a:off x="9707701" y="4269100"/>
            <a:ext cx="0" cy="1181966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335" name="椭圆 334"/>
          <p:cNvSpPr/>
          <p:nvPr/>
        </p:nvSpPr>
        <p:spPr>
          <a:xfrm>
            <a:off x="8864315" y="5531202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36" name="椭圆 335"/>
          <p:cNvSpPr/>
          <p:nvPr/>
        </p:nvSpPr>
        <p:spPr>
          <a:xfrm>
            <a:off x="9167671" y="5531202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37" name="椭圆 336"/>
          <p:cNvSpPr/>
          <p:nvPr/>
        </p:nvSpPr>
        <p:spPr>
          <a:xfrm>
            <a:off x="9471026" y="5531202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38" name="椭圆 337"/>
          <p:cNvSpPr/>
          <p:nvPr/>
        </p:nvSpPr>
        <p:spPr>
          <a:xfrm>
            <a:off x="9774383" y="5531202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39" name="椭圆 338"/>
          <p:cNvSpPr/>
          <p:nvPr/>
        </p:nvSpPr>
        <p:spPr>
          <a:xfrm>
            <a:off x="10077738" y="5531202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40" name="椭圆 339"/>
          <p:cNvSpPr/>
          <p:nvPr/>
        </p:nvSpPr>
        <p:spPr>
          <a:xfrm>
            <a:off x="10381095" y="5531202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41" name="矩形: 圆角 340"/>
          <p:cNvSpPr/>
          <p:nvPr/>
        </p:nvSpPr>
        <p:spPr>
          <a:xfrm>
            <a:off x="8858058" y="4970376"/>
            <a:ext cx="1699099" cy="350613"/>
          </a:xfrm>
          <a:prstGeom prst="roundRect">
            <a:avLst/>
          </a:prstGeom>
          <a:solidFill>
            <a:srgbClr val="FFEEBA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42" name="矩形: 圆角 341"/>
          <p:cNvSpPr/>
          <p:nvPr/>
        </p:nvSpPr>
        <p:spPr>
          <a:xfrm>
            <a:off x="8858058" y="4501367"/>
            <a:ext cx="1699099" cy="350613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en-US" dirty="0" err="1">
                <a:latin typeface="Arial"/>
                <a:ea typeface="等线" panose="02010600030101010101" pitchFamily="2" charset="-122"/>
                <a:cs typeface="Arial"/>
              </a:rPr>
              <a:t>MLP+Pooling</a:t>
            </a:r>
            <a:endParaRPr lang="en-US" dirty="0">
              <a:ea typeface="等线" panose="02010600030101010101" pitchFamily="2" charset="-122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9278889" y="3300233"/>
            <a:ext cx="857250" cy="368300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情感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ID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34" name="椭圆 333"/>
          <p:cNvSpPr/>
          <p:nvPr/>
        </p:nvSpPr>
        <p:spPr>
          <a:xfrm>
            <a:off x="8880253" y="3900800"/>
            <a:ext cx="1654895" cy="368300"/>
          </a:xfrm>
          <a:prstGeom prst="ellipse">
            <a:avLst/>
          </a:prstGeom>
          <a:solidFill>
            <a:schemeClr val="bg1">
              <a:lumMod val="95000"/>
              <a:alpha val="100000"/>
            </a:schemeClr>
          </a:solidFill>
          <a:ln w="19050">
            <a:solidFill>
              <a:srgbClr val="800202">
                <a:alpha val="100000"/>
              </a:srgbClr>
            </a:solidFill>
            <a:prstDash val="sysDot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CE loss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344" name="直接箭头连接符 343"/>
          <p:cNvCxnSpPr>
            <a:stCxn id="343" idx="2"/>
            <a:endCxn id="334" idx="0"/>
          </p:cNvCxnSpPr>
          <p:nvPr/>
        </p:nvCxnSpPr>
        <p:spPr>
          <a:xfrm>
            <a:off x="9707514" y="3668533"/>
            <a:ext cx="186" cy="232267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345" name="文本框 344"/>
          <p:cNvSpPr txBox="1"/>
          <p:nvPr/>
        </p:nvSpPr>
        <p:spPr>
          <a:xfrm>
            <a:off x="9167671" y="5791679"/>
            <a:ext cx="1107996" cy="369332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离散编码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46" name="文本框 345"/>
          <p:cNvSpPr txBox="1"/>
          <p:nvPr/>
        </p:nvSpPr>
        <p:spPr>
          <a:xfrm>
            <a:off x="5036607" y="2706998"/>
            <a:ext cx="2230098" cy="369332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说话人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验证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（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ASV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）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8765953" y="2706998"/>
            <a:ext cx="1960793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情感分类（</a:t>
            </a:r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SER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）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48" name="文本框 347"/>
          <p:cNvSpPr txBox="1"/>
          <p:nvPr/>
        </p:nvSpPr>
        <p:spPr>
          <a:xfrm>
            <a:off x="749877" y="3605423"/>
            <a:ext cx="508000" cy="1555750"/>
          </a:xfrm>
        </p:spPr>
        <p:txBody>
          <a:bodyPr>
            <a:spAutoFit/>
          </a:bodyPr>
          <a:lstStyle/>
          <a:p>
            <a:pPr lvl="0"/>
            <a:r>
              <a:rPr lang="zh-CN" sz="2400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探针实验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</a:t>
            </a:r>
            <a:r>
              <a:rPr lang="en-US"/>
              <a:t>ASR</a:t>
            </a:r>
            <a:r>
              <a:rPr lang="zh-CN"/>
              <a:t>探针实验</a:t>
            </a:r>
            <a:endParaRPr/>
          </a:p>
        </p:txBody>
      </p:sp>
      <p:sp>
        <p:nvSpPr>
          <p:cNvPr id="351" name="Content Placeholder 2"/>
          <p:cNvSpPr>
            <a:spLocks noGrp="1"/>
          </p:cNvSpPr>
          <p:nvPr>
            <p:ph idx="1"/>
          </p:nvPr>
        </p:nvSpPr>
        <p:spPr>
          <a:xfrm>
            <a:off x="568324" y="840035"/>
            <a:ext cx="11055352" cy="488590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charset="2"/>
              <a:buChar char="n"/>
            </a:pPr>
            <a:r>
              <a:rPr lang="zh-CN"/>
              <a:t>数据</a:t>
            </a:r>
            <a:r>
              <a:rPr lang="en-US"/>
              <a:t>LibriSpeech 960h</a:t>
            </a:r>
            <a:r>
              <a:rPr lang="zh-CN"/>
              <a:t>，指标</a:t>
            </a:r>
            <a:r>
              <a:rPr lang="en-US"/>
              <a:t>WER</a:t>
            </a:r>
            <a:r>
              <a:rPr lang="zh-CN"/>
              <a:t>，模型结构为两层双向</a:t>
            </a:r>
            <a:r>
              <a:rPr lang="en-US"/>
              <a:t>LSTM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多层</a:t>
            </a:r>
            <a:r>
              <a:rPr lang="en-US"/>
              <a:t>codebook</a:t>
            </a:r>
            <a:r>
              <a:rPr lang="zh-CN"/>
              <a:t>时向量相加，多组</a:t>
            </a:r>
            <a:r>
              <a:rPr lang="en-US"/>
              <a:t>codebook</a:t>
            </a:r>
            <a:r>
              <a:rPr lang="zh-CN"/>
              <a:t>时向量拼接</a:t>
            </a:r>
            <a:endParaRPr/>
          </a:p>
        </p:txBody>
      </p:sp>
      <p:sp>
        <p:nvSpPr>
          <p:cNvPr id="3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27</a:t>
            </a:fld>
            <a:endParaRPr lang="de-DE"/>
          </a:p>
        </p:txBody>
      </p:sp>
      <p:sp>
        <p:nvSpPr>
          <p:cNvPr id="353" name="文本框 352"/>
          <p:cNvSpPr txBox="1"/>
          <p:nvPr/>
        </p:nvSpPr>
        <p:spPr>
          <a:xfrm>
            <a:off x="0" y="5666500"/>
            <a:ext cx="11171766" cy="969496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Yang, S.-w., Chi, P.-H., Chuang, Y.-S., </a:t>
            </a:r>
            <a:r>
              <a:rPr sz="1100" i="1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et al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. SUPERB: Speech Processing Universal </a:t>
            </a:r>
            <a:r>
              <a:rPr sz="1100" dirty="0" err="1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PERformance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 Benchmark[C]. </a:t>
            </a:r>
            <a:r>
              <a:rPr sz="1100" dirty="0" err="1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Interspeech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 2021</a:t>
            </a:r>
            <a:endParaRPr sz="1400" dirty="0">
              <a:ea typeface="等线" panose="02010600030101010101" pitchFamily="2" charset="-122"/>
            </a:endParaRPr>
          </a:p>
          <a:p>
            <a:pPr marL="0" indent="0">
              <a:buNone/>
            </a:pPr>
            <a:r>
              <a:rPr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Chang X., Yan B., Fujita Y., </a:t>
            </a:r>
            <a:r>
              <a:rPr sz="1100" dirty="0" err="1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Maekaku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 T., Watanabe S. Exploration of Efficient End-to-End ASR using Discretized Input from Self-Supervised Learning[C]. </a:t>
            </a:r>
            <a:r>
              <a:rPr sz="1100" dirty="0" err="1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Interspeech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 2023.</a:t>
            </a:r>
            <a:endParaRPr sz="1400" dirty="0">
              <a:ea typeface="等线" panose="02010600030101010101" pitchFamily="2" charset="-122"/>
            </a:endParaRPr>
          </a:p>
          <a:p>
            <a:pPr marL="0" indent="0">
              <a:buNone/>
            </a:pP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Chang X., Yan B., Choi K., </a:t>
            </a:r>
            <a:r>
              <a:rPr lang="en-US" sz="1100" i="1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et al</a:t>
            </a: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. Exploring Speech Recognition, Translation, and Understanding with Discrete Speech Units: A Comparative Study[C]. ICASSP 2024</a:t>
            </a:r>
            <a:endParaRPr sz="1400" dirty="0">
              <a:ea typeface="等线" panose="02010600030101010101" pitchFamily="2" charset="-122"/>
            </a:endParaRPr>
          </a:p>
          <a:p>
            <a:pPr marL="0" indent="0">
              <a:buNone/>
            </a:pP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Yang Y., Shen F., Du C., </a:t>
            </a:r>
            <a:r>
              <a:rPr lang="en-US" sz="1100" i="1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et al</a:t>
            </a: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. Towards Universal Speech Discrete Tokens: A Case Study for ASR and TTS[C]. ICASSP 2024.</a:t>
            </a:r>
            <a:endParaRPr sz="1400" dirty="0">
              <a:ea typeface="等线" panose="02010600030101010101" pitchFamily="2" charset="-122"/>
            </a:endParaRPr>
          </a:p>
          <a:p>
            <a:pPr marL="0" indent="0">
              <a:buNone/>
            </a:pP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Mousavi P, Libera L D, Duret J, </a:t>
            </a:r>
            <a:r>
              <a:rPr lang="en-US" sz="1100" i="1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et al</a:t>
            </a: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+mn-cs"/>
              </a:rPr>
              <a:t>. DASB - Discrete Audio and Speech Benchmark[J].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arXiv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preprint arXiv:2406.14294, 2024.</a:t>
            </a:r>
            <a:endParaRPr sz="1400" dirty="0">
              <a:ea typeface="等线" panose="02010600030101010101" pitchFamily="2" charset="-122"/>
            </a:endParaRPr>
          </a:p>
        </p:txBody>
      </p:sp>
      <p:cxnSp>
        <p:nvCxnSpPr>
          <p:cNvPr id="354" name="直接箭头连接符 353"/>
          <p:cNvCxnSpPr>
            <a:endCxn id="355" idx="4"/>
          </p:cNvCxnSpPr>
          <p:nvPr/>
        </p:nvCxnSpPr>
        <p:spPr>
          <a:xfrm flipV="1">
            <a:off x="5246544" y="3269788"/>
            <a:ext cx="0" cy="1159938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356" name="椭圆 355"/>
          <p:cNvSpPr/>
          <p:nvPr/>
        </p:nvSpPr>
        <p:spPr>
          <a:xfrm>
            <a:off x="4396901" y="4521537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57" name="椭圆 356"/>
          <p:cNvSpPr/>
          <p:nvPr/>
        </p:nvSpPr>
        <p:spPr>
          <a:xfrm>
            <a:off x="4700257" y="4521537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58" name="椭圆 357"/>
          <p:cNvSpPr/>
          <p:nvPr/>
        </p:nvSpPr>
        <p:spPr>
          <a:xfrm>
            <a:off x="5003613" y="4521537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59" name="椭圆 358"/>
          <p:cNvSpPr/>
          <p:nvPr/>
        </p:nvSpPr>
        <p:spPr>
          <a:xfrm>
            <a:off x="5306969" y="4521537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60" name="椭圆 359"/>
          <p:cNvSpPr/>
          <p:nvPr/>
        </p:nvSpPr>
        <p:spPr>
          <a:xfrm>
            <a:off x="5610325" y="4521537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61" name="椭圆 360"/>
          <p:cNvSpPr/>
          <p:nvPr/>
        </p:nvSpPr>
        <p:spPr>
          <a:xfrm>
            <a:off x="5913681" y="4521537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62" name="矩形: 圆角 361"/>
          <p:cNvSpPr/>
          <p:nvPr/>
        </p:nvSpPr>
        <p:spPr>
          <a:xfrm>
            <a:off x="4396901" y="3971064"/>
            <a:ext cx="1699099" cy="350613"/>
          </a:xfrm>
          <a:prstGeom prst="roundRect">
            <a:avLst/>
          </a:prstGeom>
          <a:solidFill>
            <a:srgbClr val="FFEEBA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63" name="矩形: 圆角 362"/>
          <p:cNvSpPr/>
          <p:nvPr/>
        </p:nvSpPr>
        <p:spPr>
          <a:xfrm>
            <a:off x="4396901" y="3502055"/>
            <a:ext cx="1699099" cy="350613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en-US" dirty="0" err="1">
                <a:ea typeface="等线" panose="02010600030101010101" pitchFamily="2" charset="-122"/>
              </a:rPr>
              <a:t>BiLSTM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64" name="文本框 363"/>
          <p:cNvSpPr txBox="1"/>
          <p:nvPr/>
        </p:nvSpPr>
        <p:spPr>
          <a:xfrm>
            <a:off x="4700444" y="2300921"/>
            <a:ext cx="1107996" cy="369332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字符序列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55" name="椭圆 354"/>
          <p:cNvSpPr/>
          <p:nvPr/>
        </p:nvSpPr>
        <p:spPr>
          <a:xfrm>
            <a:off x="4419096" y="2901488"/>
            <a:ext cx="1654895" cy="368300"/>
          </a:xfrm>
          <a:prstGeom prst="ellipse">
            <a:avLst/>
          </a:prstGeom>
          <a:solidFill>
            <a:schemeClr val="bg1">
              <a:lumMod val="95000"/>
              <a:alpha val="100000"/>
            </a:schemeClr>
          </a:solidFill>
          <a:ln w="19050">
            <a:solidFill>
              <a:srgbClr val="800202">
                <a:alpha val="100000"/>
              </a:srgbClr>
            </a:solidFill>
            <a:prstDash val="sysDot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CTC loss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365" name="直接箭头连接符 364"/>
          <p:cNvCxnSpPr>
            <a:stCxn id="364" idx="2"/>
            <a:endCxn id="355" idx="0"/>
          </p:cNvCxnSpPr>
          <p:nvPr/>
        </p:nvCxnSpPr>
        <p:spPr>
          <a:xfrm flipH="1">
            <a:off x="5246544" y="2670253"/>
            <a:ext cx="7898" cy="231235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366" name="文本框 365"/>
          <p:cNvSpPr txBox="1"/>
          <p:nvPr/>
        </p:nvSpPr>
        <p:spPr>
          <a:xfrm>
            <a:off x="4458957" y="1831912"/>
            <a:ext cx="1574800" cy="36830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ASR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探针实验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67" name="文本框 366"/>
          <p:cNvSpPr txBox="1"/>
          <p:nvPr/>
        </p:nvSpPr>
        <p:spPr>
          <a:xfrm>
            <a:off x="4700257" y="4782014"/>
            <a:ext cx="1107996" cy="369332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离散编码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</a:t>
            </a:r>
            <a:r>
              <a:rPr lang="en-US"/>
              <a:t>ASR</a:t>
            </a:r>
            <a:r>
              <a:rPr lang="zh-CN"/>
              <a:t>探针实验</a:t>
            </a:r>
            <a:endParaRPr/>
          </a:p>
        </p:txBody>
      </p:sp>
      <p:sp>
        <p:nvSpPr>
          <p:cNvPr id="3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28</a:t>
            </a:fld>
            <a:endParaRPr lang="de-DE"/>
          </a:p>
        </p:txBody>
      </p:sp>
      <p:sp>
        <p:nvSpPr>
          <p:cNvPr id="371" name="内容占位符 370"/>
          <p:cNvSpPr>
            <a:spLocks noGrp="1"/>
          </p:cNvSpPr>
          <p:nvPr>
            <p:ph idx="1"/>
          </p:nvPr>
        </p:nvSpPr>
        <p:spPr>
          <a:xfrm>
            <a:off x="568324" y="986049"/>
            <a:ext cx="11055352" cy="48859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372" name="组合 371"/>
          <p:cNvGrpSpPr/>
          <p:nvPr/>
        </p:nvGrpSpPr>
        <p:grpSpPr>
          <a:xfrm>
            <a:off x="393757" y="986049"/>
            <a:ext cx="8554040" cy="5259176"/>
            <a:chOff x="393757" y="986049"/>
            <a:chExt cx="8554040" cy="5259176"/>
          </a:xfrm>
        </p:grpSpPr>
        <p:pic>
          <p:nvPicPr>
            <p:cNvPr id="373" name="图片 37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757" y="986049"/>
              <a:ext cx="8554040" cy="5259176"/>
            </a:xfrm>
            <a:prstGeom prst="rect">
              <a:avLst/>
            </a:prstGeom>
          </p:spPr>
        </p:pic>
        <p:sp>
          <p:nvSpPr>
            <p:cNvPr id="374" name="文本框 373"/>
            <p:cNvSpPr txBox="1"/>
            <p:nvPr/>
          </p:nvSpPr>
          <p:spPr>
            <a:xfrm>
              <a:off x="7216720" y="1187874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重构类编码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75" name="文本框 374"/>
            <p:cNvSpPr txBox="1"/>
            <p:nvPr/>
          </p:nvSpPr>
          <p:spPr>
            <a:xfrm>
              <a:off x="7216720" y="1944511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混合类编码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76" name="文本框 375"/>
            <p:cNvSpPr txBox="1"/>
            <p:nvPr/>
          </p:nvSpPr>
          <p:spPr>
            <a:xfrm>
              <a:off x="7216720" y="1671461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鉴别类编码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77" name="文本框 376"/>
            <p:cNvSpPr txBox="1"/>
            <p:nvPr/>
          </p:nvSpPr>
          <p:spPr>
            <a:xfrm>
              <a:off x="7216720" y="1423318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连续特征</a:t>
              </a:r>
              <a:endParaRPr dirty="0">
                <a:ea typeface="等线" panose="02010600030101010101" pitchFamily="2" charset="-122"/>
              </a:endParaRPr>
            </a:p>
          </p:txBody>
        </p:sp>
      </p:grpSp>
      <p:sp>
        <p:nvSpPr>
          <p:cNvPr id="378" name="矩形: 圆角 377"/>
          <p:cNvSpPr/>
          <p:nvPr/>
        </p:nvSpPr>
        <p:spPr>
          <a:xfrm>
            <a:off x="9271000" y="1171222"/>
            <a:ext cx="2729655" cy="945444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离散编码均与自监督连续特征存在差距
但大部分优于频谱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79" name="矩形: 圆角 378"/>
          <p:cNvSpPr/>
          <p:nvPr/>
        </p:nvSpPr>
        <p:spPr>
          <a:xfrm>
            <a:off x="9271001" y="2378523"/>
            <a:ext cx="2729655" cy="945444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重构类层级区别明显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380" name="矩形: 圆角 379"/>
          <p:cNvSpPr/>
          <p:nvPr/>
        </p:nvSpPr>
        <p:spPr>
          <a:xfrm>
            <a:off x="9271001" y="3521333"/>
            <a:ext cx="2729655" cy="945444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混合类解耦效果明显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矩形: 圆角 381"/>
          <p:cNvSpPr/>
          <p:nvPr/>
        </p:nvSpPr>
        <p:spPr>
          <a:xfrm>
            <a:off x="3649579" y="2486526"/>
            <a:ext cx="8448842" cy="3408947"/>
          </a:xfrm>
          <a:prstGeom prst="roundRect">
            <a:avLst/>
          </a:prstGeom>
          <a:solidFill>
            <a:schemeClr val="bg1">
              <a:lumMod val="95000"/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3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</a:t>
            </a:r>
            <a:r>
              <a:rPr lang="en-US"/>
              <a:t>ASV</a:t>
            </a:r>
            <a:r>
              <a:rPr lang="zh-CN"/>
              <a:t>探针实验</a:t>
            </a:r>
            <a:endParaRPr/>
          </a:p>
        </p:txBody>
      </p:sp>
      <p:sp>
        <p:nvSpPr>
          <p:cNvPr id="384" name="Content Placeholder 2"/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1182129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charset="2"/>
              <a:buChar char="n"/>
            </a:pPr>
            <a:r>
              <a:rPr lang="zh-CN"/>
              <a:t>数据</a:t>
            </a:r>
            <a:r>
              <a:rPr lang="en-US"/>
              <a:t>VoxCeleb1</a:t>
            </a:r>
            <a:r>
              <a:rPr lang="zh-CN"/>
              <a:t>，指标</a:t>
            </a:r>
            <a:r>
              <a:rPr lang="en-US"/>
              <a:t>EER</a:t>
            </a:r>
            <a:r>
              <a:rPr lang="zh-CN"/>
              <a:t>，模型结构为一层线性层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多层</a:t>
            </a:r>
            <a:r>
              <a:rPr lang="en-US"/>
              <a:t>codebook</a:t>
            </a:r>
            <a:r>
              <a:rPr lang="zh-CN"/>
              <a:t>时向量相加，多组</a:t>
            </a:r>
            <a:r>
              <a:rPr lang="en-US"/>
              <a:t>codebook</a:t>
            </a:r>
            <a:r>
              <a:rPr lang="zh-CN"/>
              <a:t>时向量拼接</a:t>
            </a:r>
            <a:endParaRPr/>
          </a:p>
        </p:txBody>
      </p:sp>
      <p:sp>
        <p:nvSpPr>
          <p:cNvPr id="3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29</a:t>
            </a:fld>
            <a:endParaRPr lang="de-DE"/>
          </a:p>
        </p:txBody>
      </p:sp>
      <p:grpSp>
        <p:nvGrpSpPr>
          <p:cNvPr id="386" name="组合 385"/>
          <p:cNvGrpSpPr/>
          <p:nvPr/>
        </p:nvGrpSpPr>
        <p:grpSpPr>
          <a:xfrm>
            <a:off x="904796" y="2559383"/>
            <a:ext cx="2623140" cy="3409436"/>
            <a:chOff x="4554375" y="2679699"/>
            <a:chExt cx="2623140" cy="3409436"/>
          </a:xfrm>
        </p:grpSpPr>
        <p:cxnSp>
          <p:nvCxnSpPr>
            <p:cNvPr id="387" name="直接箭头连接符 386"/>
            <p:cNvCxnSpPr>
              <a:endCxn id="388" idx="4"/>
            </p:cNvCxnSpPr>
            <p:nvPr/>
          </p:nvCxnSpPr>
          <p:spPr>
            <a:xfrm flipV="1">
              <a:off x="5515259" y="3578946"/>
              <a:ext cx="0" cy="1200393"/>
            </a:xfrm>
            <a:prstGeom prst="straightConnector1">
              <a:avLst/>
            </a:prstGeom>
            <a:ln w="25400">
              <a:solidFill>
                <a:srgbClr val="000000">
                  <a:alpha val="100000"/>
                </a:srgbClr>
              </a:solidFill>
              <a:prstDash val="solid"/>
              <a:headEnd/>
              <a:tailEnd type="triangle"/>
            </a:ln>
          </p:spPr>
        </p:cxnSp>
        <p:sp>
          <p:nvSpPr>
            <p:cNvPr id="389" name="椭圆 388"/>
            <p:cNvSpPr/>
            <p:nvPr/>
          </p:nvSpPr>
          <p:spPr>
            <a:xfrm>
              <a:off x="4665709" y="4890314"/>
              <a:ext cx="182319" cy="182319"/>
            </a:xfrm>
            <a:prstGeom prst="ellipse">
              <a:avLst/>
            </a:prstGeom>
            <a:solidFill>
              <a:schemeClr val="bg1">
                <a:lumMod val="85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90" name="椭圆 389"/>
            <p:cNvSpPr/>
            <p:nvPr/>
          </p:nvSpPr>
          <p:spPr>
            <a:xfrm>
              <a:off x="4969065" y="4890314"/>
              <a:ext cx="182319" cy="182319"/>
            </a:xfrm>
            <a:prstGeom prst="ellipse">
              <a:avLst/>
            </a:prstGeom>
            <a:solidFill>
              <a:schemeClr val="bg1">
                <a:lumMod val="85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91" name="椭圆 390"/>
            <p:cNvSpPr/>
            <p:nvPr/>
          </p:nvSpPr>
          <p:spPr>
            <a:xfrm>
              <a:off x="5272421" y="4890314"/>
              <a:ext cx="182319" cy="182319"/>
            </a:xfrm>
            <a:prstGeom prst="ellipse">
              <a:avLst/>
            </a:prstGeom>
            <a:solidFill>
              <a:schemeClr val="bg1">
                <a:lumMod val="85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92" name="椭圆 391"/>
            <p:cNvSpPr/>
            <p:nvPr/>
          </p:nvSpPr>
          <p:spPr>
            <a:xfrm>
              <a:off x="5575777" y="4890314"/>
              <a:ext cx="182319" cy="182319"/>
            </a:xfrm>
            <a:prstGeom prst="ellipse">
              <a:avLst/>
            </a:prstGeom>
            <a:solidFill>
              <a:schemeClr val="bg1">
                <a:lumMod val="85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93" name="椭圆 392"/>
            <p:cNvSpPr/>
            <p:nvPr/>
          </p:nvSpPr>
          <p:spPr>
            <a:xfrm>
              <a:off x="5879133" y="4890314"/>
              <a:ext cx="182319" cy="182319"/>
            </a:xfrm>
            <a:prstGeom prst="ellipse">
              <a:avLst/>
            </a:prstGeom>
            <a:solidFill>
              <a:schemeClr val="bg1">
                <a:lumMod val="85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94" name="椭圆 393"/>
            <p:cNvSpPr/>
            <p:nvPr/>
          </p:nvSpPr>
          <p:spPr>
            <a:xfrm>
              <a:off x="6182489" y="4890314"/>
              <a:ext cx="182319" cy="182319"/>
            </a:xfrm>
            <a:prstGeom prst="ellipse">
              <a:avLst/>
            </a:prstGeom>
            <a:solidFill>
              <a:schemeClr val="bg1">
                <a:lumMod val="85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95" name="矩形: 圆角 394"/>
            <p:cNvSpPr/>
            <p:nvPr/>
          </p:nvSpPr>
          <p:spPr>
            <a:xfrm>
              <a:off x="4665616" y="4280223"/>
              <a:ext cx="1699099" cy="350613"/>
            </a:xfrm>
            <a:prstGeom prst="roundRect">
              <a:avLst/>
            </a:prstGeom>
            <a:solidFill>
              <a:srgbClr val="FFEEBA">
                <a:alpha val="100000"/>
              </a:srgb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r>
                <a:rPr lang="en-US" dirty="0">
                  <a:ea typeface="等线" panose="02010600030101010101" pitchFamily="2" charset="-122"/>
                </a:rPr>
                <a:t>Codebook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96" name="矩形: 圆角 395"/>
            <p:cNvSpPr/>
            <p:nvPr/>
          </p:nvSpPr>
          <p:spPr>
            <a:xfrm>
              <a:off x="4554375" y="3811213"/>
              <a:ext cx="1865960" cy="350613"/>
            </a:xfrm>
            <a:prstGeom prst="roundRect">
              <a:avLst/>
            </a:prstGeom>
            <a:solidFill>
              <a:schemeClr val="accent1"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lIns="91440" tIns="45720" rIns="91440" bIns="45720" anchor="ctr"/>
            <a:lstStyle/>
            <a:p>
              <a:pPr algn="ctr"/>
              <a:r>
                <a:rPr lang="en-US" dirty="0" err="1">
                  <a:latin typeface="Arial"/>
                  <a:ea typeface="等线" panose="02010600030101010101" pitchFamily="2" charset="-122"/>
                  <a:cs typeface="Arial"/>
                </a:rPr>
                <a:t>Linear+Pooling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88" name="椭圆 387"/>
            <p:cNvSpPr/>
            <p:nvPr/>
          </p:nvSpPr>
          <p:spPr>
            <a:xfrm>
              <a:off x="4687811" y="3210646"/>
              <a:ext cx="1654895" cy="368300"/>
            </a:xfrm>
            <a:prstGeom prst="ellipse">
              <a:avLst/>
            </a:prstGeom>
            <a:solidFill>
              <a:schemeClr val="bg1">
                <a:lumMod val="95000"/>
                <a:alpha val="100000"/>
              </a:schemeClr>
            </a:solidFill>
            <a:ln w="19050">
              <a:solidFill>
                <a:srgbClr val="800202">
                  <a:alpha val="100000"/>
                </a:srgbClr>
              </a:solidFill>
              <a:prstDash val="sysDot"/>
              <a:miter lim="800000"/>
            </a:ln>
          </p:spPr>
          <p:txBody>
            <a:bodyPr lIns="91440" tIns="45720" rIns="91440" bIns="45720" anchor="ctr"/>
            <a:lstStyle/>
            <a:p>
              <a:pPr algn="ctr"/>
              <a:r>
                <a:rPr lang="en-US" sz="1600" dirty="0">
                  <a:latin typeface="Arial"/>
                  <a:ea typeface="等线" panose="02010600030101010101" pitchFamily="2" charset="-122"/>
                  <a:cs typeface="Arial"/>
                </a:rPr>
                <a:t>GE2E loss</a:t>
              </a:r>
              <a:endParaRPr lang="zh-CN" altLang="en-US" sz="1600" dirty="0">
                <a:latin typeface="Arial"/>
                <a:ea typeface="等线" panose="02010600030101010101" pitchFamily="2" charset="-122"/>
                <a:cs typeface="Arial"/>
              </a:endParaRPr>
            </a:p>
          </p:txBody>
        </p:sp>
        <p:sp>
          <p:nvSpPr>
            <p:cNvPr id="397" name="文本框 396"/>
            <p:cNvSpPr txBox="1"/>
            <p:nvPr/>
          </p:nvSpPr>
          <p:spPr>
            <a:xfrm>
              <a:off x="4969159" y="5719803"/>
              <a:ext cx="1107996" cy="369332"/>
            </a:xfrm>
            <a:prstGeom prst="rect">
              <a:avLst/>
            </a:prstGeom>
            <a:solidFill>
              <a:schemeClr val="bg1">
                <a:lumMod val="95000"/>
                <a:alpha val="100000"/>
              </a:schemeClr>
            </a:solidFill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离散编码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98" name="椭圆 397"/>
            <p:cNvSpPr/>
            <p:nvPr/>
          </p:nvSpPr>
          <p:spPr>
            <a:xfrm>
              <a:off x="4665709" y="5156780"/>
              <a:ext cx="182319" cy="1823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399" name="椭圆 398"/>
            <p:cNvSpPr/>
            <p:nvPr/>
          </p:nvSpPr>
          <p:spPr>
            <a:xfrm>
              <a:off x="4969066" y="5156780"/>
              <a:ext cx="182319" cy="1823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0" name="椭圆 399"/>
            <p:cNvSpPr/>
            <p:nvPr/>
          </p:nvSpPr>
          <p:spPr>
            <a:xfrm>
              <a:off x="5272422" y="5156780"/>
              <a:ext cx="182319" cy="1823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1" name="椭圆 400"/>
            <p:cNvSpPr/>
            <p:nvPr/>
          </p:nvSpPr>
          <p:spPr>
            <a:xfrm>
              <a:off x="5575778" y="5156780"/>
              <a:ext cx="182319" cy="1823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2" name="椭圆 401"/>
            <p:cNvSpPr/>
            <p:nvPr/>
          </p:nvSpPr>
          <p:spPr>
            <a:xfrm>
              <a:off x="5879134" y="5156780"/>
              <a:ext cx="182319" cy="1823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3" name="椭圆 402"/>
            <p:cNvSpPr/>
            <p:nvPr/>
          </p:nvSpPr>
          <p:spPr>
            <a:xfrm>
              <a:off x="6182490" y="5156780"/>
              <a:ext cx="182319" cy="1823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4" name="椭圆 403"/>
            <p:cNvSpPr/>
            <p:nvPr/>
          </p:nvSpPr>
          <p:spPr>
            <a:xfrm>
              <a:off x="4665709" y="5423246"/>
              <a:ext cx="182319" cy="182319"/>
            </a:xfrm>
            <a:prstGeom prst="ellipse">
              <a:avLst/>
            </a:prstGeom>
            <a:solidFill>
              <a:schemeClr val="accent1">
                <a:lumMod val="9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5" name="椭圆 404"/>
            <p:cNvSpPr/>
            <p:nvPr/>
          </p:nvSpPr>
          <p:spPr>
            <a:xfrm>
              <a:off x="4969066" y="5423246"/>
              <a:ext cx="182319" cy="182319"/>
            </a:xfrm>
            <a:prstGeom prst="ellipse">
              <a:avLst/>
            </a:prstGeom>
            <a:solidFill>
              <a:schemeClr val="accent1">
                <a:lumMod val="9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6" name="椭圆 405"/>
            <p:cNvSpPr/>
            <p:nvPr/>
          </p:nvSpPr>
          <p:spPr>
            <a:xfrm>
              <a:off x="5272422" y="5423246"/>
              <a:ext cx="182319" cy="182319"/>
            </a:xfrm>
            <a:prstGeom prst="ellipse">
              <a:avLst/>
            </a:prstGeom>
            <a:solidFill>
              <a:schemeClr val="accent1">
                <a:lumMod val="9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7" name="椭圆 406"/>
            <p:cNvSpPr/>
            <p:nvPr/>
          </p:nvSpPr>
          <p:spPr>
            <a:xfrm>
              <a:off x="5575778" y="5423246"/>
              <a:ext cx="182319" cy="182319"/>
            </a:xfrm>
            <a:prstGeom prst="ellipse">
              <a:avLst/>
            </a:prstGeom>
            <a:solidFill>
              <a:schemeClr val="accent1">
                <a:lumMod val="9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8" name="椭圆 407"/>
            <p:cNvSpPr/>
            <p:nvPr/>
          </p:nvSpPr>
          <p:spPr>
            <a:xfrm>
              <a:off x="5879134" y="5423246"/>
              <a:ext cx="182319" cy="182319"/>
            </a:xfrm>
            <a:prstGeom prst="ellipse">
              <a:avLst/>
            </a:prstGeom>
            <a:solidFill>
              <a:schemeClr val="accent1">
                <a:lumMod val="9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09" name="椭圆 408"/>
            <p:cNvSpPr/>
            <p:nvPr/>
          </p:nvSpPr>
          <p:spPr>
            <a:xfrm>
              <a:off x="6182490" y="5423246"/>
              <a:ext cx="182319" cy="182319"/>
            </a:xfrm>
            <a:prstGeom prst="ellipse">
              <a:avLst/>
            </a:prstGeom>
            <a:solidFill>
              <a:schemeClr val="accent1">
                <a:lumMod val="90000"/>
                <a:alpha val="100000"/>
              </a:schemeClr>
            </a:solidFill>
            <a:ln w="9525">
              <a:solidFill>
                <a:schemeClr val="tx1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10" name="文本框 409"/>
            <p:cNvSpPr txBox="1"/>
            <p:nvPr/>
          </p:nvSpPr>
          <p:spPr>
            <a:xfrm>
              <a:off x="6364715" y="4829074"/>
              <a:ext cx="812800" cy="304800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sz="1400" dirty="0">
                  <a:solidFill>
                    <a:srgbClr val="7F7D7D">
                      <a:alpha val="100000"/>
                    </a:srgb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说话人</a:t>
              </a:r>
              <a:r>
                <a:rPr lang="en-US" sz="1400" dirty="0">
                  <a:solidFill>
                    <a:srgbClr val="7F7D7D">
                      <a:alpha val="100000"/>
                    </a:srgb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1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11" name="文本框 410"/>
            <p:cNvSpPr txBox="1"/>
            <p:nvPr/>
          </p:nvSpPr>
          <p:spPr>
            <a:xfrm>
              <a:off x="6364715" y="5089991"/>
              <a:ext cx="812800" cy="304800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sz="1400" dirty="0">
                  <a:solidFill>
                    <a:schemeClr val="accent2">
                      <a:lumMod val="60000"/>
                      <a:lumOff val="40000"/>
                      <a:alpha val="10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说话人</a:t>
              </a:r>
              <a:r>
                <a:rPr lang="en-US" sz="1400" dirty="0">
                  <a:solidFill>
                    <a:schemeClr val="accent2">
                      <a:lumMod val="60000"/>
                      <a:lumOff val="40000"/>
                      <a:alpha val="10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2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12" name="文本框 411"/>
            <p:cNvSpPr txBox="1"/>
            <p:nvPr/>
          </p:nvSpPr>
          <p:spPr>
            <a:xfrm>
              <a:off x="6364715" y="5351503"/>
              <a:ext cx="812800" cy="304800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sz="1400" dirty="0">
                  <a:solidFill>
                    <a:schemeClr val="accent5">
                      <a:lumMod val="50000"/>
                      <a:alpha val="10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说话人</a:t>
              </a:r>
              <a:r>
                <a:rPr lang="en-US" sz="1400" dirty="0">
                  <a:solidFill>
                    <a:schemeClr val="accent5">
                      <a:lumMod val="50000"/>
                      <a:alpha val="10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3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13" name="文本框 412"/>
            <p:cNvSpPr txBox="1"/>
            <p:nvPr/>
          </p:nvSpPr>
          <p:spPr>
            <a:xfrm>
              <a:off x="4727766" y="2679699"/>
              <a:ext cx="1549400" cy="368300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ASV</a:t>
              </a:r>
              <a:r>
                <a:rPr lang="zh-CN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探针实验</a:t>
              </a:r>
              <a:endParaRPr dirty="0">
                <a:ea typeface="等线" panose="02010600030101010101" pitchFamily="2" charset="-122"/>
              </a:endParaRPr>
            </a:p>
          </p:txBody>
        </p:sp>
      </p:grpSp>
      <p:sp>
        <p:nvSpPr>
          <p:cNvPr id="414" name="文本框 413"/>
          <p:cNvSpPr txBox="1"/>
          <p:nvPr/>
        </p:nvSpPr>
        <p:spPr>
          <a:xfrm>
            <a:off x="0" y="6349200"/>
            <a:ext cx="6538970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Wan L, Wang Q, </a:t>
            </a:r>
            <a:r>
              <a:rPr lang="af-ZA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Papir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A, et al. Generalized end-to-end loss for speaker verification[C]. ICASSP 2018.</a:t>
            </a:r>
            <a:endParaRPr sz="1400" dirty="0">
              <a:ea typeface="等线" panose="02010600030101010101" pitchFamily="2" charset="-122"/>
            </a:endParaRPr>
          </a:p>
        </p:txBody>
      </p:sp>
      <p:pic>
        <p:nvPicPr>
          <p:cNvPr id="415" name="图片 4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199" y="3429000"/>
            <a:ext cx="7986504" cy="2117213"/>
          </a:xfrm>
          <a:prstGeom prst="rect">
            <a:avLst/>
          </a:prstGeom>
        </p:spPr>
      </p:pic>
      <p:sp>
        <p:nvSpPr>
          <p:cNvPr id="416" name="文本框 415"/>
          <p:cNvSpPr txBox="1"/>
          <p:nvPr/>
        </p:nvSpPr>
        <p:spPr>
          <a:xfrm>
            <a:off x="3924778" y="2633130"/>
            <a:ext cx="5032147" cy="646331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注：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GE2E loss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即一种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contrastive loss
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使同说话人的表征靠近，不同说话人的相互远离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69032-F097-5557-2E0A-BC1A29887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概述：离散语音编码的动机</a:t>
            </a:r>
            <a:endParaRPr lang="zh-CN" b="0">
              <a:solidFill>
                <a:srgbClr val="0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AAF3B6-7C0F-FE84-88BE-A247983D0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8821"/>
            <a:ext cx="11055352" cy="4402005"/>
          </a:xfrm>
        </p:spPr>
        <p:txBody>
          <a:bodyPr/>
          <a:lstStyle/>
          <a:p>
            <a:r>
              <a:rPr lang="zh-CN">
                <a:latin typeface="Microsoft YaHei"/>
                <a:ea typeface="Microsoft YaHei"/>
                <a:cs typeface="Times New Roman"/>
              </a:rPr>
              <a:t>预测任务中，将无限精细的回归问题转为有限类别的分类问题，离散信号的预测失真更小、抗干扰能力更强</a:t>
            </a:r>
            <a:endParaRPr lang="zh-CN" altLang="en-US">
              <a:latin typeface="Microsoft YaHei"/>
              <a:ea typeface="Microsoft YaHei"/>
              <a:cs typeface="Times New Roman"/>
            </a:endParaRPr>
          </a:p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6EFBB2-78C9-CCE2-F200-14D6922A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altLang="zh-CN"/>
              <a:t>3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FFCF612-A235-8E0E-F43E-2CE4F0396259}"/>
              </a:ext>
            </a:extLst>
          </p:cNvPr>
          <p:cNvSpPr txBox="1"/>
          <p:nvPr/>
        </p:nvSpPr>
        <p:spPr>
          <a:xfrm>
            <a:off x="251298" y="1044000"/>
            <a:ext cx="58468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zh-CN" sz="2400" b="1" dirty="0">
                <a:latin typeface="Microsoft YaHei"/>
                <a:ea typeface="Microsoft YaHei"/>
                <a:cs typeface="Arial"/>
              </a:rPr>
              <a:t>连续信号离散化：从无限精细到有限精确</a:t>
            </a:r>
            <a:endParaRPr lang="zh-CN" altLang="en-US" dirty="0">
              <a:ea typeface="等线" panose="02010600030101010101" pitchFamily="2" charset="-122"/>
            </a:endParaRPr>
          </a:p>
        </p:txBody>
      </p:sp>
      <p:pic>
        <p:nvPicPr>
          <p:cNvPr id="9" name="图片 8" descr="图示&#10;&#10;已自动生成说明">
            <a:extLst>
              <a:ext uri="{FF2B5EF4-FFF2-40B4-BE49-F238E27FC236}">
                <a16:creationId xmlns:a16="http://schemas.microsoft.com/office/drawing/2014/main" id="{3CA41A9E-0790-AA15-8D76-3C400333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00" y="2396823"/>
            <a:ext cx="9852000" cy="4140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9501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</a:t>
            </a:r>
            <a:r>
              <a:rPr lang="en-US"/>
              <a:t>ASV</a:t>
            </a:r>
            <a:r>
              <a:rPr lang="zh-CN"/>
              <a:t>探针实验</a:t>
            </a:r>
            <a:endParaRPr/>
          </a:p>
        </p:txBody>
      </p:sp>
      <p:sp>
        <p:nvSpPr>
          <p:cNvPr id="4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30</a:t>
            </a:fld>
            <a:endParaRPr lang="de-DE"/>
          </a:p>
        </p:txBody>
      </p:sp>
      <p:sp>
        <p:nvSpPr>
          <p:cNvPr id="452" name="矩形: 圆角 451"/>
          <p:cNvSpPr/>
          <p:nvPr/>
        </p:nvSpPr>
        <p:spPr>
          <a:xfrm>
            <a:off x="9271000" y="1171222"/>
            <a:ext cx="2729655" cy="945444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离散编码均与连续特征存在较大差距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453" name="矩形: 圆角 452"/>
          <p:cNvSpPr/>
          <p:nvPr/>
        </p:nvSpPr>
        <p:spPr>
          <a:xfrm>
            <a:off x="9271001" y="2301333"/>
            <a:ext cx="2729655" cy="945444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重构类层级区别明显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454" name="矩形: 圆角 453"/>
          <p:cNvSpPr/>
          <p:nvPr/>
        </p:nvSpPr>
        <p:spPr>
          <a:xfrm>
            <a:off x="9271001" y="3431444"/>
            <a:ext cx="2729655" cy="945444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混合类解耦效果明显</a:t>
            </a:r>
            <a:endParaRPr dirty="0">
              <a:ea typeface="等线" panose="02010600030101010101" pitchFamily="2" charset="-122"/>
            </a:endParaRPr>
          </a:p>
        </p:txBody>
      </p:sp>
      <p:grpSp>
        <p:nvGrpSpPr>
          <p:cNvPr id="455" name="组合 454"/>
          <p:cNvGrpSpPr/>
          <p:nvPr/>
        </p:nvGrpSpPr>
        <p:grpSpPr>
          <a:xfrm>
            <a:off x="0" y="1065813"/>
            <a:ext cx="9137051" cy="5514551"/>
            <a:chOff x="0" y="1065813"/>
            <a:chExt cx="9137051" cy="5514551"/>
          </a:xfrm>
        </p:grpSpPr>
        <p:pic>
          <p:nvPicPr>
            <p:cNvPr id="456" name="图片 4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5813"/>
              <a:ext cx="9137051" cy="5514551"/>
            </a:xfrm>
            <a:prstGeom prst="rect">
              <a:avLst/>
            </a:prstGeom>
          </p:spPr>
        </p:pic>
        <p:sp>
          <p:nvSpPr>
            <p:cNvPr id="457" name="文本框 456"/>
            <p:cNvSpPr txBox="1"/>
            <p:nvPr/>
          </p:nvSpPr>
          <p:spPr>
            <a:xfrm>
              <a:off x="7259053" y="1282700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重构类编码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58" name="文本框 457"/>
            <p:cNvSpPr txBox="1"/>
            <p:nvPr/>
          </p:nvSpPr>
          <p:spPr>
            <a:xfrm>
              <a:off x="7259053" y="1549400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混合类编码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59" name="文本框 458"/>
            <p:cNvSpPr txBox="1"/>
            <p:nvPr/>
          </p:nvSpPr>
          <p:spPr>
            <a:xfrm>
              <a:off x="7259053" y="1811866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鉴别类编码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60" name="文本框 459"/>
            <p:cNvSpPr txBox="1"/>
            <p:nvPr/>
          </p:nvSpPr>
          <p:spPr>
            <a:xfrm>
              <a:off x="7259053" y="2065866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连续特征</a:t>
              </a:r>
              <a:endParaRPr dirty="0"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</a:t>
            </a:r>
            <a:r>
              <a:rPr lang="en-US"/>
              <a:t>SER</a:t>
            </a:r>
            <a:r>
              <a:rPr lang="zh-CN"/>
              <a:t>探针实验</a:t>
            </a:r>
            <a:endParaRPr/>
          </a:p>
        </p:txBody>
      </p:sp>
      <p:sp>
        <p:nvSpPr>
          <p:cNvPr id="4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charset="2"/>
              <a:buChar char="n"/>
            </a:pPr>
            <a:r>
              <a:rPr lang="zh-CN"/>
              <a:t>数据</a:t>
            </a:r>
            <a:r>
              <a:rPr lang="en-US"/>
              <a:t>IEMOCAP</a:t>
            </a:r>
            <a:r>
              <a:rPr lang="zh-CN"/>
              <a:t>，指标</a:t>
            </a:r>
            <a:r>
              <a:rPr lang="en-US"/>
              <a:t>Macro F1</a:t>
            </a:r>
            <a:r>
              <a:rPr lang="zh-CN"/>
              <a:t>（</a:t>
            </a:r>
            <a:r>
              <a:rPr lang="en-US"/>
              <a:t>5</a:t>
            </a:r>
            <a:r>
              <a:rPr lang="zh-CN"/>
              <a:t>折验证），模型结构为三层</a:t>
            </a:r>
            <a:r>
              <a:rPr lang="en-US"/>
              <a:t>MLP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多层</a:t>
            </a:r>
            <a:r>
              <a:rPr lang="en-US"/>
              <a:t>codebook</a:t>
            </a:r>
            <a:r>
              <a:rPr lang="zh-CN"/>
              <a:t>时向量相加，多组</a:t>
            </a:r>
            <a:r>
              <a:rPr lang="en-US"/>
              <a:t>codebook</a:t>
            </a:r>
            <a:r>
              <a:rPr lang="zh-CN"/>
              <a:t>时向量拼接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训练指标：交叉熵损失</a:t>
            </a:r>
            <a:endParaRPr/>
          </a:p>
        </p:txBody>
      </p:sp>
      <p:sp>
        <p:nvSpPr>
          <p:cNvPr id="4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31</a:t>
            </a:fld>
            <a:endParaRPr lang="de-DE"/>
          </a:p>
        </p:txBody>
      </p:sp>
      <p:cxnSp>
        <p:nvCxnSpPr>
          <p:cNvPr id="465" name="直接箭头连接符 464"/>
          <p:cNvCxnSpPr>
            <a:endCxn id="466" idx="4"/>
          </p:cNvCxnSpPr>
          <p:nvPr/>
        </p:nvCxnSpPr>
        <p:spPr>
          <a:xfrm flipV="1">
            <a:off x="5646423" y="4201947"/>
            <a:ext cx="0" cy="1181966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467" name="椭圆 466"/>
          <p:cNvSpPr/>
          <p:nvPr/>
        </p:nvSpPr>
        <p:spPr>
          <a:xfrm>
            <a:off x="4803037" y="54640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468" name="椭圆 467"/>
          <p:cNvSpPr/>
          <p:nvPr/>
        </p:nvSpPr>
        <p:spPr>
          <a:xfrm>
            <a:off x="5106393" y="54640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469" name="椭圆 468"/>
          <p:cNvSpPr/>
          <p:nvPr/>
        </p:nvSpPr>
        <p:spPr>
          <a:xfrm>
            <a:off x="5409748" y="54640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470" name="椭圆 469"/>
          <p:cNvSpPr/>
          <p:nvPr/>
        </p:nvSpPr>
        <p:spPr>
          <a:xfrm>
            <a:off x="5713105" y="54640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471" name="椭圆 470"/>
          <p:cNvSpPr/>
          <p:nvPr/>
        </p:nvSpPr>
        <p:spPr>
          <a:xfrm>
            <a:off x="6016460" y="54640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472" name="椭圆 471"/>
          <p:cNvSpPr/>
          <p:nvPr/>
        </p:nvSpPr>
        <p:spPr>
          <a:xfrm>
            <a:off x="6319817" y="5464049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473" name="矩形: 圆角 472"/>
          <p:cNvSpPr/>
          <p:nvPr/>
        </p:nvSpPr>
        <p:spPr>
          <a:xfrm>
            <a:off x="4796780" y="4903223"/>
            <a:ext cx="1699099" cy="350613"/>
          </a:xfrm>
          <a:prstGeom prst="roundRect">
            <a:avLst/>
          </a:prstGeom>
          <a:solidFill>
            <a:srgbClr val="FFEEBA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Codebook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474" name="矩形: 圆角 473"/>
          <p:cNvSpPr/>
          <p:nvPr/>
        </p:nvSpPr>
        <p:spPr>
          <a:xfrm>
            <a:off x="4796780" y="4434214"/>
            <a:ext cx="1699099" cy="350613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en-US" dirty="0" err="1">
                <a:latin typeface="Arial"/>
                <a:ea typeface="等线" panose="02010600030101010101" pitchFamily="2" charset="-122"/>
                <a:cs typeface="Arial"/>
              </a:rPr>
              <a:t>MLP+Pooling</a:t>
            </a:r>
            <a:endParaRPr lang="en-US" dirty="0">
              <a:ea typeface="等线" panose="02010600030101010101" pitchFamily="2" charset="-122"/>
            </a:endParaRPr>
          </a:p>
        </p:txBody>
      </p:sp>
      <p:sp>
        <p:nvSpPr>
          <p:cNvPr id="475" name="文本框 474"/>
          <p:cNvSpPr txBox="1"/>
          <p:nvPr/>
        </p:nvSpPr>
        <p:spPr>
          <a:xfrm>
            <a:off x="5217611" y="3233080"/>
            <a:ext cx="857250" cy="368300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情感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ID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466" name="椭圆 465"/>
          <p:cNvSpPr/>
          <p:nvPr/>
        </p:nvSpPr>
        <p:spPr>
          <a:xfrm>
            <a:off x="4818975" y="3833647"/>
            <a:ext cx="1654895" cy="368300"/>
          </a:xfrm>
          <a:prstGeom prst="ellipse">
            <a:avLst/>
          </a:prstGeom>
          <a:solidFill>
            <a:schemeClr val="bg1">
              <a:lumMod val="95000"/>
              <a:alpha val="100000"/>
            </a:schemeClr>
          </a:solidFill>
          <a:ln w="19050">
            <a:solidFill>
              <a:srgbClr val="800202">
                <a:alpha val="100000"/>
              </a:srgbClr>
            </a:solidFill>
            <a:prstDash val="sysDot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CE loss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476" name="直接箭头连接符 475"/>
          <p:cNvCxnSpPr>
            <a:stCxn id="475" idx="2"/>
            <a:endCxn id="466" idx="0"/>
          </p:cNvCxnSpPr>
          <p:nvPr/>
        </p:nvCxnSpPr>
        <p:spPr>
          <a:xfrm>
            <a:off x="5646236" y="3601380"/>
            <a:ext cx="186" cy="232267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477" name="文本框 476"/>
          <p:cNvSpPr txBox="1"/>
          <p:nvPr/>
        </p:nvSpPr>
        <p:spPr>
          <a:xfrm>
            <a:off x="5106393" y="5724526"/>
            <a:ext cx="1107996" cy="369332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离散编码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478" name="文本框 477"/>
          <p:cNvSpPr txBox="1"/>
          <p:nvPr/>
        </p:nvSpPr>
        <p:spPr>
          <a:xfrm>
            <a:off x="4871536" y="2639845"/>
            <a:ext cx="1499128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SER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探针实验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479" name="文本框 478"/>
          <p:cNvSpPr txBox="1"/>
          <p:nvPr/>
        </p:nvSpPr>
        <p:spPr>
          <a:xfrm>
            <a:off x="-1039" y="6351679"/>
            <a:ext cx="8925841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Ma Z, Chen M, Zhang H, et al.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EmoBox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: Multilingual Multi-corpus Speech Emotion Recognition Toolkit and Benchmark[C].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Interspeech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2024</a:t>
            </a:r>
            <a:endParaRPr sz="1400"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</a:t>
            </a:r>
            <a:r>
              <a:rPr lang="en-US"/>
              <a:t>SER</a:t>
            </a:r>
            <a:r>
              <a:rPr lang="zh-CN"/>
              <a:t>探针实验</a:t>
            </a:r>
            <a:endParaRPr/>
          </a:p>
        </p:txBody>
      </p:sp>
      <p:sp>
        <p:nvSpPr>
          <p:cNvPr id="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32</a:t>
            </a:fld>
            <a:endParaRPr lang="de-DE"/>
          </a:p>
        </p:txBody>
      </p:sp>
      <p:sp>
        <p:nvSpPr>
          <p:cNvPr id="484" name="矩形: 圆角 483"/>
          <p:cNvSpPr/>
          <p:nvPr/>
        </p:nvSpPr>
        <p:spPr>
          <a:xfrm>
            <a:off x="9271000" y="1171222"/>
            <a:ext cx="2729655" cy="945444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离散编码均与连续特征存在较大差距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485" name="矩形: 圆角 484"/>
          <p:cNvSpPr/>
          <p:nvPr/>
        </p:nvSpPr>
        <p:spPr>
          <a:xfrm>
            <a:off x="9271001" y="2398511"/>
            <a:ext cx="2729655" cy="945444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混合类解耦效果明显</a:t>
            </a:r>
            <a:endParaRPr dirty="0">
              <a:ea typeface="等线" panose="02010600030101010101" pitchFamily="2" charset="-122"/>
            </a:endParaRPr>
          </a:p>
        </p:txBody>
      </p:sp>
      <p:grpSp>
        <p:nvGrpSpPr>
          <p:cNvPr id="486" name="组合 485"/>
          <p:cNvGrpSpPr/>
          <p:nvPr/>
        </p:nvGrpSpPr>
        <p:grpSpPr>
          <a:xfrm>
            <a:off x="0" y="927937"/>
            <a:ext cx="9158865" cy="5443875"/>
            <a:chOff x="0" y="927937"/>
            <a:chExt cx="9158865" cy="5443875"/>
          </a:xfrm>
        </p:grpSpPr>
        <p:pic>
          <p:nvPicPr>
            <p:cNvPr id="487" name="图片 48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27937"/>
              <a:ext cx="9158865" cy="5443875"/>
            </a:xfrm>
            <a:prstGeom prst="rect">
              <a:avLst/>
            </a:prstGeom>
          </p:spPr>
        </p:pic>
        <p:sp>
          <p:nvSpPr>
            <p:cNvPr id="488" name="文本框 487"/>
            <p:cNvSpPr txBox="1"/>
            <p:nvPr/>
          </p:nvSpPr>
          <p:spPr>
            <a:xfrm>
              <a:off x="7258050" y="4525545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鉴别类编码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89" name="文本框 488"/>
            <p:cNvSpPr txBox="1"/>
            <p:nvPr/>
          </p:nvSpPr>
          <p:spPr>
            <a:xfrm>
              <a:off x="7258050" y="4792245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重构类编码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90" name="文本框 489"/>
            <p:cNvSpPr txBox="1"/>
            <p:nvPr/>
          </p:nvSpPr>
          <p:spPr>
            <a:xfrm>
              <a:off x="7258050" y="5054711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混合类编码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491" name="文本框 490"/>
            <p:cNvSpPr txBox="1"/>
            <p:nvPr/>
          </p:nvSpPr>
          <p:spPr>
            <a:xfrm>
              <a:off x="7258050" y="5321411"/>
              <a:ext cx="1479550" cy="304800"/>
            </a:xfrm>
            <a:prstGeom prst="rect">
              <a:avLst/>
            </a:prstGeom>
            <a:solidFill>
              <a:schemeClr val="bg1">
                <a:alpha val="100000"/>
              </a:schemeClr>
            </a:solidFill>
            <a:ln w="12700">
              <a:prstDash val="solid"/>
              <a:miter lim="800000"/>
            </a:ln>
          </p:spPr>
          <p:txBody>
            <a:bodyPr>
              <a:spAutoFit/>
            </a:bodyPr>
            <a:lstStyle/>
            <a:p>
              <a:r>
                <a:rPr lang="zh-CN" sz="1400" b="1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连续特征</a:t>
              </a:r>
              <a:endParaRPr dirty="0"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离散语音编码的信息量：重构与解耦</a:t>
            </a:r>
            <a:endParaRPr/>
          </a:p>
        </p:txBody>
      </p:sp>
      <p:sp>
        <p:nvSpPr>
          <p:cNvPr id="494" name="Content Placeholder 2"/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882591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b="1"/>
              <a:t>鉴别类</a:t>
            </a:r>
            <a:r>
              <a:rPr lang="zh-CN"/>
              <a:t>离散编码重构模型：</a:t>
            </a:r>
            <a:r>
              <a:rPr lang="en-US"/>
              <a:t>CTX-vec2wav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训练：</a:t>
            </a:r>
            <a:r>
              <a:rPr lang="en-US"/>
              <a:t>LibriTTS</a:t>
            </a:r>
            <a:r>
              <a:rPr lang="zh-CN"/>
              <a:t>。参考音、离散编码来自于同一说话人</a:t>
            </a:r>
            <a:endParaRPr/>
          </a:p>
        </p:txBody>
      </p:sp>
      <p:sp>
        <p:nvSpPr>
          <p:cNvPr id="49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56276"/>
            <a:ext cx="2844800" cy="476250"/>
          </a:xfrm>
        </p:spPr>
        <p:txBody>
          <a:bodyPr/>
          <a:lstStyle/>
          <a:p>
            <a:fld id="{E35E9E6D-B1E9-4F08-8E83-0E081C425F53}" type="slidenum">
              <a:rPr/>
              <a:t>33</a:t>
            </a:fld>
            <a:endParaRPr lang="de-DE" dirty="0"/>
          </a:p>
        </p:txBody>
      </p:sp>
      <p:sp>
        <p:nvSpPr>
          <p:cNvPr id="496" name="椭圆 495"/>
          <p:cNvSpPr/>
          <p:nvPr/>
        </p:nvSpPr>
        <p:spPr>
          <a:xfrm>
            <a:off x="3438235" y="3627201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497" name="椭圆 496"/>
          <p:cNvSpPr/>
          <p:nvPr/>
        </p:nvSpPr>
        <p:spPr>
          <a:xfrm>
            <a:off x="3438235" y="3967603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498" name="椭圆 497"/>
          <p:cNvSpPr/>
          <p:nvPr/>
        </p:nvSpPr>
        <p:spPr>
          <a:xfrm>
            <a:off x="3438235" y="4308003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499" name="椭圆 498"/>
          <p:cNvSpPr/>
          <p:nvPr/>
        </p:nvSpPr>
        <p:spPr>
          <a:xfrm>
            <a:off x="3438235" y="4648403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500" name="椭圆 499"/>
          <p:cNvSpPr/>
          <p:nvPr/>
        </p:nvSpPr>
        <p:spPr>
          <a:xfrm>
            <a:off x="3438235" y="4988804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501" name="椭圆 500"/>
          <p:cNvSpPr/>
          <p:nvPr/>
        </p:nvSpPr>
        <p:spPr>
          <a:xfrm>
            <a:off x="3438235" y="5329205"/>
            <a:ext cx="182319" cy="182319"/>
          </a:xfrm>
          <a:prstGeom prst="ellipse">
            <a:avLst/>
          </a:prstGeom>
          <a:solidFill>
            <a:schemeClr val="bg1">
              <a:lumMod val="85000"/>
              <a:alpha val="100000"/>
            </a:schemeClr>
          </a:solidFill>
          <a:ln w="9525">
            <a:solidFill>
              <a:schemeClr val="tx1">
                <a:alpha val="100000"/>
              </a:schemeClr>
            </a:solidFill>
            <a:prstDash val="solid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pic>
        <p:nvPicPr>
          <p:cNvPr id="502" name="图片 5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350" y="3461448"/>
            <a:ext cx="737650" cy="2097694"/>
          </a:xfrm>
          <a:prstGeom prst="rect">
            <a:avLst/>
          </a:prstGeom>
        </p:spPr>
      </p:pic>
      <p:sp>
        <p:nvSpPr>
          <p:cNvPr id="503" name="文本框 502"/>
          <p:cNvSpPr txBox="1"/>
          <p:nvPr/>
        </p:nvSpPr>
        <p:spPr>
          <a:xfrm>
            <a:off x="2191883" y="4399163"/>
            <a:ext cx="1107996" cy="369332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离散编码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04" name="文本框 503"/>
          <p:cNvSpPr txBox="1"/>
          <p:nvPr/>
        </p:nvSpPr>
        <p:spPr>
          <a:xfrm>
            <a:off x="2859513" y="2688833"/>
            <a:ext cx="1107996" cy="369332"/>
          </a:xfrm>
          <a:prstGeom prst="rect">
            <a:avLst/>
          </a:prstGeom>
          <a:solidFill>
            <a:schemeClr val="bg1">
              <a:lumMod val="95000"/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参考音频</a:t>
            </a:r>
            <a:endParaRPr dirty="0">
              <a:ea typeface="等线" panose="02010600030101010101" pitchFamily="2" charset="-122"/>
            </a:endParaRPr>
          </a:p>
        </p:txBody>
      </p:sp>
      <p:pic>
        <p:nvPicPr>
          <p:cNvPr id="505" name="图片 5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99759" y="2577589"/>
            <a:ext cx="1188390" cy="460305"/>
          </a:xfrm>
          <a:prstGeom prst="rect">
            <a:avLst/>
          </a:prstGeom>
        </p:spPr>
      </p:pic>
      <p:cxnSp>
        <p:nvCxnSpPr>
          <p:cNvPr id="506" name="连接符: 肘形 505"/>
          <p:cNvCxnSpPr>
            <a:stCxn id="505" idx="0"/>
            <a:endCxn id="507" idx="0"/>
          </p:cNvCxnSpPr>
          <p:nvPr/>
        </p:nvCxnSpPr>
        <p:spPr>
          <a:xfrm>
            <a:off x="4621140" y="2809436"/>
            <a:ext cx="1250950" cy="920750"/>
          </a:xfrm>
          <a:prstGeom prst="bentConnector2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 w="lg" len="lg"/>
            <a:tailEnd type="triangle" w="med" len="med"/>
          </a:ln>
        </p:spPr>
      </p:cxnSp>
      <p:cxnSp>
        <p:nvCxnSpPr>
          <p:cNvPr id="508" name="直接箭头连接符 507"/>
          <p:cNvCxnSpPr>
            <a:endCxn id="502" idx="1"/>
          </p:cNvCxnSpPr>
          <p:nvPr/>
        </p:nvCxnSpPr>
        <p:spPr>
          <a:xfrm flipV="1">
            <a:off x="4101754" y="4510295"/>
            <a:ext cx="5320595" cy="0"/>
          </a:xfrm>
          <a:prstGeom prst="straightConnector1">
            <a:avLst/>
          </a:prstGeom>
          <a:ln w="25400">
            <a:solidFill>
              <a:srgbClr val="000000">
                <a:alpha val="100000"/>
              </a:srgbClr>
            </a:solidFill>
            <a:prstDash val="solid"/>
            <a:headEnd/>
            <a:tailEnd type="triangle"/>
          </a:ln>
        </p:spPr>
      </p:cxnSp>
      <p:sp>
        <p:nvSpPr>
          <p:cNvPr id="507" name="矩形: 圆角 506"/>
          <p:cNvSpPr/>
          <p:nvPr/>
        </p:nvSpPr>
        <p:spPr>
          <a:xfrm>
            <a:off x="5157693" y="3728686"/>
            <a:ext cx="1429223" cy="1563219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en-US" dirty="0">
                <a:ea typeface="等线" panose="02010600030101010101" pitchFamily="2" charset="-122"/>
              </a:rPr>
              <a:t>Conformer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en-US" dirty="0">
                <a:ea typeface="等线" panose="02010600030101010101" pitchFamily="2" charset="-122"/>
              </a:rPr>
              <a:t>Frontend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09" name="梯形 508"/>
          <p:cNvSpPr/>
          <p:nvPr/>
        </p:nvSpPr>
        <p:spPr>
          <a:xfrm rot="16200000">
            <a:off x="6652457" y="3430795"/>
            <a:ext cx="2704352" cy="2159000"/>
          </a:xfrm>
          <a:prstGeom prst="trapezoid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lang="en-US" dirty="0">
              <a:ea typeface="等线" panose="02010600030101010101" pitchFamily="2" charset="-122"/>
            </a:endParaRPr>
          </a:p>
        </p:txBody>
      </p:sp>
      <p:sp>
        <p:nvSpPr>
          <p:cNvPr id="510" name="文本框 509"/>
          <p:cNvSpPr txBox="1"/>
          <p:nvPr/>
        </p:nvSpPr>
        <p:spPr>
          <a:xfrm>
            <a:off x="7423212" y="4161045"/>
            <a:ext cx="1077539" cy="707886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000" dirty="0" err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HifiGAN</a:t>
            </a:r>
            <a:endParaRPr lang="zh-CN" altLang="en-US" dirty="0">
              <a:ea typeface="等线" panose="02010600030101010101" pitchFamily="2" charset="-122"/>
              <a:cs typeface="Arial" charset="0"/>
            </a:endParaRPr>
          </a:p>
          <a:p>
            <a:r>
              <a:rPr lang="zh-CN" sz="20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声码器</a:t>
            </a:r>
            <a:endParaRPr lang="en-US" dirty="0">
              <a:ea typeface="等线" panose="02010600030101010101" pitchFamily="2" charset="-122"/>
              <a:cs typeface="Arial" charset="0"/>
            </a:endParaRPr>
          </a:p>
        </p:txBody>
      </p:sp>
      <p:sp>
        <p:nvSpPr>
          <p:cNvPr id="511" name="文本框 510"/>
          <p:cNvSpPr txBox="1"/>
          <p:nvPr/>
        </p:nvSpPr>
        <p:spPr>
          <a:xfrm>
            <a:off x="5864531" y="3009461"/>
            <a:ext cx="1082348" cy="523220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位置无关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zh-CN" sz="14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交叉注意力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12" name="对话气泡: 圆角矩形 511"/>
          <p:cNvSpPr/>
          <p:nvPr/>
        </p:nvSpPr>
        <p:spPr>
          <a:xfrm>
            <a:off x="6256672" y="2213547"/>
            <a:ext cx="2256692" cy="540033"/>
          </a:xfrm>
          <a:prstGeom prst="wedgeRoundRectCallout">
            <a:avLst>
              <a:gd name="adj1" fmla="val -60227"/>
              <a:gd name="adj2" fmla="val 53989"/>
              <a:gd name="adj3" fmla="val 16667"/>
            </a:avLst>
          </a:prstGeom>
          <a:solidFill>
            <a:srgbClr val="FFC000">
              <a:alpha val="45000"/>
            </a:srgbClr>
          </a:solidFill>
          <a:ln w="0"/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补充音色信息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13" name="矩形: 圆角 512"/>
          <p:cNvSpPr/>
          <p:nvPr/>
        </p:nvSpPr>
        <p:spPr>
          <a:xfrm>
            <a:off x="3802637" y="3943747"/>
            <a:ext cx="818502" cy="1239231"/>
          </a:xfrm>
          <a:prstGeom prst="roundRect">
            <a:avLst/>
          </a:prstGeom>
          <a:solidFill>
            <a:srgbClr val="FFEEBA">
              <a:alpha val="100000"/>
            </a:srgb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en-US" sz="1400" dirty="0">
                <a:ea typeface="等线" panose="02010600030101010101" pitchFamily="2" charset="-122"/>
              </a:rPr>
              <a:t>Code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en-US" sz="1400" dirty="0">
                <a:ea typeface="等线" panose="02010600030101010101" pitchFamily="2" charset="-122"/>
              </a:rPr>
              <a:t>book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14" name="对话气泡: 圆角矩形 513"/>
          <p:cNvSpPr/>
          <p:nvPr/>
        </p:nvSpPr>
        <p:spPr>
          <a:xfrm>
            <a:off x="739888" y="5307125"/>
            <a:ext cx="2256692" cy="540033"/>
          </a:xfrm>
          <a:prstGeom prst="wedgeRoundRectCallout">
            <a:avLst>
              <a:gd name="adj1" fmla="val 65395"/>
              <a:gd name="adj2" fmla="val -56763"/>
              <a:gd name="adj3" fmla="val 16667"/>
            </a:avLst>
          </a:prstGeom>
          <a:solidFill>
            <a:srgbClr val="FFC000">
              <a:alpha val="45000"/>
            </a:srgbClr>
          </a:solidFill>
          <a:ln w="0"/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提供内容信息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15" name="文本框 514"/>
          <p:cNvSpPr txBox="1"/>
          <p:nvPr/>
        </p:nvSpPr>
        <p:spPr>
          <a:xfrm>
            <a:off x="-753" y="6031750"/>
            <a:ext cx="9336210" cy="600164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Lakhotia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K, Kharitonov E, Hsu W N, et al. On generative spoken language modeling from raw audio[J]. TACL 2021.</a:t>
            </a:r>
            <a:endParaRPr sz="1400" dirty="0">
              <a:ea typeface="等线" panose="02010600030101010101" pitchFamily="2" charset="-122"/>
            </a:endParaRPr>
          </a:p>
          <a:p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Polyak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A, Adi Y,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Copet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J, et al. Speech resynthesis from discrete disentangled self-supervised representations[C].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Interspeech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2021.</a:t>
            </a:r>
            <a:endParaRPr sz="1400" dirty="0">
              <a:ea typeface="等线" panose="02010600030101010101" pitchFamily="2" charset="-122"/>
            </a:endParaRPr>
          </a:p>
          <a:p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Du C, Guo Y, Shen F, et al.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UniCATS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: A unified context-aware text-to-speech framework with contextual VQ-diffusion and vocoding[C]. AAAI 2024.</a:t>
            </a:r>
            <a:endParaRPr sz="1400"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离散语音编码的信息量：重构与解耦</a:t>
            </a:r>
            <a:endParaRPr/>
          </a:p>
        </p:txBody>
      </p:sp>
      <p:sp>
        <p:nvSpPr>
          <p:cNvPr id="518" name="Content Placeholder 2"/>
          <p:cNvSpPr>
            <a:spLocks noGrp="1"/>
          </p:cNvSpPr>
          <p:nvPr>
            <p:ph idx="1"/>
          </p:nvPr>
        </p:nvSpPr>
        <p:spPr>
          <a:xfrm>
            <a:off x="568324" y="834995"/>
            <a:ext cx="11055352" cy="933480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charset="2"/>
              <a:buChar char="n"/>
            </a:pPr>
            <a:r>
              <a:rPr lang="zh-CN"/>
              <a:t>同说话人重构：参考音、离散编码来自于同一说话人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en-US"/>
              <a:t>WER</a:t>
            </a:r>
            <a:r>
              <a:rPr lang="zh-CN"/>
              <a:t>：词错误率。</a:t>
            </a:r>
            <a:r>
              <a:rPr lang="en-US"/>
              <a:t>GPE</a:t>
            </a:r>
            <a:r>
              <a:rPr lang="zh-CN"/>
              <a:t>：基频错误率。</a:t>
            </a:r>
            <a:endParaRPr/>
          </a:p>
        </p:txBody>
      </p:sp>
      <p:sp>
        <p:nvSpPr>
          <p:cNvPr id="5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94425"/>
            <a:ext cx="2844800" cy="476250"/>
          </a:xfrm>
        </p:spPr>
        <p:txBody>
          <a:bodyPr/>
          <a:lstStyle/>
          <a:p>
            <a:fld id="{E35E9E6D-B1E9-4F08-8E83-0E081C425F53}" type="slidenum">
              <a:rPr/>
              <a:t>34</a:t>
            </a:fld>
            <a:endParaRPr lang="de-DE"/>
          </a:p>
        </p:txBody>
      </p:sp>
      <p:graphicFrame>
        <p:nvGraphicFramePr>
          <p:cNvPr id="520" name="表格 519"/>
          <p:cNvGraphicFramePr/>
          <p:nvPr>
            <p:extLst>
              <p:ext uri="{D42A27DB-BD31-4B8C-83A1-F6EECF244321}">
                <p14:modId xmlns:p14="http://schemas.microsoft.com/office/powerpoint/2010/main" val="912290449"/>
              </p:ext>
            </p:extLst>
          </p:nvPr>
        </p:nvGraphicFramePr>
        <p:xfrm>
          <a:off x="158454" y="1822449"/>
          <a:ext cx="9312919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9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5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类型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编码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比特率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 (kbit/s)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WER (%)↓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GPE (%)</a:t>
                      </a:r>
                      <a:r>
                        <a:rPr lang="en-US" sz="1800" b="1" i="0" u="none" strike="noStrike" noProof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/>
                        </a:rPr>
                        <a:t>↓</a:t>
                      </a:r>
                      <a:endParaRPr lang="en-US" sz="18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zh-CN" b="0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传统声码器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Mel + HifiGAN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∞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1.39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3.14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r>
                        <a:rPr lang="zh-CN"/>
                        <a:t>重构类编码</a:t>
                      </a:r>
                      <a:endParaRPr/>
                    </a:p>
                  </a:txBody>
                  <a:tcPr anchor="ctr"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err="1"/>
                        <a:t>EnCodec</a:t>
                      </a:r>
                      <a:endParaRPr err="1"/>
                    </a:p>
                  </a:txBody>
                  <a:tcPr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6.00</a:t>
                      </a:r>
                      <a:endParaRPr/>
                    </a:p>
                  </a:txBody>
                  <a:tcPr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1.60</a:t>
                      </a:r>
                      <a:endParaRPr/>
                    </a:p>
                  </a:txBody>
                  <a:tcPr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1.33</a:t>
                      </a:r>
                      <a:endParaRPr/>
                    </a:p>
                  </a:txBody>
                  <a:tcPr>
                    <a:solidFill>
                      <a:srgbClr val="F2FFA9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DAC</a:t>
                      </a:r>
                      <a:endParaRPr/>
                    </a:p>
                  </a:txBody>
                  <a:tcPr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8.00</a:t>
                      </a:r>
                      <a:endParaRPr/>
                    </a:p>
                  </a:txBody>
                  <a:tcPr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1.38</a:t>
                      </a:r>
                      <a:endParaRPr/>
                    </a:p>
                  </a:txBody>
                  <a:tcPr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2.25</a:t>
                      </a:r>
                      <a:endParaRPr/>
                    </a:p>
                  </a:txBody>
                  <a:tcPr>
                    <a:solidFill>
                      <a:srgbClr val="F2FFA9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 rowSpan="7">
                  <a:txBody>
                    <a:bodyPr/>
                    <a:lstStyle/>
                    <a:p>
                      <a:r>
                        <a:rPr lang="zh-CN"/>
                        <a:t>鉴别类编码</a:t>
                      </a:r>
                      <a:endParaRPr/>
                    </a:p>
                    <a:p>
                      <a:r>
                        <a:rPr lang="en-US" sz="1200"/>
                        <a:t>(+CTX-vec2wav)</a:t>
                      </a:r>
                      <a:endParaRPr sz="1200"/>
                    </a:p>
                  </a:txBody>
                  <a:tcPr anchor="ctr"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vq-wav2vec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1.67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2.94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12.31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wav2vec 2.0 </a:t>
                      </a:r>
                      <a:r>
                        <a:rPr lang="en-US"/>
                        <a:t> Large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0.83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3.74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6.20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wav2vec 2.0</a:t>
                      </a:r>
                      <a:r>
                        <a:rPr lang="en-US"/>
                        <a:t>  Large L14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0.55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2.79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23.65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err="1"/>
                        <a:t>HuBERT</a:t>
                      </a:r>
                      <a:r>
                        <a:rPr lang="en-US"/>
                        <a:t>        Large L24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0.55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2.12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26.93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err="1"/>
                        <a:t>WavLM</a:t>
                      </a:r>
                      <a:r>
                        <a:rPr lang="en-US" b="1"/>
                        <a:t>        </a:t>
                      </a:r>
                      <a:r>
                        <a:rPr lang="en-US"/>
                        <a:t>  Large L24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0.55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1.76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27.47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data2vec 2.0</a:t>
                      </a:r>
                      <a:r>
                        <a:rPr lang="en-US"/>
                        <a:t> Large L12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0.55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5.98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26.11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w2v-BERT 2.0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0.83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5.80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4.20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r>
                        <a:rPr lang="zh-CN"/>
                        <a:t>混合类编码</a:t>
                      </a:r>
                      <a:endParaRPr/>
                    </a:p>
                  </a:txBody>
                  <a:tcPr anchor="ctr"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err="1"/>
                        <a:t>SpeechTokenizer</a:t>
                      </a:r>
                      <a:endParaRPr err="1"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6.00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1.56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1.20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err="1"/>
                        <a:t>FACodec</a:t>
                      </a:r>
                      <a:endParaRPr err="1"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4.80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1.44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2.95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21" name="对话气泡: 圆角矩形 520"/>
          <p:cNvSpPr/>
          <p:nvPr/>
        </p:nvSpPr>
        <p:spPr>
          <a:xfrm>
            <a:off x="9572346" y="2254951"/>
            <a:ext cx="2500310" cy="785811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重构类编码在信息恢复上优于鉴别类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22" name="对话气泡: 圆角矩形 521"/>
          <p:cNvSpPr/>
          <p:nvPr/>
        </p:nvSpPr>
        <p:spPr>
          <a:xfrm>
            <a:off x="9466036" y="4326637"/>
            <a:ext cx="2710652" cy="1206499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韵律恢复能力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不同鉴别类编码大相径庭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手动聚类往往较差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23" name="对话气泡: 圆角矩形 522"/>
          <p:cNvSpPr/>
          <p:nvPr/>
        </p:nvSpPr>
        <p:spPr>
          <a:xfrm>
            <a:off x="9466036" y="3080450"/>
            <a:ext cx="2710652" cy="1206499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发音恢复能力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鉴别类编码以低比特率重构较多发音信息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24" name="对话气泡: 圆角矩形 523"/>
          <p:cNvSpPr/>
          <p:nvPr/>
        </p:nvSpPr>
        <p:spPr>
          <a:xfrm>
            <a:off x="9466036" y="5563301"/>
            <a:ext cx="2710652" cy="1206499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混合类编码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zh-CN" b="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由于有重构目标，因此与重构类编码类似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离散语音编码的信息量：重构与解耦</a:t>
            </a:r>
            <a:endParaRPr/>
          </a:p>
        </p:txBody>
      </p:sp>
      <p:sp>
        <p:nvSpPr>
          <p:cNvPr id="527" name="Content Placeholder 2"/>
          <p:cNvSpPr>
            <a:spLocks noGrp="1"/>
          </p:cNvSpPr>
          <p:nvPr>
            <p:ph idx="1"/>
          </p:nvPr>
        </p:nvSpPr>
        <p:spPr>
          <a:xfrm>
            <a:off x="568324" y="689674"/>
            <a:ext cx="11055352" cy="1416080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charset="2"/>
              <a:buChar char="n"/>
            </a:pPr>
            <a:r>
              <a:rPr lang="zh-CN"/>
              <a:t>跨说话人转换：参考音、离散编码来自于不同说话人（</a:t>
            </a:r>
            <a:r>
              <a:rPr lang="en-US" b="1"/>
              <a:t>VC</a:t>
            </a:r>
            <a:r>
              <a:rPr lang="zh-CN" b="1"/>
              <a:t>音色转换</a:t>
            </a:r>
            <a:r>
              <a:rPr lang="zh-CN"/>
              <a:t>）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charset="2"/>
              <a:buChar char="n"/>
            </a:pPr>
            <a:r>
              <a:rPr lang="zh-CN"/>
              <a:t>此时，</a:t>
            </a:r>
            <a:r>
              <a:rPr lang="zh-CN" b="1"/>
              <a:t>重构类编码不具备转换功能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charset="2"/>
              <a:buChar char="n"/>
            </a:pPr>
            <a:r>
              <a:rPr lang="en-US"/>
              <a:t>SECS：</a:t>
            </a:r>
            <a:r>
              <a:rPr lang="zh-CN"/>
              <a:t>说话人余弦相似度。</a:t>
            </a:r>
            <a:r>
              <a:rPr lang="en-US" b="0"/>
              <a:t>P.Corr</a:t>
            </a:r>
            <a:r>
              <a:rPr lang="zh-CN" b="0"/>
              <a:t>：转换后与源音频的</a:t>
            </a:r>
            <a:r>
              <a:rPr lang="zh-CN" b="1"/>
              <a:t>基频相关系数</a:t>
            </a:r>
            <a:r>
              <a:rPr lang="zh-CN" b="0"/>
              <a:t>，衡量韵律保留能力</a:t>
            </a:r>
            <a:endParaRPr/>
          </a:p>
        </p:txBody>
      </p:sp>
      <p:sp>
        <p:nvSpPr>
          <p:cNvPr id="5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35</a:t>
            </a:fld>
            <a:endParaRPr lang="de-DE"/>
          </a:p>
        </p:txBody>
      </p:sp>
      <p:sp>
        <p:nvSpPr>
          <p:cNvPr id="529" name="文本框 528"/>
          <p:cNvSpPr txBox="1"/>
          <p:nvPr/>
        </p:nvSpPr>
        <p:spPr>
          <a:xfrm>
            <a:off x="0" y="6337300"/>
            <a:ext cx="10477500" cy="304800"/>
          </a:xfrm>
          <a:solidFill>
            <a:schemeClr val="bg1">
              <a:alpha val="100000"/>
            </a:schemeClr>
          </a:solidFill>
        </p:spPr>
        <p:txBody>
          <a:bodyPr>
            <a:spAutoFit/>
          </a:bodyPr>
          <a:lstStyle/>
          <a:p>
            <a:pPr lvl="0"/>
            <a:endParaRPr sz="1400">
              <a:solidFill>
                <a:srgbClr val="222222">
                  <a:alpha val="100000"/>
                </a:srgbClr>
              </a:solidFill>
              <a:highlight>
                <a:srgbClr val="FFFFFF">
                  <a:alpha val="100000"/>
                </a:srgbClr>
              </a:highlight>
              <a:latin typeface="Arial"/>
              <a:ea typeface="Arial"/>
              <a:cs typeface="+mn-cs"/>
            </a:endParaRPr>
          </a:p>
        </p:txBody>
      </p:sp>
      <p:graphicFrame>
        <p:nvGraphicFramePr>
          <p:cNvPr id="530" name="表格 529"/>
          <p:cNvGraphicFramePr/>
          <p:nvPr>
            <p:extLst>
              <p:ext uri="{D42A27DB-BD31-4B8C-83A1-F6EECF244321}">
                <p14:modId xmlns:p14="http://schemas.microsoft.com/office/powerpoint/2010/main" val="1193623978"/>
              </p:ext>
            </p:extLst>
          </p:nvPr>
        </p:nvGraphicFramePr>
        <p:xfrm>
          <a:off x="1016000" y="2087700"/>
          <a:ext cx="10160000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类型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编码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WER (%) </a:t>
                      </a:r>
                      <a:r>
                        <a:rPr lang="en-US" sz="1800" b="1" i="0" u="none" strike="noStrike" noProof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/>
                        </a:rPr>
                        <a:t>↓</a:t>
                      </a:r>
                      <a:endParaRPr lang="en-US" sz="18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SECS </a:t>
                      </a:r>
                      <a:r>
                        <a:rPr lang="en-US" sz="1800" b="1" i="0" u="none" strike="noStrike" noProof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/>
                        </a:rPr>
                        <a:t>↑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P.Corr </a:t>
                      </a:r>
                      <a:r>
                        <a:rPr lang="en-US" sz="1800" b="1" i="0" u="none" strike="noStrike" noProof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/>
                        </a:rPr>
                        <a:t>↑</a:t>
                      </a:r>
                      <a:endParaRPr lang="en-US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专用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VC</a:t>
                      </a:r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模型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>
                        <a:lnSpc>
                          <a:spcPct val="100000"/>
                        </a:lnSpc>
                        <a:defRPr sz="1800">
                          <a:solidFill>
                            <a:schemeClr val="dk1">
                              <a:alpha val="100000"/>
                            </a:scheme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Diff-</a:t>
                      </a:r>
                      <a:r>
                        <a:rPr lang="fr-FR" sz="1800" b="1" err="1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HierVC</a:t>
                      </a:r>
                      <a:r>
                        <a:rPr lang="fr-FR" sz="1800" b="1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 </a:t>
                      </a:r>
                      <a:r>
                        <a:rPr lang="fr-FR" sz="1800" b="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(Choi et al., 2023)</a:t>
                      </a:r>
                      <a:endParaRPr lang="fr-FR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2.12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0.840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0.735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 rowSpan="7">
                  <a:txBody>
                    <a:bodyPr/>
                    <a:lstStyle/>
                    <a:p>
                      <a:r>
                        <a:rPr lang="zh-CN"/>
                        <a:t>鉴别类编码</a:t>
                      </a:r>
                      <a:endParaRPr/>
                    </a:p>
                    <a:p>
                      <a:r>
                        <a:rPr lang="en-US"/>
                        <a:t>(CTX-vec2wav)</a:t>
                      </a:r>
                      <a:endParaRPr/>
                    </a:p>
                  </a:txBody>
                  <a:tcPr anchor="ctr"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vq-wav2vec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2.89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0.798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0.613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wav2vec 2.0 </a:t>
                      </a:r>
                      <a:r>
                        <a:rPr lang="en-US"/>
                        <a:t> Large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4.24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0.727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0.734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wav2vec 2.0</a:t>
                      </a:r>
                      <a:r>
                        <a:rPr lang="en-US"/>
                        <a:t>  Large L14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2.99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0.782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0.552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err="1"/>
                        <a:t>HuBERT</a:t>
                      </a:r>
                      <a:r>
                        <a:rPr lang="en-US"/>
                        <a:t>        Large L24 km2048</a:t>
                      </a:r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1.99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0.818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0.289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err="1"/>
                        <a:t>WavLM</a:t>
                      </a:r>
                      <a:r>
                        <a:rPr lang="en-US" b="1"/>
                        <a:t>        </a:t>
                      </a:r>
                      <a:r>
                        <a:rPr lang="en-US"/>
                        <a:t>  Large L24 km2048</a:t>
                      </a:r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1.81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0.803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0.305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data2vec 2.0</a:t>
                      </a:r>
                      <a:r>
                        <a:rPr lang="en-US"/>
                        <a:t> Large L12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6.09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0.777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0.396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w2v-BERT 2.0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6.56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0.711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0.819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r>
                        <a:rPr lang="zh-CN"/>
                        <a:t>混合类编码</a:t>
                      </a:r>
                      <a:endParaRPr/>
                    </a:p>
                  </a:txBody>
                  <a:tcPr anchor="ctr"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err="1"/>
                        <a:t>FACodec</a:t>
                      </a:r>
                      <a:r>
                        <a:rPr lang="en-US" b="1"/>
                        <a:t> </a:t>
                      </a:r>
                      <a:r>
                        <a:rPr lang="en-US" b="0"/>
                        <a:t>(w. detail)</a:t>
                      </a:r>
                      <a:endParaRPr lang="en-US"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1.62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0.772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0.577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err="1"/>
                        <a:t>FACodec</a:t>
                      </a:r>
                      <a:r>
                        <a:rPr lang="en-US" b="1"/>
                        <a:t> </a:t>
                      </a:r>
                      <a:r>
                        <a:rPr lang="en-US" b="0"/>
                        <a:t>(</a:t>
                      </a:r>
                      <a:r>
                        <a:rPr lang="en-US" b="0" err="1"/>
                        <a:t>w.o.</a:t>
                      </a:r>
                      <a:r>
                        <a:rPr lang="en-US" b="0"/>
                        <a:t> detail)</a:t>
                      </a:r>
                      <a:endParaRPr lang="en-US"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2.01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0.822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0.558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31" name="矩形: 圆角 530"/>
          <p:cNvSpPr/>
          <p:nvPr/>
        </p:nvSpPr>
        <p:spPr>
          <a:xfrm>
            <a:off x="10921250" y="3730626"/>
            <a:ext cx="1244301" cy="1047749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sz="1400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鉴别类编码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zh-CN" sz="1400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往往具备解耦能力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32" name="矩形: 圆角 531"/>
          <p:cNvSpPr/>
          <p:nvPr/>
        </p:nvSpPr>
        <p:spPr>
          <a:xfrm>
            <a:off x="11017250" y="5197476"/>
            <a:ext cx="1130301" cy="1047749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sz="1400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显式解耦</a:t>
            </a:r>
            <a:endParaRPr dirty="0">
              <a:ea typeface="等线" panose="02010600030101010101" pitchFamily="2" charset="-122"/>
            </a:endParaRPr>
          </a:p>
          <a:p>
            <a:pPr algn="ctr"/>
            <a:r>
              <a:rPr lang="zh-CN" sz="1400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尚存挑战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33" name="文本框 532"/>
          <p:cNvSpPr txBox="1"/>
          <p:nvPr/>
        </p:nvSpPr>
        <p:spPr>
          <a:xfrm>
            <a:off x="0" y="6229300"/>
            <a:ext cx="7928774" cy="415498"/>
          </a:xfrm>
          <a:prstGeom prst="rect">
            <a:avLst/>
          </a:prstGeom>
          <a:noFill/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pPr lvl="0"/>
            <a:r>
              <a:rPr sz="105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Arial"/>
                <a:ea typeface="Arial"/>
                <a:cs typeface="+mn-cs"/>
              </a:rPr>
              <a:t>Li J, Guo Y, Chen X, et al. SEF-VC: Speaker Embedding Free Zero-Shot Voice Conversion with Cross Attention[C]. ICASSP 2024</a:t>
            </a:r>
            <a:endParaRPr lang="zh-CN" altLang="en-US" sz="1050" dirty="0">
              <a:solidFill>
                <a:schemeClr val="tx1">
                  <a:alpha val="100000"/>
                </a:schemeClr>
              </a:solidFill>
              <a:highlight>
                <a:srgbClr val="FFFFFF"/>
              </a:highlight>
              <a:latin typeface="Arial"/>
              <a:ea typeface="等线" panose="02010600030101010101" pitchFamily="2" charset="-122"/>
              <a:cs typeface="Arial"/>
            </a:endParaRPr>
          </a:p>
          <a:p>
            <a:pPr lvl="0"/>
            <a:r>
              <a:rPr lang="en-US" sz="105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Li Z, Guo Y, Wang S, Chen X, Yu K. </a:t>
            </a:r>
            <a:r>
              <a:rPr sz="105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Exploring Discrete Tokens Suitable for Speech Synthesis[C]. NCMMSC 2024.</a:t>
            </a:r>
            <a:endParaRPr sz="1050" dirty="0">
              <a:solidFill>
                <a:schemeClr val="tx1">
                  <a:alpha val="100000"/>
                </a:schemeClr>
              </a:solidFill>
              <a:latin typeface="Arial"/>
              <a:ea typeface="等线" panose="02010600030101010101" pitchFamily="2" charset="-122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离散语音编码的信息量：重构与解耦</a:t>
            </a:r>
            <a:endParaRPr/>
          </a:p>
        </p:txBody>
      </p:sp>
      <p:sp>
        <p:nvSpPr>
          <p:cNvPr id="536" name="Content Placeholder 2"/>
          <p:cNvSpPr>
            <a:spLocks noGrp="1"/>
          </p:cNvSpPr>
          <p:nvPr>
            <p:ph idx="1"/>
          </p:nvPr>
        </p:nvSpPr>
        <p:spPr>
          <a:xfrm>
            <a:off x="568324" y="834995"/>
            <a:ext cx="10446088" cy="892204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鉴别类编码：层数、聚类与否、聚类数影响甚大</a:t>
            </a:r>
            <a:endParaRPr/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en-US"/>
              <a:t>Whisper</a:t>
            </a:r>
            <a:r>
              <a:rPr lang="zh-CN"/>
              <a:t>、</a:t>
            </a:r>
            <a:r>
              <a:rPr lang="en-US"/>
              <a:t>data2vec 2.0</a:t>
            </a:r>
            <a:r>
              <a:rPr lang="zh-CN"/>
              <a:t>等，简单</a:t>
            </a:r>
            <a:r>
              <a:rPr lang="en-US"/>
              <a:t>KMeans</a:t>
            </a:r>
            <a:r>
              <a:rPr lang="zh-CN"/>
              <a:t>聚类甚至难以重构</a:t>
            </a:r>
            <a:endParaRPr/>
          </a:p>
        </p:txBody>
      </p:sp>
      <p:sp>
        <p:nvSpPr>
          <p:cNvPr id="5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36</a:t>
            </a:fld>
            <a:endParaRPr lang="de-DE"/>
          </a:p>
        </p:txBody>
      </p:sp>
      <p:graphicFrame>
        <p:nvGraphicFramePr>
          <p:cNvPr id="538" name="表格 537"/>
          <p:cNvGraphicFramePr/>
          <p:nvPr>
            <p:extLst>
              <p:ext uri="{D42A27DB-BD31-4B8C-83A1-F6EECF244321}">
                <p14:modId xmlns:p14="http://schemas.microsoft.com/office/powerpoint/2010/main" val="4060465209"/>
              </p:ext>
            </p:extLst>
          </p:nvPr>
        </p:nvGraphicFramePr>
        <p:xfrm>
          <a:off x="854412" y="1727200"/>
          <a:ext cx="10159997" cy="4184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3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编码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层数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手动聚类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重构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WER (%)</a:t>
                      </a:r>
                      <a:r>
                        <a:rPr lang="en-US" sz="1800" b="1" i="0" u="none" strike="noStrike" noProof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/>
                        </a:rPr>
                        <a:t>↓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重构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GPE (%)</a:t>
                      </a:r>
                      <a:r>
                        <a:rPr lang="en-US" sz="1800" b="1" i="0" u="none" strike="noStrike" noProof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/>
                        </a:rPr>
                        <a:t>↓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转换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SECS </a:t>
                      </a:r>
                      <a:r>
                        <a:rPr lang="en-US" sz="1800" b="1" i="0" u="none" strike="noStrike" noProof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/>
                        </a:rPr>
                        <a:t>↑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 kern="12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Mel + HifiGAN</a:t>
                      </a:r>
                      <a:endParaRPr sz="1800" kern="1200">
                        <a:solidFill>
                          <a:srgbClr val="000000"/>
                        </a:solidFill>
                        <a:latin typeface="Arial"/>
                        <a:ea typeface="黑体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 b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-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 b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-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 kern="12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1.39</a:t>
                      </a:r>
                      <a:endParaRPr sz="1800" kern="1200">
                        <a:solidFill>
                          <a:srgbClr val="000000"/>
                        </a:solidFill>
                        <a:latin typeface="Arial"/>
                        <a:ea typeface="黑体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 kern="12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3.14</a:t>
                      </a:r>
                      <a:endParaRPr sz="1800" kern="1200">
                        <a:solidFill>
                          <a:srgbClr val="000000"/>
                        </a:solidFill>
                        <a:latin typeface="Arial"/>
                        <a:ea typeface="黑体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-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r>
                        <a:rPr lang="en-US" b="1" err="1"/>
                        <a:t>EnCodec</a:t>
                      </a:r>
                      <a:endParaRPr err="1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-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/>
                        <a:t>-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1.60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1.33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FA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-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FA9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 rowSpan="4"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b="1" err="1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HuBERT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 </a:t>
                      </a:r>
                      <a:r>
                        <a:rPr lang="en-US" sz="1800" b="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Large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L24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zh-CN" sz="1800" b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rPr>
                        <a:t>连续特征</a:t>
                      </a:r>
                      <a:endParaRPr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1.48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10.06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0.711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err="1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kmeans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 256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3.79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30.35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0.820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kmeans</a:t>
                      </a:r>
                      <a:r>
                        <a:rPr lang="en-US"/>
                        <a:t> 2048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2.12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26.93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0.818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kmeans</a:t>
                      </a:r>
                      <a:r>
                        <a:rPr lang="en-US"/>
                        <a:t> 8192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1.90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27.35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0.806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 rowSpan="4"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b="1" err="1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WavLM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   </a:t>
                      </a:r>
                      <a:r>
                        <a:rPr lang="en-US" sz="1800" b="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Large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L24 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zh-CN" sz="1800" b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rPr>
                        <a:t>连续特征</a:t>
                      </a:r>
                      <a:endParaRPr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1.51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9.02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0.706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kmeans</a:t>
                      </a:r>
                      <a:r>
                        <a:rPr lang="en-US"/>
                        <a:t> 2048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1.76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27.47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0.803</a:t>
                      </a:r>
                      <a:endParaRPr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L6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zh-CN" sz="1800" b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rPr>
                        <a:t>连续特征</a:t>
                      </a:r>
                      <a:endParaRPr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1.33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4.71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0.605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B w="12700" cmpd="sng">
                      <a:solidFill>
                        <a:srgbClr val="FFFFFF"/>
                      </a:solidFill>
                    </a:lnB>
                    <a:solidFill>
                      <a:srgbClr val="E7F3F4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 err="1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kmeans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 2048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2.40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13.12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>
                        <a:defRPr sz="1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黑体"/>
                          <a:cs typeface="+mn-cs"/>
                        </a:defRPr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黑体"/>
                          <a:cs typeface="+mn-cs"/>
                        </a:rPr>
                        <a:t>0.771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39" name="文本框 538"/>
          <p:cNvSpPr txBox="1"/>
          <p:nvPr/>
        </p:nvSpPr>
        <p:spPr>
          <a:xfrm>
            <a:off x="0" y="6067850"/>
            <a:ext cx="11283950" cy="577081"/>
          </a:xfrm>
          <a:prstGeom prst="rect">
            <a:avLst/>
          </a:prstGeom>
          <a:solidFill>
            <a:schemeClr val="bg1">
              <a:alpha val="100000"/>
            </a:schemeClr>
          </a:solidFill>
          <a:ln w="6350">
            <a:prstDash val="solid"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sz="105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Mousavi P, Duret J, </a:t>
            </a:r>
            <a:r>
              <a:rPr sz="105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Zaiem</a:t>
            </a:r>
            <a:r>
              <a:rPr sz="105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 S, et al. How Should We Extract Discrete Audio Tokens from Self-Supervised Models?[C]. </a:t>
            </a:r>
            <a:r>
              <a:rPr sz="105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Interspeech</a:t>
            </a:r>
            <a:r>
              <a:rPr sz="105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 2024.</a:t>
            </a:r>
            <a:endParaRPr lang="zh-CN" altLang="en-US" sz="1050" dirty="0">
              <a:highlight>
                <a:srgbClr val="FFFFFF"/>
              </a:highlight>
              <a:ea typeface="等线" panose="02010600030101010101" pitchFamily="2" charset="-122"/>
              <a:cs typeface="Arial"/>
            </a:endParaRPr>
          </a:p>
          <a:p>
            <a:r>
              <a:rPr sz="105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Shi J, Ma X, </a:t>
            </a:r>
            <a:r>
              <a:rPr sz="105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Inaguma</a:t>
            </a:r>
            <a:r>
              <a:rPr sz="105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 H, et al. MMM: Multi-Layer Multi-Residual Multi-Stream Discrete Speech Representation from Self-supervised Learning Model[C]. </a:t>
            </a:r>
            <a:r>
              <a:rPr sz="1050" dirty="0" err="1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Interspeech</a:t>
            </a:r>
            <a:r>
              <a:rPr sz="105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 2024.</a:t>
            </a:r>
            <a:endParaRPr sz="1050" dirty="0">
              <a:highlight>
                <a:srgbClr val="FFFFFF"/>
              </a:highlight>
              <a:ea typeface="等线" panose="02010600030101010101" pitchFamily="2" charset="-122"/>
              <a:cs typeface="Arial"/>
            </a:endParaRPr>
          </a:p>
          <a:p>
            <a:r>
              <a:rPr lang="en-US" sz="1050" dirty="0">
                <a:solidFill>
                  <a:srgbClr val="222222">
                    <a:alpha val="100000"/>
                  </a:srgbClr>
                </a:solidFill>
                <a:highlight>
                  <a:srgbClr val="FFFFFF"/>
                </a:highlight>
                <a:latin typeface="等线" panose="02010600030101010101" pitchFamily="2" charset="-122"/>
                <a:ea typeface="等线" panose="02010600030101010101" pitchFamily="2" charset="-122"/>
              </a:rPr>
              <a:t>Li Z, Guo Y, Wang S, Chen X, Yu K. </a:t>
            </a:r>
            <a:r>
              <a:rPr sz="1050" dirty="0">
                <a:latin typeface="等线" panose="02010600030101010101" pitchFamily="2" charset="-122"/>
                <a:ea typeface="等线" panose="02010600030101010101" pitchFamily="2" charset="-122"/>
              </a:rPr>
              <a:t>Exploring Discrete Tokens Suitable for Speech Synthesis[C]. NCMMSC 2024.</a:t>
            </a:r>
            <a:endParaRPr sz="1050" dirty="0">
              <a:ea typeface="等线" panose="02010600030101010101" pitchFamily="2" charset="-122"/>
              <a:cs typeface="Arial"/>
            </a:endParaRPr>
          </a:p>
        </p:txBody>
      </p:sp>
      <p:sp>
        <p:nvSpPr>
          <p:cNvPr id="540" name="矩形: 圆角 539"/>
          <p:cNvSpPr/>
          <p:nvPr/>
        </p:nvSpPr>
        <p:spPr>
          <a:xfrm>
            <a:off x="10160000" y="3333750"/>
            <a:ext cx="1947069" cy="1098550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r>
              <a:rPr lang="zh-CN" sz="2000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手动聚类很大程度去除说话人、韵律信息</a:t>
            </a:r>
            <a:endParaRPr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离散语音编码的信息量：音色</a:t>
            </a:r>
            <a:endParaRPr/>
          </a:p>
        </p:txBody>
      </p:sp>
      <p:sp>
        <p:nvSpPr>
          <p:cNvPr id="5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37</a:t>
            </a:fld>
            <a:endParaRPr lang="de-DE"/>
          </a:p>
        </p:txBody>
      </p:sp>
      <p:sp>
        <p:nvSpPr>
          <p:cNvPr id="545" name="矩形: 圆角 544"/>
          <p:cNvSpPr/>
          <p:nvPr/>
        </p:nvSpPr>
        <p:spPr>
          <a:xfrm>
            <a:off x="576559" y="3235963"/>
            <a:ext cx="11006742" cy="183299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546" name="文本框 545"/>
          <p:cNvSpPr txBox="1"/>
          <p:nvPr/>
        </p:nvSpPr>
        <p:spPr>
          <a:xfrm>
            <a:off x="600121" y="3407309"/>
            <a:ext cx="9191940" cy="369332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💡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参考音是必须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的。否则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，重构出说话人音色准确与否，取决于离散编码的音色泄漏程度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47" name="矩形: 圆角 546"/>
          <p:cNvSpPr/>
          <p:nvPr/>
        </p:nvSpPr>
        <p:spPr>
          <a:xfrm>
            <a:off x="583873" y="1177317"/>
            <a:ext cx="11012742" cy="202499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548" name="文本框 547"/>
          <p:cNvSpPr txBox="1"/>
          <p:nvPr/>
        </p:nvSpPr>
        <p:spPr>
          <a:xfrm>
            <a:off x="577873" y="1300663"/>
            <a:ext cx="5523243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💡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更好地解耦说话人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vs 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更保留韵律特征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尚难以共存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550" name="文本框 549"/>
          <p:cNvSpPr txBox="1"/>
          <p:nvPr/>
        </p:nvSpPr>
        <p:spPr>
          <a:xfrm>
            <a:off x="1612413" y="2704371"/>
            <a:ext cx="1107996" cy="369332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>
                <a:latin typeface="黑体"/>
                <a:ea typeface="黑体"/>
              </a:rPr>
              <a:t>真实录音</a:t>
            </a:r>
          </a:p>
        </p:txBody>
      </p:sp>
      <p:sp>
        <p:nvSpPr>
          <p:cNvPr id="551" name="矩形: 圆角 550"/>
          <p:cNvSpPr/>
          <p:nvPr/>
        </p:nvSpPr>
        <p:spPr>
          <a:xfrm>
            <a:off x="580501" y="5102591"/>
            <a:ext cx="10999471" cy="60124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552" name="文本框 551"/>
          <p:cNvSpPr txBox="1"/>
          <p:nvPr/>
        </p:nvSpPr>
        <p:spPr>
          <a:xfrm>
            <a:off x="598501" y="5230185"/>
            <a:ext cx="7213834" cy="369332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💡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参考音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只提供“</a:t>
            </a:r>
            <a:r>
              <a:rPr lang="zh-CN" b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全局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”信息，对内容、语言、韵律等局部因素不敏感</a:t>
            </a:r>
            <a:endParaRPr dirty="0">
              <a:ea typeface="等线" panose="02010600030101010101" pitchFamily="2" charset="-122"/>
            </a:endParaRPr>
          </a:p>
        </p:txBody>
      </p:sp>
      <p:pic>
        <p:nvPicPr>
          <p:cNvPr id="4" name="1320_122612_000002_000000">
            <a:hlinkClick r:id="" action="ppaction://media"/>
            <a:extLst>
              <a:ext uri="{FF2B5EF4-FFF2-40B4-BE49-F238E27FC236}">
                <a16:creationId xmlns:a16="http://schemas.microsoft.com/office/drawing/2014/main" id="{8787EF73-8B1D-CB21-4967-96BD5F57E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4715" y="3970488"/>
            <a:ext cx="730250" cy="7302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86F8654-AA76-C7A0-AB4A-F2631CBE987E}"/>
              </a:ext>
            </a:extLst>
          </p:cNvPr>
          <p:cNvSpPr txBox="1"/>
          <p:nvPr/>
        </p:nvSpPr>
        <p:spPr>
          <a:xfrm>
            <a:off x="2159278" y="4700947"/>
            <a:ext cx="1435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SimHei"/>
                <a:ea typeface="SimHei"/>
                <a:cs typeface="Arial"/>
              </a:rPr>
              <a:t>真实录音</a:t>
            </a:r>
          </a:p>
        </p:txBody>
      </p:sp>
      <p:pic>
        <p:nvPicPr>
          <p:cNvPr id="6" name="1320_122612_000002_000000-hubert-noprompt">
            <a:hlinkClick r:id="" action="ppaction://media"/>
            <a:extLst>
              <a:ext uri="{FF2B5EF4-FFF2-40B4-BE49-F238E27FC236}">
                <a16:creationId xmlns:a16="http://schemas.microsoft.com/office/drawing/2014/main" id="{7DF16B38-7B60-8CC9-8BDA-0E44AB7B73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24495" y="3948240"/>
            <a:ext cx="730250" cy="7302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41C08DA-0C18-761A-E642-1C4CD67E0F8C}"/>
              </a:ext>
            </a:extLst>
          </p:cNvPr>
          <p:cNvSpPr txBox="1"/>
          <p:nvPr/>
        </p:nvSpPr>
        <p:spPr>
          <a:xfrm>
            <a:off x="4117117" y="4678699"/>
            <a:ext cx="31092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>
                <a:latin typeface="SimHei"/>
                <a:ea typeface="SimHei"/>
                <a:cs typeface="Arial"/>
              </a:rPr>
              <a:t>HuBERT（音色泄漏少）</a:t>
            </a:r>
          </a:p>
        </p:txBody>
      </p:sp>
      <p:pic>
        <p:nvPicPr>
          <p:cNvPr id="8" name="1320_122612_000002_000000-w2v2-noprompt">
            <a:hlinkClick r:id="" action="ppaction://media"/>
            <a:extLst>
              <a:ext uri="{FF2B5EF4-FFF2-40B4-BE49-F238E27FC236}">
                <a16:creationId xmlns:a16="http://schemas.microsoft.com/office/drawing/2014/main" id="{A9121DBE-243C-521F-1643-31693699A3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83152" y="3948240"/>
            <a:ext cx="730250" cy="73025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2F1A7DE-74BD-9E0A-7A32-9C85065E0AAD}"/>
              </a:ext>
            </a:extLst>
          </p:cNvPr>
          <p:cNvSpPr txBox="1"/>
          <p:nvPr/>
        </p:nvSpPr>
        <p:spPr>
          <a:xfrm>
            <a:off x="6864767" y="4678699"/>
            <a:ext cx="31092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>
                <a:latin typeface="SimHei"/>
                <a:ea typeface="SimHei"/>
                <a:cs typeface="Arial"/>
              </a:rPr>
              <a:t>wav2vec 2.0（音色泄漏多）</a:t>
            </a:r>
          </a:p>
        </p:txBody>
      </p:sp>
      <p:pic>
        <p:nvPicPr>
          <p:cNvPr id="2" name="1320_122612_000002_000000">
            <a:hlinkClick r:id="" action="ppaction://media"/>
            <a:extLst>
              <a:ext uri="{FF2B5EF4-FFF2-40B4-BE49-F238E27FC236}">
                <a16:creationId xmlns:a16="http://schemas.microsoft.com/office/drawing/2014/main" id="{A35F890A-0EF4-B623-E34C-A293285DA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92948" y="1901408"/>
            <a:ext cx="730250" cy="730250"/>
          </a:xfrm>
          <a:prstGeom prst="rect">
            <a:avLst/>
          </a:prstGeom>
        </p:spPr>
      </p:pic>
      <p:pic>
        <p:nvPicPr>
          <p:cNvPr id="3" name="1320_122617_000033_000000">
            <a:hlinkClick r:id="" action="ppaction://media"/>
            <a:extLst>
              <a:ext uri="{FF2B5EF4-FFF2-40B4-BE49-F238E27FC236}">
                <a16:creationId xmlns:a16="http://schemas.microsoft.com/office/drawing/2014/main" id="{98221568-A122-7129-C0AF-C538F611ED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3926" y="1890284"/>
            <a:ext cx="730250" cy="7302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285EF08-4136-9832-303A-8065041A6FB6}"/>
              </a:ext>
            </a:extLst>
          </p:cNvPr>
          <p:cNvSpPr txBox="1"/>
          <p:nvPr/>
        </p:nvSpPr>
        <p:spPr>
          <a:xfrm>
            <a:off x="3509070" y="2693247"/>
            <a:ext cx="877163" cy="369332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>
                <a:latin typeface="黑体"/>
                <a:ea typeface="黑体"/>
              </a:rPr>
              <a:t>参考音</a:t>
            </a:r>
          </a:p>
        </p:txBody>
      </p:sp>
      <p:pic>
        <p:nvPicPr>
          <p:cNvPr id="11" name="1320_122612_000002_000000-hubert-prompt">
            <a:hlinkClick r:id="" action="ppaction://media"/>
            <a:extLst>
              <a:ext uri="{FF2B5EF4-FFF2-40B4-BE49-F238E27FC236}">
                <a16:creationId xmlns:a16="http://schemas.microsoft.com/office/drawing/2014/main" id="{BB11A5B0-4B98-7FBB-B070-4D331DD402C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75721" y="1890284"/>
            <a:ext cx="730250" cy="73025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402B759-BB20-A134-4BDE-53599060A50E}"/>
              </a:ext>
            </a:extLst>
          </p:cNvPr>
          <p:cNvSpPr txBox="1"/>
          <p:nvPr/>
        </p:nvSpPr>
        <p:spPr>
          <a:xfrm>
            <a:off x="5199931" y="2693247"/>
            <a:ext cx="3000501" cy="369332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>
                <a:latin typeface="黑体"/>
                <a:ea typeface="黑体"/>
              </a:rPr>
              <a:t>HuBERT（音色少，韵律少）</a:t>
            </a:r>
          </a:p>
        </p:txBody>
      </p:sp>
      <p:pic>
        <p:nvPicPr>
          <p:cNvPr id="13" name="tmp2">
            <a:hlinkClick r:id="" action="ppaction://media"/>
            <a:extLst>
              <a:ext uri="{FF2B5EF4-FFF2-40B4-BE49-F238E27FC236}">
                <a16:creationId xmlns:a16="http://schemas.microsoft.com/office/drawing/2014/main" id="{FD51B0A8-06FE-7D3F-8DB4-AEB24FC4D7D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6627" y="1889233"/>
            <a:ext cx="730250" cy="73025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69113F7-CAA1-828E-D868-D28C30E25FB2}"/>
              </a:ext>
            </a:extLst>
          </p:cNvPr>
          <p:cNvSpPr txBox="1"/>
          <p:nvPr/>
        </p:nvSpPr>
        <p:spPr>
          <a:xfrm>
            <a:off x="8127931" y="2693247"/>
            <a:ext cx="3531736" cy="369332"/>
          </a:xfrm>
          <a:prstGeom prst="rect">
            <a:avLst/>
          </a:prstGeom>
          <a:ln w="6350">
            <a:prstDash val="solid"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zh-CN" altLang="en-US">
                <a:latin typeface="黑体"/>
                <a:ea typeface="黑体"/>
              </a:rPr>
              <a:t>wav2vec 2.0（音色多，韵律多）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离散语音编码的信息量：口音与语言</a:t>
            </a:r>
            <a:endParaRPr/>
          </a:p>
        </p:txBody>
      </p:sp>
      <p:sp>
        <p:nvSpPr>
          <p:cNvPr id="555" name="Content Placeholder 2"/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49639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离散语音编码可以多大程度保留口音与语种特征？</a:t>
            </a:r>
            <a:endParaRPr/>
          </a:p>
        </p:txBody>
      </p:sp>
      <p:sp>
        <p:nvSpPr>
          <p:cNvPr id="5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38</a:t>
            </a:fld>
            <a:endParaRPr lang="de-DE"/>
          </a:p>
        </p:txBody>
      </p:sp>
      <p:graphicFrame>
        <p:nvGraphicFramePr>
          <p:cNvPr id="557" name="表格 556"/>
          <p:cNvGraphicFramePr/>
          <p:nvPr>
            <p:extLst>
              <p:ext uri="{D42A27DB-BD31-4B8C-83A1-F6EECF244321}">
                <p14:modId xmlns:p14="http://schemas.microsoft.com/office/powerpoint/2010/main" val="444541893"/>
              </p:ext>
            </p:extLst>
          </p:nvPr>
        </p:nvGraphicFramePr>
        <p:xfrm>
          <a:off x="2361337" y="1843818"/>
          <a:ext cx="4565650" cy="258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模型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/</a:t>
                      </a:r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离散编码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SMOS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vq-wav2vec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4.05</a:t>
                      </a:r>
                      <a:r>
                        <a:rPr lang="zh-CN"/>
                        <a:t>±</a:t>
                      </a:r>
                      <a:r>
                        <a:rPr lang="en-US" b="0"/>
                        <a:t>0.16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wav2vec 2.0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4.24</a:t>
                      </a:r>
                      <a:r>
                        <a:rPr lang="zh-CN"/>
                        <a:t>±</a:t>
                      </a:r>
                      <a:r>
                        <a:rPr lang="en-US" b="0"/>
                        <a:t>0.15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HuBERT</a:t>
                      </a:r>
                      <a:r>
                        <a:rPr lang="en-US"/>
                        <a:t> L24 km2048</a:t>
                      </a:r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3.45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0.19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WavLM</a:t>
                      </a:r>
                      <a:r>
                        <a:rPr lang="en-US"/>
                        <a:t>   L24 km2048</a:t>
                      </a:r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3.46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0.19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FACodec</a:t>
                      </a:r>
                      <a:endParaRPr lang="en-US" err="1"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4.40</a:t>
                      </a:r>
                      <a:r>
                        <a:rPr lang="zh-CN" b="1"/>
                        <a:t>±</a:t>
                      </a:r>
                      <a:r>
                        <a:rPr lang="en-US" b="1"/>
                        <a:t>0.12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53F594C3-7176-8A45-8C3D-04F3C045E0D6}"/>
              </a:ext>
            </a:extLst>
          </p:cNvPr>
          <p:cNvSpPr/>
          <p:nvPr/>
        </p:nvSpPr>
        <p:spPr>
          <a:xfrm>
            <a:off x="7308287" y="2594235"/>
            <a:ext cx="3768455" cy="1097285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altLang="en-US">
                <a:latin typeface="黑体"/>
                <a:ea typeface="黑体"/>
              </a:rPr>
              <a:t>鉴别类中，保留与否有较大区别</a:t>
            </a:r>
            <a:endParaRPr lang="zh-CN">
              <a:latin typeface="黑体"/>
              <a:ea typeface="黑体"/>
            </a:endParaRPr>
          </a:p>
          <a:p>
            <a:pPr algn="ctr"/>
            <a:r>
              <a:rPr lang="zh-CN" altLang="en-US">
                <a:latin typeface="黑体"/>
                <a:ea typeface="黑体"/>
              </a:rPr>
              <a:t>有些编码具有</a:t>
            </a:r>
            <a:r>
              <a:rPr lang="zh-CN" altLang="en-US" b="1">
                <a:latin typeface="黑体"/>
                <a:ea typeface="黑体"/>
              </a:rPr>
              <a:t>语言泛化功能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A0D3CC-A24B-60DA-7125-6623EF37307A}"/>
              </a:ext>
            </a:extLst>
          </p:cNvPr>
          <p:cNvSpPr txBox="1"/>
          <p:nvPr/>
        </p:nvSpPr>
        <p:spPr>
          <a:xfrm>
            <a:off x="859358" y="5059358"/>
            <a:ext cx="1560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黑体"/>
                <a:ea typeface="黑体"/>
                <a:cs typeface="Arial"/>
              </a:rPr>
              <a:t>普通话录音</a:t>
            </a:r>
            <a:endParaRPr lang="zh-CN" altLang="en-US">
              <a:latin typeface="黑体"/>
              <a:ea typeface="黑体"/>
            </a:endParaRPr>
          </a:p>
        </p:txBody>
      </p: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F6E9918B-5DAA-4319-A194-653EA6E89621}"/>
              </a:ext>
            </a:extLst>
          </p:cNvPr>
          <p:cNvSpPr/>
          <p:nvPr/>
        </p:nvSpPr>
        <p:spPr>
          <a:xfrm>
            <a:off x="7313849" y="1704307"/>
            <a:ext cx="3762893" cy="785811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altLang="en-US">
                <a:latin typeface="黑体"/>
                <a:ea typeface="黑体"/>
              </a:rPr>
              <a:t>均未在多语种数据上训练过</a:t>
            </a: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3911D516-7142-6E41-B2E2-D2955256CE85}"/>
              </a:ext>
            </a:extLst>
          </p:cNvPr>
          <p:cNvSpPr/>
          <p:nvPr/>
        </p:nvSpPr>
        <p:spPr>
          <a:xfrm>
            <a:off x="7313849" y="3840132"/>
            <a:ext cx="3762893" cy="785811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altLang="en-US">
                <a:latin typeface="黑体"/>
                <a:ea typeface="黑体"/>
              </a:rPr>
              <a:t>带有重构任务，能较好保留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6E5BC5D-2E95-BF44-757E-5647A6EAEF5E}"/>
              </a:ext>
            </a:extLst>
          </p:cNvPr>
          <p:cNvSpPr txBox="1"/>
          <p:nvPr/>
        </p:nvSpPr>
        <p:spPr>
          <a:xfrm>
            <a:off x="3563160" y="5070482"/>
            <a:ext cx="10927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黑体"/>
                <a:ea typeface="黑体"/>
                <a:cs typeface="Arial"/>
              </a:rPr>
              <a:t>HuBERT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5D2F6F-C33E-1747-E74F-6797C0A839A5}"/>
              </a:ext>
            </a:extLst>
          </p:cNvPr>
          <p:cNvSpPr txBox="1"/>
          <p:nvPr/>
        </p:nvSpPr>
        <p:spPr>
          <a:xfrm>
            <a:off x="4655948" y="5074152"/>
            <a:ext cx="11873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黑体"/>
                <a:ea typeface="黑体"/>
                <a:cs typeface="Arial"/>
              </a:rPr>
              <a:t>FACodec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6130709-4B08-E101-2F0D-49636D3E100D}"/>
              </a:ext>
            </a:extLst>
          </p:cNvPr>
          <p:cNvSpPr txBox="1"/>
          <p:nvPr/>
        </p:nvSpPr>
        <p:spPr>
          <a:xfrm>
            <a:off x="2161357" y="5059357"/>
            <a:ext cx="1560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dirty="0">
                <a:latin typeface="黑体"/>
                <a:ea typeface="黑体"/>
                <a:cs typeface="Arial"/>
              </a:rPr>
              <a:t>wav2vec 2.0</a:t>
            </a:r>
            <a:endParaRPr lang="zh-CN" dirty="0">
              <a:ea typeface="等线" panose="02010600030101010101" pitchFamily="2" charset="-122"/>
            </a:endParaRPr>
          </a:p>
        </p:txBody>
      </p:sp>
      <p:pic>
        <p:nvPicPr>
          <p:cNvPr id="3" name="SSB03660299_to_6829_wav2vec2.wav" descr="SSB03660299_to_6829_wav2vec2.wav">
            <a:hlinkClick r:id="" action="ppaction://media"/>
            <a:extLst>
              <a:ext uri="{FF2B5EF4-FFF2-40B4-BE49-F238E27FC236}">
                <a16:creationId xmlns:a16="http://schemas.microsoft.com/office/drawing/2014/main" id="{A5DD0E31-9FCF-CE48-88C7-DEC0ABFD0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02610" y="5383708"/>
            <a:ext cx="812800" cy="812800"/>
          </a:xfrm>
          <a:prstGeom prst="rect">
            <a:avLst/>
          </a:prstGeom>
        </p:spPr>
      </p:pic>
      <p:pic>
        <p:nvPicPr>
          <p:cNvPr id="12" name="SSB03660299_GT" descr="SSB03660299_GT">
            <a:hlinkClick r:id="" action="ppaction://media"/>
            <a:extLst>
              <a:ext uri="{FF2B5EF4-FFF2-40B4-BE49-F238E27FC236}">
                <a16:creationId xmlns:a16="http://schemas.microsoft.com/office/drawing/2014/main" id="{DE7699DD-5222-EC42-87C5-F27F4E2339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611" y="5428689"/>
            <a:ext cx="812800" cy="812800"/>
          </a:xfrm>
          <a:prstGeom prst="rect">
            <a:avLst/>
          </a:prstGeom>
        </p:spPr>
      </p:pic>
      <p:pic>
        <p:nvPicPr>
          <p:cNvPr id="13" name="SSB03660299_to_6829_hubert" descr="SSB03660299_to_6829_hubert">
            <a:hlinkClick r:id="" action="ppaction://media"/>
            <a:extLst>
              <a:ext uri="{FF2B5EF4-FFF2-40B4-BE49-F238E27FC236}">
                <a16:creationId xmlns:a16="http://schemas.microsoft.com/office/drawing/2014/main" id="{EA0C2C51-D3D3-7A4A-BCA9-217E54AC3A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63160" y="5383708"/>
            <a:ext cx="812800" cy="812800"/>
          </a:xfrm>
          <a:prstGeom prst="rect">
            <a:avLst/>
          </a:prstGeom>
        </p:spPr>
      </p:pic>
      <p:pic>
        <p:nvPicPr>
          <p:cNvPr id="15" name="SSB03660299_to_6829_facodec" descr="SSB03660299_to_6829_facodec">
            <a:hlinkClick r:id="" action="ppaction://media"/>
            <a:extLst>
              <a:ext uri="{FF2B5EF4-FFF2-40B4-BE49-F238E27FC236}">
                <a16:creationId xmlns:a16="http://schemas.microsoft.com/office/drawing/2014/main" id="{C1350C42-6AD8-014C-87AC-BC162C6E96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75575" y="538737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离散语音编码的信息量：韵律与表现力</a:t>
            </a:r>
            <a:endParaRPr/>
          </a:p>
        </p:txBody>
      </p:sp>
      <p:sp>
        <p:nvSpPr>
          <p:cNvPr id="560" name="Content Placeholder 2"/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1564304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离散语音编码可以多大程度保留韵律、表现力？</a:t>
            </a:r>
            <a:endParaRPr/>
          </a:p>
        </p:txBody>
      </p:sp>
      <p:sp>
        <p:nvSpPr>
          <p:cNvPr id="5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39</a:t>
            </a:fld>
            <a:endParaRPr lang="de-DE"/>
          </a:p>
        </p:txBody>
      </p:sp>
      <p:graphicFrame>
        <p:nvGraphicFramePr>
          <p:cNvPr id="562" name="表格 561"/>
          <p:cNvGraphicFramePr/>
          <p:nvPr>
            <p:extLst>
              <p:ext uri="{D42A27DB-BD31-4B8C-83A1-F6EECF244321}">
                <p14:modId xmlns:p14="http://schemas.microsoft.com/office/powerpoint/2010/main" val="1451201119"/>
              </p:ext>
            </p:extLst>
          </p:nvPr>
        </p:nvGraphicFramePr>
        <p:xfrm>
          <a:off x="2181600" y="1994986"/>
          <a:ext cx="4565650" cy="258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模型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/</a:t>
                      </a:r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离散编码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SMOS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vq-wav2vec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3.93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0.13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wav2vec 2.0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4.23</a:t>
                      </a:r>
                      <a:r>
                        <a:rPr lang="zh-CN" b="1"/>
                        <a:t>±</a:t>
                      </a:r>
                      <a:r>
                        <a:rPr lang="en-US" b="1"/>
                        <a:t>0.12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HuBERT</a:t>
                      </a:r>
                      <a:r>
                        <a:rPr lang="en-US"/>
                        <a:t> L24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3.01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0.17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WavLM</a:t>
                      </a:r>
                      <a:r>
                        <a:rPr lang="en-US"/>
                        <a:t>   L24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2.98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0.16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FACodec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4.15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0.14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对话气泡: 圆角矩形 2">
            <a:extLst>
              <a:ext uri="{FF2B5EF4-FFF2-40B4-BE49-F238E27FC236}">
                <a16:creationId xmlns:a16="http://schemas.microsoft.com/office/drawing/2014/main" id="{3308AB8E-8E80-2227-2D19-04FDD3B74692}"/>
              </a:ext>
            </a:extLst>
          </p:cNvPr>
          <p:cNvSpPr/>
          <p:nvPr/>
        </p:nvSpPr>
        <p:spPr>
          <a:xfrm>
            <a:off x="7308287" y="2594235"/>
            <a:ext cx="3768455" cy="1097285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altLang="en-US">
                <a:latin typeface="黑体"/>
                <a:ea typeface="黑体"/>
              </a:rPr>
              <a:t>鉴别类中，表现力与韵律保留能力直接相关</a:t>
            </a:r>
            <a:endParaRPr lang="zh-CN">
              <a:latin typeface="黑体"/>
              <a:ea typeface="黑体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3DEFF0DC-6A0B-B72E-EDA9-F74E0330AB7C}"/>
              </a:ext>
            </a:extLst>
          </p:cNvPr>
          <p:cNvSpPr/>
          <p:nvPr/>
        </p:nvSpPr>
        <p:spPr>
          <a:xfrm>
            <a:off x="7313849" y="3840132"/>
            <a:ext cx="3762893" cy="785811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altLang="en-US">
                <a:latin typeface="黑体"/>
                <a:ea typeface="黑体"/>
              </a:rPr>
              <a:t>带有重构任务，能较好保留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00FBFC-5E44-F35E-25E2-674D72F1A076}"/>
              </a:ext>
            </a:extLst>
          </p:cNvPr>
          <p:cNvSpPr txBox="1"/>
          <p:nvPr/>
        </p:nvSpPr>
        <p:spPr>
          <a:xfrm>
            <a:off x="609066" y="5059357"/>
            <a:ext cx="1560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黑体"/>
                <a:ea typeface="黑体"/>
                <a:cs typeface="Arial"/>
              </a:rPr>
              <a:t>惊讶情感录音</a:t>
            </a:r>
            <a:endParaRPr lang="zh-CN" altLang="en-US">
              <a:latin typeface="黑体"/>
              <a:ea typeface="黑体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6E2483B-CA79-A9BC-A8C6-28DDE18E8831}"/>
              </a:ext>
            </a:extLst>
          </p:cNvPr>
          <p:cNvSpPr txBox="1"/>
          <p:nvPr/>
        </p:nvSpPr>
        <p:spPr>
          <a:xfrm>
            <a:off x="3670154" y="5059357"/>
            <a:ext cx="10927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黑体"/>
                <a:ea typeface="黑体"/>
                <a:cs typeface="Arial"/>
              </a:rPr>
              <a:t>HuBERT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6F206F8-8247-E063-1DE5-11EC97BC6ADB}"/>
              </a:ext>
            </a:extLst>
          </p:cNvPr>
          <p:cNvSpPr txBox="1"/>
          <p:nvPr/>
        </p:nvSpPr>
        <p:spPr>
          <a:xfrm>
            <a:off x="4687641" y="5059357"/>
            <a:ext cx="11873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黑体"/>
                <a:ea typeface="黑体"/>
                <a:cs typeface="Arial"/>
              </a:rPr>
              <a:t>FACodec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BE4EE23-B2BC-DE6F-DC1B-3DD802F99435}"/>
              </a:ext>
            </a:extLst>
          </p:cNvPr>
          <p:cNvSpPr txBox="1"/>
          <p:nvPr/>
        </p:nvSpPr>
        <p:spPr>
          <a:xfrm>
            <a:off x="2161357" y="5059357"/>
            <a:ext cx="1560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dirty="0">
                <a:latin typeface="黑体"/>
                <a:ea typeface="黑体"/>
                <a:cs typeface="Arial"/>
              </a:rPr>
              <a:t>wav2vec 2.0</a:t>
            </a:r>
            <a:endParaRPr lang="zh-CN" dirty="0">
              <a:ea typeface="等线" panose="02010600030101010101" pitchFamily="2" charset="-122"/>
            </a:endParaRPr>
          </a:p>
        </p:txBody>
      </p:sp>
      <p:pic>
        <p:nvPicPr>
          <p:cNvPr id="4" name="statement02_surprised_spk14_02_GT" descr="statement02_surprised_spk14_02_GT">
            <a:hlinkClick r:id="" action="ppaction://media"/>
            <a:extLst>
              <a:ext uri="{FF2B5EF4-FFF2-40B4-BE49-F238E27FC236}">
                <a16:creationId xmlns:a16="http://schemas.microsoft.com/office/drawing/2014/main" id="{89C329DA-D53D-E741-A8CA-EE2B74F30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2666" y="5427744"/>
            <a:ext cx="812800" cy="812800"/>
          </a:xfrm>
          <a:prstGeom prst="rect">
            <a:avLst/>
          </a:prstGeom>
        </p:spPr>
      </p:pic>
      <p:pic>
        <p:nvPicPr>
          <p:cNvPr id="6" name="statement02_surprised_spk14_02_to_237_wav2vec2" descr="statement02_surprised_spk14_02_to_237_wav2vec2">
            <a:hlinkClick r:id="" action="ppaction://media"/>
            <a:extLst>
              <a:ext uri="{FF2B5EF4-FFF2-40B4-BE49-F238E27FC236}">
                <a16:creationId xmlns:a16="http://schemas.microsoft.com/office/drawing/2014/main" id="{07EA2621-4297-C049-8872-F7B6EB429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1097" y="5427744"/>
            <a:ext cx="812800" cy="812800"/>
          </a:xfrm>
          <a:prstGeom prst="rect">
            <a:avLst/>
          </a:prstGeom>
        </p:spPr>
      </p:pic>
      <p:pic>
        <p:nvPicPr>
          <p:cNvPr id="9" name="statement02_surprised_spk14_02_to_237_facodec" descr="statement02_surprised_spk14_02_to_237_facodec">
            <a:hlinkClick r:id="" action="ppaction://media"/>
            <a:extLst>
              <a:ext uri="{FF2B5EF4-FFF2-40B4-BE49-F238E27FC236}">
                <a16:creationId xmlns:a16="http://schemas.microsoft.com/office/drawing/2014/main" id="{D9E242AD-9094-644C-9069-C562089439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46861" y="5427744"/>
            <a:ext cx="812800" cy="812800"/>
          </a:xfrm>
          <a:prstGeom prst="rect">
            <a:avLst/>
          </a:prstGeom>
        </p:spPr>
      </p:pic>
      <p:pic>
        <p:nvPicPr>
          <p:cNvPr id="11" name="statement02_surprised_spk14_02_to_237_hubert" descr="statement02_surprised_spk14_02_to_237_hubert">
            <a:hlinkClick r:id="" action="ppaction://media"/>
            <a:extLst>
              <a:ext uri="{FF2B5EF4-FFF2-40B4-BE49-F238E27FC236}">
                <a16:creationId xmlns:a16="http://schemas.microsoft.com/office/drawing/2014/main" id="{C902BBEA-7737-F742-ADFE-89AEBA29D6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36295" y="542774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90449F-16AF-28CF-5922-DDF9BAB5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概述：离散语音编码的动机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F254C6-C8F8-24CE-B620-22F3F517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6924"/>
            <a:ext cx="10995352" cy="769902"/>
          </a:xfrm>
        </p:spPr>
        <p:txBody>
          <a:bodyPr/>
          <a:lstStyle/>
          <a:p>
            <a:r>
              <a:rPr lang="zh-CN" altLang="en-US"/>
              <a:t>离散标记编码可视为符号序列，易于借鉴已有技术，易于与其它信号统一处理框架，易于融入语言大模型体系</a:t>
            </a:r>
          </a:p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F9DA5-4BB0-F71B-AAD3-9DDB886A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altLang="zh-CN"/>
              <a:t>4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6EC023-63BF-884B-71E6-4146B7EB7DCD}"/>
              </a:ext>
            </a:extLst>
          </p:cNvPr>
          <p:cNvSpPr txBox="1"/>
          <p:nvPr/>
        </p:nvSpPr>
        <p:spPr>
          <a:xfrm>
            <a:off x="251298" y="1044000"/>
            <a:ext cx="58468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zh-CN" sz="2400" b="1" dirty="0">
                <a:latin typeface="Microsoft YaHei"/>
                <a:ea typeface="Microsoft YaHei"/>
                <a:cs typeface="Arial"/>
              </a:rPr>
              <a:t>连续信号离散化：</a:t>
            </a:r>
            <a:r>
              <a:rPr lang="zh-CN" altLang="en-US" sz="2400" b="1" dirty="0">
                <a:latin typeface="Microsoft YaHei"/>
                <a:ea typeface="Microsoft YaHei"/>
                <a:cs typeface="Arial"/>
              </a:rPr>
              <a:t>统一符号标记序列建模</a:t>
            </a: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E53901-4C21-E079-3818-0E3699109400}"/>
              </a:ext>
            </a:extLst>
          </p:cNvPr>
          <p:cNvSpPr txBox="1"/>
          <p:nvPr/>
        </p:nvSpPr>
        <p:spPr>
          <a:xfrm>
            <a:off x="1374000" y="2466000"/>
            <a:ext cx="3595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>
                <a:latin typeface="微软雅黑"/>
                <a:ea typeface="微软雅黑"/>
                <a:cs typeface="Arial"/>
              </a:rPr>
              <a:t>Tacotron、ASR、连续TTS等模型</a:t>
            </a:r>
            <a:endParaRPr lang="zh-CN">
              <a:latin typeface="微软雅黑"/>
              <a:ea typeface="微软雅黑"/>
            </a:endParaRPr>
          </a:p>
        </p:txBody>
      </p:sp>
      <p:pic>
        <p:nvPicPr>
          <p:cNvPr id="8" name="图片 7" descr="图示&#10;&#10;已自动生成说明">
            <a:extLst>
              <a:ext uri="{FF2B5EF4-FFF2-40B4-BE49-F238E27FC236}">
                <a16:creationId xmlns:a16="http://schemas.microsoft.com/office/drawing/2014/main" id="{EEF79067-59CD-DD53-76ED-6989528F5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59" y="3114600"/>
            <a:ext cx="2261682" cy="1684800"/>
          </a:xfrm>
          <a:prstGeom prst="rect">
            <a:avLst/>
          </a:prstGeom>
        </p:spPr>
      </p:pic>
      <p:pic>
        <p:nvPicPr>
          <p:cNvPr id="9" name="图片 8" descr="图形用户界面&#10;&#10;已自动生成说明">
            <a:extLst>
              <a:ext uri="{FF2B5EF4-FFF2-40B4-BE49-F238E27FC236}">
                <a16:creationId xmlns:a16="http://schemas.microsoft.com/office/drawing/2014/main" id="{E8EAF4D4-E0DB-DF75-1264-4BDAF3E41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55" y="3006600"/>
            <a:ext cx="2682890" cy="1900800"/>
          </a:xfrm>
          <a:prstGeom prst="rect">
            <a:avLst/>
          </a:prstGeom>
        </p:spPr>
      </p:pic>
      <p:pic>
        <p:nvPicPr>
          <p:cNvPr id="10" name="图片 9" descr="图示&#10;&#10;已自动生成说明">
            <a:extLst>
              <a:ext uri="{FF2B5EF4-FFF2-40B4-BE49-F238E27FC236}">
                <a16:creationId xmlns:a16="http://schemas.microsoft.com/office/drawing/2014/main" id="{AE472699-79AC-F061-12F3-33D0EB09F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00" y="4907711"/>
            <a:ext cx="5064000" cy="1728577"/>
          </a:xfrm>
          <a:prstGeom prst="rect">
            <a:avLst/>
          </a:prstGeom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B7474932-B4AD-DAAF-B5BF-A0F450BE4117}"/>
              </a:ext>
            </a:extLst>
          </p:cNvPr>
          <p:cNvSpPr/>
          <p:nvPr/>
        </p:nvSpPr>
        <p:spPr>
          <a:xfrm>
            <a:off x="5592000" y="3960000"/>
            <a:ext cx="1260000" cy="828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8E7829-ECC0-0283-39F8-E177CE94B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096" y="2274876"/>
            <a:ext cx="3787122" cy="442738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A35F1A3-5F24-80B2-E9E2-216B169B72C3}"/>
              </a:ext>
            </a:extLst>
          </p:cNvPr>
          <p:cNvSpPr txBox="1"/>
          <p:nvPr/>
        </p:nvSpPr>
        <p:spPr>
          <a:xfrm>
            <a:off x="6852613" y="2466000"/>
            <a:ext cx="3595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>
                <a:latin typeface="微软雅黑"/>
                <a:ea typeface="微软雅黑"/>
                <a:cs typeface="Arial"/>
              </a:rPr>
              <a:t>统一Decoder-only</a:t>
            </a:r>
            <a:r>
              <a:rPr lang="zh-CN" altLang="en-US">
                <a:latin typeface="微软雅黑"/>
                <a:ea typeface="微软雅黑"/>
                <a:cs typeface="Arial"/>
              </a:rPr>
              <a:t> </a:t>
            </a:r>
            <a:r>
              <a:rPr lang="en-US" altLang="zh-CN">
                <a:latin typeface="微软雅黑"/>
                <a:ea typeface="微软雅黑"/>
                <a:cs typeface="Arial"/>
              </a:rPr>
              <a:t>LLM</a:t>
            </a:r>
            <a:endParaRPr lang="zh-CN">
              <a:latin typeface="微软雅黑"/>
              <a:ea typeface="微软雅黑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087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离散语音编码的信息量：非语音部分</a:t>
            </a:r>
            <a:endParaRPr/>
          </a:p>
        </p:txBody>
      </p:sp>
      <p:sp>
        <p:nvSpPr>
          <p:cNvPr id="569" name="Content Placeholder 2"/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1564304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离散语音编码可以多大程度保留非语音发声（笑声、轻声、鼻音等等）？</a:t>
            </a:r>
            <a:endParaRPr/>
          </a:p>
        </p:txBody>
      </p:sp>
      <p:sp>
        <p:nvSpPr>
          <p:cNvPr id="5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40</a:t>
            </a:fld>
            <a:endParaRPr lang="de-DE"/>
          </a:p>
        </p:txBody>
      </p:sp>
      <p:graphicFrame>
        <p:nvGraphicFramePr>
          <p:cNvPr id="571" name="表格 570"/>
          <p:cNvGraphicFramePr/>
          <p:nvPr>
            <p:extLst>
              <p:ext uri="{D42A27DB-BD31-4B8C-83A1-F6EECF244321}">
                <p14:modId xmlns:p14="http://schemas.microsoft.com/office/powerpoint/2010/main" val="4035075884"/>
              </p:ext>
            </p:extLst>
          </p:nvPr>
        </p:nvGraphicFramePr>
        <p:xfrm>
          <a:off x="2325600" y="1844986"/>
          <a:ext cx="4565650" cy="258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模型</a:t>
                      </a:r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/</a:t>
                      </a:r>
                      <a:r>
                        <a:rPr lang="zh-CN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离散编码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alpha val="100000"/>
                            </a:schemeClr>
                          </a:solidFill>
                        </a:rPr>
                        <a:t>SMOS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vq-wav2vec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3.82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0.16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wav2vec 2.0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3.98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0.17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HuBERT</a:t>
                      </a:r>
                      <a:r>
                        <a:rPr lang="en-US"/>
                        <a:t> L24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3.00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0.18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WavLM</a:t>
                      </a:r>
                      <a:r>
                        <a:rPr lang="en-US"/>
                        <a:t>   L24 km2048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2.89</a:t>
                      </a:r>
                      <a:r>
                        <a:rPr lang="zh-CN"/>
                        <a:t>±</a:t>
                      </a:r>
                      <a:r>
                        <a:rPr lang="en-US"/>
                        <a:t>0.20</a:t>
                      </a:r>
                      <a:endParaRPr/>
                    </a:p>
                  </a:txBody>
                  <a:tcPr>
                    <a:solidFill>
                      <a:srgbClr val="FFE2C7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r>
                        <a:rPr lang="en-US" b="1"/>
                        <a:t>FACodec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4.19</a:t>
                      </a:r>
                      <a:r>
                        <a:rPr lang="zh-CN" b="1"/>
                        <a:t>±</a:t>
                      </a:r>
                      <a:r>
                        <a:rPr lang="en-US" b="1"/>
                        <a:t>0.14</a:t>
                      </a:r>
                      <a:endParaRPr/>
                    </a:p>
                  </a:txBody>
                  <a:tcPr>
                    <a:solidFill>
                      <a:srgbClr val="E3E3F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C19CA3E7-0321-2758-91A0-BC2CEBC8B43E}"/>
              </a:ext>
            </a:extLst>
          </p:cNvPr>
          <p:cNvSpPr/>
          <p:nvPr/>
        </p:nvSpPr>
        <p:spPr>
          <a:xfrm>
            <a:off x="7308287" y="2594235"/>
            <a:ext cx="3768455" cy="815285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altLang="en-US">
                <a:latin typeface="黑体"/>
                <a:ea typeface="黑体"/>
              </a:rPr>
              <a:t>鉴别类中，保留与否有较大区别</a:t>
            </a:r>
            <a:endParaRPr lang="zh-CN">
              <a:latin typeface="黑体"/>
              <a:ea typeface="黑体"/>
            </a:endParaRP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93418B69-163A-CB45-4025-BC2EC5CCEE04}"/>
              </a:ext>
            </a:extLst>
          </p:cNvPr>
          <p:cNvSpPr/>
          <p:nvPr/>
        </p:nvSpPr>
        <p:spPr>
          <a:xfrm>
            <a:off x="7313849" y="3654132"/>
            <a:ext cx="3762893" cy="785811"/>
          </a:xfrm>
          <a:prstGeom prst="wedgeRoundRectCallout">
            <a:avLst>
              <a:gd name="adj1" fmla="val -60377"/>
              <a:gd name="adj2" fmla="val 16214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altLang="en-US">
                <a:latin typeface="黑体"/>
                <a:ea typeface="黑体"/>
              </a:rPr>
              <a:t>带有重构任务，能较好保留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609296-2245-99D3-4CBB-764220F620A5}"/>
              </a:ext>
            </a:extLst>
          </p:cNvPr>
          <p:cNvSpPr txBox="1"/>
          <p:nvPr/>
        </p:nvSpPr>
        <p:spPr>
          <a:xfrm>
            <a:off x="1054030" y="5059357"/>
            <a:ext cx="1560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黑体"/>
                <a:ea typeface="黑体"/>
                <a:cs typeface="Arial"/>
              </a:rPr>
              <a:t>笑声录音</a:t>
            </a:r>
            <a:endParaRPr lang="zh-CN" altLang="en-US">
              <a:latin typeface="黑体"/>
              <a:ea typeface="黑体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BCC51D-CF14-DDA2-1720-7015F107EB3F}"/>
              </a:ext>
            </a:extLst>
          </p:cNvPr>
          <p:cNvSpPr txBox="1"/>
          <p:nvPr/>
        </p:nvSpPr>
        <p:spPr>
          <a:xfrm>
            <a:off x="3656587" y="5059357"/>
            <a:ext cx="10927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黑体"/>
                <a:ea typeface="黑体"/>
                <a:cs typeface="Arial"/>
              </a:rPr>
              <a:t>HuBERT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7C01EA-C0CA-CCB2-571B-94067AC7DB6F}"/>
              </a:ext>
            </a:extLst>
          </p:cNvPr>
          <p:cNvSpPr txBox="1"/>
          <p:nvPr/>
        </p:nvSpPr>
        <p:spPr>
          <a:xfrm>
            <a:off x="5003729" y="5059357"/>
            <a:ext cx="11873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latin typeface="黑体"/>
                <a:ea typeface="黑体"/>
                <a:cs typeface="Arial"/>
              </a:rPr>
              <a:t>FACodec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A7F4FAF-6822-30AE-25F6-749749B242BE}"/>
              </a:ext>
            </a:extLst>
          </p:cNvPr>
          <p:cNvSpPr txBox="1"/>
          <p:nvPr/>
        </p:nvSpPr>
        <p:spPr>
          <a:xfrm>
            <a:off x="2161357" y="5059357"/>
            <a:ext cx="1560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dirty="0">
                <a:latin typeface="黑体"/>
                <a:ea typeface="黑体"/>
                <a:cs typeface="Arial"/>
              </a:rPr>
              <a:t>wav2vec 2.0</a:t>
            </a:r>
            <a:endParaRPr lang="zh-CN" dirty="0">
              <a:ea typeface="等线" panose="02010600030101010101" pitchFamily="2" charset="-122"/>
            </a:endParaRPr>
          </a:p>
        </p:txBody>
      </p:sp>
      <p:pic>
        <p:nvPicPr>
          <p:cNvPr id="6" name="ex03_laughing_00024" descr="ex03_laughing_00024">
            <a:hlinkClick r:id="" action="ppaction://media"/>
            <a:extLst>
              <a:ext uri="{FF2B5EF4-FFF2-40B4-BE49-F238E27FC236}">
                <a16:creationId xmlns:a16="http://schemas.microsoft.com/office/drawing/2014/main" id="{31D8A2CA-5987-A642-9CF5-3E95313D8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667" y="5428689"/>
            <a:ext cx="812800" cy="812800"/>
          </a:xfrm>
          <a:prstGeom prst="rect">
            <a:avLst/>
          </a:prstGeom>
        </p:spPr>
      </p:pic>
      <p:pic>
        <p:nvPicPr>
          <p:cNvPr id="7" name="ex03_laughing_00024_to_1089_wav2vec2" descr="ex03_laughing_00024_to_1089_wav2vec2">
            <a:hlinkClick r:id="" action="ppaction://media"/>
            <a:extLst>
              <a:ext uri="{FF2B5EF4-FFF2-40B4-BE49-F238E27FC236}">
                <a16:creationId xmlns:a16="http://schemas.microsoft.com/office/drawing/2014/main" id="{0B1C295D-0CE3-3545-AB6E-BE61033009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8913" y="5428689"/>
            <a:ext cx="812800" cy="812800"/>
          </a:xfrm>
          <a:prstGeom prst="rect">
            <a:avLst/>
          </a:prstGeom>
        </p:spPr>
      </p:pic>
      <p:pic>
        <p:nvPicPr>
          <p:cNvPr id="8" name="ex03_laughing_00024_to_1089_hubert" descr="ex03_laughing_00024_to_1089_hubert">
            <a:hlinkClick r:id="" action="ppaction://media"/>
            <a:extLst>
              <a:ext uri="{FF2B5EF4-FFF2-40B4-BE49-F238E27FC236}">
                <a16:creationId xmlns:a16="http://schemas.microsoft.com/office/drawing/2014/main" id="{14D551CF-0BE3-E242-A4C5-8930B0877D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03154" y="5428689"/>
            <a:ext cx="812800" cy="812800"/>
          </a:xfrm>
          <a:prstGeom prst="rect">
            <a:avLst/>
          </a:prstGeom>
        </p:spPr>
      </p:pic>
      <p:pic>
        <p:nvPicPr>
          <p:cNvPr id="10" name="ex03_laughing_00024_to_1089_facodec" descr="ex03_laughing_00024_to_1089_facodec">
            <a:hlinkClick r:id="" action="ppaction://media"/>
            <a:extLst>
              <a:ext uri="{FF2B5EF4-FFF2-40B4-BE49-F238E27FC236}">
                <a16:creationId xmlns:a16="http://schemas.microsoft.com/office/drawing/2014/main" id="{3CF79521-79C6-AB42-BCF5-7F572254E9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37395" y="542868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latin typeface="Microsoft YaHei"/>
                <a:ea typeface="Microsoft YaHei"/>
                <a:cs typeface="Times New Roman"/>
              </a:rPr>
              <a:t>离散语音编码的方法与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信息量</a:t>
            </a:r>
            <a:r>
              <a:rPr lang="zh-CN">
                <a:latin typeface="Microsoft YaHei"/>
                <a:ea typeface="Microsoft YaHei"/>
                <a:cs typeface="Times New Roman"/>
              </a:rPr>
              <a:t>：小结</a:t>
            </a:r>
            <a:endParaRPr>
              <a:latin typeface="Microsoft YaHei"/>
              <a:ea typeface="Microsoft YaHei"/>
              <a:cs typeface="Times New Roman"/>
            </a:endParaRPr>
          </a:p>
        </p:txBody>
      </p:sp>
      <p:sp>
        <p:nvSpPr>
          <p:cNvPr id="616" name="Content Placeholder 2"/>
          <p:cNvSpPr>
            <a:spLocks noGrp="1"/>
          </p:cNvSpPr>
          <p:nvPr>
            <p:ph idx="1"/>
          </p:nvPr>
        </p:nvSpPr>
        <p:spPr>
          <a:xfrm>
            <a:off x="609600" y="1206924"/>
            <a:ext cx="11066476" cy="941355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</a:pPr>
            <a:r>
              <a:rPr lang="zh-CN" altLang="en-US">
                <a:latin typeface="SimHei"/>
                <a:ea typeface="SimHei"/>
                <a:cs typeface="Times New Roman"/>
              </a:rPr>
              <a:t>离散编码方法：</a:t>
            </a:r>
            <a:r>
              <a:rPr lang="zh-CN">
                <a:latin typeface="SimHei"/>
                <a:ea typeface="SimHei"/>
                <a:cs typeface="Times New Roman"/>
              </a:rPr>
              <a:t>离线vs</a:t>
            </a:r>
            <a:r>
              <a:rPr lang="zh-CN" altLang="en-US">
                <a:latin typeface="SimHei"/>
                <a:ea typeface="SimHei"/>
                <a:cs typeface="Times New Roman"/>
              </a:rPr>
              <a:t>在线，分层、分组量化</a:t>
            </a:r>
          </a:p>
          <a:p>
            <a:pPr>
              <a:lnSpc>
                <a:spcPct val="130000"/>
              </a:lnSpc>
              <a:buSzPct val="100000"/>
              <a:buFont typeface="Wingdings" pitchFamily="2" charset="2"/>
              <a:buChar char="n"/>
            </a:pPr>
            <a:r>
              <a:rPr lang="zh-CN">
                <a:latin typeface="SimHei"/>
                <a:ea typeface="SimHei"/>
                <a:cs typeface="Times New Roman"/>
              </a:rPr>
              <a:t>离散语音编码的研究已逐渐深</a:t>
            </a:r>
            <a:r>
              <a:rPr lang="zh-CN" altLang="en-US">
                <a:latin typeface="SimHei"/>
                <a:ea typeface="SimHei"/>
                <a:cs typeface="Times New Roman"/>
              </a:rPr>
              <a:t>入</a:t>
            </a:r>
          </a:p>
        </p:txBody>
      </p:sp>
      <p:sp>
        <p:nvSpPr>
          <p:cNvPr id="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41</a:t>
            </a:fld>
            <a:endParaRPr lang="de-DE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AC9BFF3-B8E5-4DC8-1B1C-E189AB71D907}"/>
              </a:ext>
            </a:extLst>
          </p:cNvPr>
          <p:cNvSpPr/>
          <p:nvPr/>
        </p:nvSpPr>
        <p:spPr>
          <a:xfrm>
            <a:off x="1043430" y="2169635"/>
            <a:ext cx="3372000" cy="24968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082AB54-2F84-91A4-C6E4-E8293672BF2A}"/>
              </a:ext>
            </a:extLst>
          </p:cNvPr>
          <p:cNvSpPr/>
          <p:nvPr/>
        </p:nvSpPr>
        <p:spPr>
          <a:xfrm>
            <a:off x="4692131" y="2169635"/>
            <a:ext cx="3372000" cy="24968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306AA5F-52EA-0311-B72D-8D984A064B8A}"/>
              </a:ext>
            </a:extLst>
          </p:cNvPr>
          <p:cNvSpPr/>
          <p:nvPr/>
        </p:nvSpPr>
        <p:spPr>
          <a:xfrm>
            <a:off x="8340832" y="2169635"/>
            <a:ext cx="3349752" cy="24968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F886E71-83A1-7AF9-F566-1969E33F5784}"/>
              </a:ext>
            </a:extLst>
          </p:cNvPr>
          <p:cNvSpPr txBox="1"/>
          <p:nvPr/>
        </p:nvSpPr>
        <p:spPr>
          <a:xfrm>
            <a:off x="1819008" y="2302204"/>
            <a:ext cx="18223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2400">
                <a:solidFill>
                  <a:schemeClr val="accent5">
                    <a:lumMod val="25000"/>
                  </a:schemeClr>
                </a:solidFill>
                <a:latin typeface="SimHei"/>
                <a:ea typeface="SimHei"/>
                <a:cs typeface="Arial"/>
              </a:rPr>
              <a:t>重构类编码</a:t>
            </a:r>
            <a:endParaRPr lang="zh-CN" altLang="en-US" sz="2400">
              <a:solidFill>
                <a:schemeClr val="accent5">
                  <a:lumMod val="25000"/>
                </a:schemeClr>
              </a:solidFill>
              <a:latin typeface="SimHei"/>
              <a:ea typeface="SimHe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40F14C-2536-3E4B-49DA-8A3B867A7F27}"/>
              </a:ext>
            </a:extLst>
          </p:cNvPr>
          <p:cNvSpPr txBox="1"/>
          <p:nvPr/>
        </p:nvSpPr>
        <p:spPr>
          <a:xfrm>
            <a:off x="1234992" y="2875095"/>
            <a:ext cx="306267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2000" dirty="0">
                <a:latin typeface="SimHei"/>
                <a:ea typeface="SimHei"/>
                <a:cs typeface="Arial"/>
              </a:rPr>
              <a:t>旨在</a:t>
            </a:r>
            <a:r>
              <a:rPr lang="zh-CN" altLang="en-US" sz="2000" b="1" dirty="0">
                <a:latin typeface="SimHei"/>
                <a:ea typeface="SimHei"/>
                <a:cs typeface="Arial"/>
              </a:rPr>
              <a:t>压缩、通信</a:t>
            </a:r>
            <a:endParaRPr lang="zh-CN" b="1" dirty="0">
              <a:ea typeface="等线" panose="02010600030101010101" pitchFamily="2" charset="-122"/>
              <a:cs typeface="Arial" charset="0"/>
            </a:endParaRPr>
          </a:p>
          <a:p>
            <a:r>
              <a:rPr lang="zh-CN" altLang="en-US" sz="2000" dirty="0">
                <a:latin typeface="SimHei"/>
                <a:ea typeface="SimHei"/>
                <a:cs typeface="Arial"/>
              </a:rPr>
              <a:t>意图保留语音全部信息</a:t>
            </a:r>
          </a:p>
          <a:p>
            <a:r>
              <a:rPr lang="zh-CN" altLang="en-US" sz="2000" dirty="0">
                <a:latin typeface="SimHei"/>
                <a:ea typeface="SimHei"/>
                <a:cs typeface="Arial"/>
              </a:rPr>
              <a:t>结合分层、分组量化</a:t>
            </a:r>
          </a:p>
          <a:p>
            <a:r>
              <a:rPr lang="zh-CN" altLang="en-US" sz="2000" dirty="0">
                <a:latin typeface="SimHei"/>
                <a:ea typeface="SimHei"/>
                <a:cs typeface="Arial"/>
              </a:rPr>
              <a:t>缺乏信息解耦、转换能力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4C5BE4C-0F03-C44E-8C79-1F8D66B5A8D8}"/>
              </a:ext>
            </a:extLst>
          </p:cNvPr>
          <p:cNvSpPr txBox="1"/>
          <p:nvPr/>
        </p:nvSpPr>
        <p:spPr>
          <a:xfrm>
            <a:off x="5467708" y="2302204"/>
            <a:ext cx="18223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2400">
                <a:solidFill>
                  <a:schemeClr val="accent5">
                    <a:lumMod val="25000"/>
                  </a:schemeClr>
                </a:solidFill>
                <a:latin typeface="SimHei"/>
                <a:ea typeface="SimHei"/>
                <a:cs typeface="Arial"/>
              </a:rPr>
              <a:t>鉴别类编码</a:t>
            </a:r>
            <a:endParaRPr lang="zh-CN" altLang="en-US" sz="2400">
              <a:solidFill>
                <a:schemeClr val="accent5">
                  <a:lumMod val="25000"/>
                </a:schemeClr>
              </a:solidFill>
              <a:latin typeface="SimHei"/>
              <a:ea typeface="SimHei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DBEA5BB-B541-84F5-993A-8FFFD6CF8954}"/>
              </a:ext>
            </a:extLst>
          </p:cNvPr>
          <p:cNvSpPr txBox="1"/>
          <p:nvPr/>
        </p:nvSpPr>
        <p:spPr>
          <a:xfrm>
            <a:off x="4850320" y="2875095"/>
            <a:ext cx="306267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SimHei"/>
                <a:ea typeface="SimHei"/>
                <a:cs typeface="Arial"/>
              </a:rPr>
              <a:t>往往基于</a:t>
            </a:r>
            <a:r>
              <a:rPr lang="zh-CN" altLang="en-US" sz="2000" b="1">
                <a:latin typeface="SimHei"/>
                <a:ea typeface="SimHei"/>
                <a:cs typeface="Arial"/>
              </a:rPr>
              <a:t>自监督学习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SimHei"/>
                <a:ea typeface="SimHei"/>
                <a:cs typeface="Arial"/>
              </a:rPr>
              <a:t>离线聚类、在线量化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SimHei"/>
                <a:ea typeface="SimHei"/>
                <a:cs typeface="Arial"/>
              </a:rPr>
              <a:t>侧重于保留内容、发音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SimHei"/>
                <a:ea typeface="SimHei"/>
                <a:cs typeface="Arial"/>
              </a:rPr>
              <a:t>存在一定解耦、转换能力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SimHei"/>
                <a:ea typeface="SimHei"/>
                <a:cs typeface="Arial"/>
              </a:rPr>
              <a:t>缺乏副语言信息取舍平衡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D448AB2-F877-228A-6DF6-CE989C01E00C}"/>
              </a:ext>
            </a:extLst>
          </p:cNvPr>
          <p:cNvSpPr txBox="1"/>
          <p:nvPr/>
        </p:nvSpPr>
        <p:spPr>
          <a:xfrm>
            <a:off x="9244336" y="2302204"/>
            <a:ext cx="18223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2400">
                <a:solidFill>
                  <a:schemeClr val="accent5">
                    <a:lumMod val="25000"/>
                  </a:schemeClr>
                </a:solidFill>
                <a:latin typeface="SimHei"/>
                <a:ea typeface="SimHei"/>
                <a:cs typeface="Arial"/>
              </a:rPr>
              <a:t>混合类编码</a:t>
            </a:r>
            <a:endParaRPr lang="zh-CN" altLang="en-US" sz="2400">
              <a:solidFill>
                <a:schemeClr val="accent5">
                  <a:lumMod val="25000"/>
                </a:schemeClr>
              </a:solidFill>
              <a:latin typeface="SimHei"/>
              <a:ea typeface="SimHe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693D967-4E39-8AFF-83AD-5AFE44FDE4CB}"/>
              </a:ext>
            </a:extLst>
          </p:cNvPr>
          <p:cNvSpPr txBox="1"/>
          <p:nvPr/>
        </p:nvSpPr>
        <p:spPr>
          <a:xfrm>
            <a:off x="8515707" y="2875095"/>
            <a:ext cx="306267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2000">
                <a:latin typeface="SimHei"/>
                <a:ea typeface="SimHei"/>
                <a:cs typeface="Arial"/>
              </a:rPr>
              <a:t>重构同时进行</a:t>
            </a:r>
            <a:r>
              <a:rPr lang="zh-CN" altLang="en-US" sz="2000" b="1">
                <a:latin typeface="SimHei"/>
                <a:ea typeface="SimHei"/>
                <a:cs typeface="Arial"/>
              </a:rPr>
              <a:t>蒸馏、解耦</a:t>
            </a:r>
          </a:p>
          <a:p>
            <a:r>
              <a:rPr lang="zh-CN" altLang="en-US" sz="2000">
                <a:latin typeface="SimHei"/>
                <a:ea typeface="SimHei"/>
                <a:cs typeface="Arial"/>
              </a:rPr>
              <a:t>信息瓶颈、梯度反转</a:t>
            </a:r>
          </a:p>
          <a:p>
            <a:r>
              <a:rPr lang="zh-CN" altLang="en-US" sz="2000">
                <a:latin typeface="SimHei"/>
                <a:ea typeface="SimHei"/>
                <a:cs typeface="Arial"/>
              </a:rPr>
              <a:t>研究尚不彻底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96945B-4886-E83B-737C-09464101C05E}"/>
              </a:ext>
            </a:extLst>
          </p:cNvPr>
          <p:cNvSpPr txBox="1">
            <a:spLocks/>
          </p:cNvSpPr>
          <p:nvPr/>
        </p:nvSpPr>
        <p:spPr bwMode="auto">
          <a:xfrm>
            <a:off x="606263" y="4802229"/>
            <a:ext cx="11072038" cy="154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charset="2"/>
              <a:buChar char="l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2pPr>
            <a:lvl3pPr marL="12573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3pPr>
            <a:lvl4pPr marL="17145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4pPr>
            <a:lvl5pPr marL="21717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</a:pPr>
            <a:r>
              <a:rPr lang="zh-CN" altLang="en-US" kern="0">
                <a:latin typeface="SimHei"/>
                <a:ea typeface="SimHei"/>
                <a:cs typeface="Times New Roman"/>
              </a:rPr>
              <a:t>信息显现程度：离散编码均不如连续特征，各不相同</a:t>
            </a:r>
          </a:p>
          <a:p>
            <a:pPr>
              <a:lnSpc>
                <a:spcPct val="130000"/>
              </a:lnSpc>
            </a:pPr>
            <a:r>
              <a:rPr lang="zh-CN" altLang="en-US" kern="0">
                <a:latin typeface="SimHei"/>
                <a:ea typeface="SimHei"/>
                <a:cs typeface="Times New Roman"/>
              </a:rPr>
              <a:t>不同鉴别类编码对说话人、韵律重构能力差别甚大</a:t>
            </a:r>
          </a:p>
          <a:p>
            <a:pPr>
              <a:lnSpc>
                <a:spcPct val="130000"/>
              </a:lnSpc>
            </a:pPr>
            <a:r>
              <a:rPr lang="zh-CN" altLang="en-US" kern="0">
                <a:latin typeface="SimHei"/>
                <a:ea typeface="SimHei"/>
                <a:cs typeface="Times New Roman"/>
              </a:rPr>
              <a:t>不同鉴别类编码对口音、表现力、非语音部分保留程度亦存在研究空间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42</a:t>
            </a:fld>
            <a:endParaRPr lang="de-DE"/>
          </a:p>
        </p:txBody>
      </p:sp>
      <p:sp>
        <p:nvSpPr>
          <p:cNvPr id="625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/>
          </a:p>
        </p:txBody>
      </p:sp>
      <p:grpSp>
        <p:nvGrpSpPr>
          <p:cNvPr id="626" name="组合 4"/>
          <p:cNvGrpSpPr/>
          <p:nvPr/>
        </p:nvGrpSpPr>
        <p:grpSpPr>
          <a:xfrm>
            <a:off x="2764841" y="1203990"/>
            <a:ext cx="6635706" cy="4315461"/>
            <a:chOff x="2720345" y="1743508"/>
            <a:chExt cx="6635706" cy="4315461"/>
          </a:xfrm>
        </p:grpSpPr>
        <p:grpSp>
          <p:nvGrpSpPr>
            <p:cNvPr id="627" name="Group 5"/>
            <p:cNvGrpSpPr/>
            <p:nvPr/>
          </p:nvGrpSpPr>
          <p:grpSpPr>
            <a:xfrm>
              <a:off x="2738434" y="2655035"/>
              <a:ext cx="6517820" cy="643636"/>
              <a:chOff x="1325234" y="2840262"/>
              <a:chExt cx="5148327" cy="568325"/>
            </a:xfrm>
          </p:grpSpPr>
          <p:sp>
            <p:nvSpPr>
              <p:cNvPr id="628" name="Freeform 9"/>
              <p:cNvSpPr/>
              <p:nvPr/>
            </p:nvSpPr>
            <p:spPr bwMode="gray">
              <a:xfrm>
                <a:off x="2054341" y="2840262"/>
                <a:ext cx="4419220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29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30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913877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2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631" name="Text Box 13"/>
              <p:cNvSpPr txBox="1">
                <a:spLocks noChangeArrowheads="1"/>
              </p:cNvSpPr>
              <p:nvPr/>
            </p:nvSpPr>
            <p:spPr bwMode="gray">
              <a:xfrm>
                <a:off x="2077863" y="2937293"/>
                <a:ext cx="4222464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离散语音编码的重构与解耦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37" name="Group 25"/>
            <p:cNvGrpSpPr/>
            <p:nvPr/>
          </p:nvGrpSpPr>
          <p:grpSpPr>
            <a:xfrm>
              <a:off x="2750486" y="1743508"/>
              <a:ext cx="6505768" cy="643636"/>
              <a:chOff x="1325234" y="2840262"/>
              <a:chExt cx="5138808" cy="568325"/>
            </a:xfrm>
          </p:grpSpPr>
          <p:sp>
            <p:nvSpPr>
              <p:cNvPr id="638" name="Freeform 9"/>
              <p:cNvSpPr/>
              <p:nvPr/>
            </p:nvSpPr>
            <p:spPr bwMode="gray">
              <a:xfrm>
                <a:off x="2054341" y="2840262"/>
                <a:ext cx="4409701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39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0" name="Text Box 17"/>
              <p:cNvSpPr txBox="1">
                <a:spLocks noChangeArrowheads="1"/>
              </p:cNvSpPr>
              <p:nvPr/>
            </p:nvSpPr>
            <p:spPr bwMode="gray">
              <a:xfrm>
                <a:off x="1512938" y="2921595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1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641" name="Text Box 13"/>
              <p:cNvSpPr txBox="1">
                <a:spLocks noChangeArrowheads="1"/>
              </p:cNvSpPr>
              <p:nvPr/>
            </p:nvSpPr>
            <p:spPr bwMode="gray">
              <a:xfrm>
                <a:off x="2080899" y="2937295"/>
                <a:ext cx="4222463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离散语音编码基本方法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42" name="Group 25"/>
            <p:cNvGrpSpPr/>
            <p:nvPr/>
          </p:nvGrpSpPr>
          <p:grpSpPr>
            <a:xfrm>
              <a:off x="2720345" y="3580616"/>
              <a:ext cx="6609723" cy="643636"/>
              <a:chOff x="1325234" y="2781270"/>
              <a:chExt cx="5211484" cy="568325"/>
            </a:xfrm>
          </p:grpSpPr>
          <p:sp>
            <p:nvSpPr>
              <p:cNvPr id="643" name="Freeform 9"/>
              <p:cNvSpPr/>
              <p:nvPr/>
            </p:nvSpPr>
            <p:spPr bwMode="gray">
              <a:xfrm>
                <a:off x="2054341" y="2781270"/>
                <a:ext cx="4420496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242671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4" name="Freeform 10"/>
              <p:cNvSpPr/>
              <p:nvPr/>
            </p:nvSpPr>
            <p:spPr bwMode="gray">
              <a:xfrm>
                <a:off x="1325234" y="2781270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242671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5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854554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3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646" name="Text Box 13"/>
              <p:cNvSpPr txBox="1">
                <a:spLocks noChangeArrowheads="1"/>
              </p:cNvSpPr>
              <p:nvPr/>
            </p:nvSpPr>
            <p:spPr bwMode="gray">
              <a:xfrm>
                <a:off x="2090764" y="2871246"/>
                <a:ext cx="4445954" cy="3756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sz="2400" b="1" dirty="0">
                    <a:solidFill>
                      <a:schemeClr val="bg1">
                        <a:alpha val="100000"/>
                      </a:schemeClr>
                    </a:solidFill>
                    <a:latin typeface="Microsoft YaHei"/>
                    <a:ea typeface="Microsoft YaHei"/>
                    <a:cs typeface="Arial"/>
                  </a:rPr>
                  <a:t>独立解码器结构下的语音合成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647" name="Freeform 9"/>
            <p:cNvSpPr/>
            <p:nvPr/>
          </p:nvSpPr>
          <p:spPr bwMode="gray">
            <a:xfrm>
              <a:off x="3666918" y="4503005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48" name="Freeform 10"/>
            <p:cNvSpPr/>
            <p:nvPr/>
          </p:nvSpPr>
          <p:spPr bwMode="gray">
            <a:xfrm>
              <a:off x="2742192" y="4503005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49" name="Text Box 17"/>
            <p:cNvSpPr txBox="1">
              <a:spLocks noChangeArrowheads="1"/>
            </p:cNvSpPr>
            <p:nvPr/>
          </p:nvSpPr>
          <p:spPr bwMode="gray">
            <a:xfrm>
              <a:off x="2992330" y="4586000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4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650" name="Text Box 13"/>
            <p:cNvSpPr txBox="1">
              <a:spLocks noChangeArrowheads="1"/>
            </p:cNvSpPr>
            <p:nvPr/>
          </p:nvSpPr>
          <p:spPr bwMode="gray">
            <a:xfrm>
              <a:off x="3713113" y="4604904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tIns="2700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离散语音编码与大模型的结合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651" name="Freeform 9"/>
            <p:cNvSpPr/>
            <p:nvPr/>
          </p:nvSpPr>
          <p:spPr bwMode="gray">
            <a:xfrm>
              <a:off x="3673541" y="5415333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52" name="Freeform 10"/>
            <p:cNvSpPr/>
            <p:nvPr/>
          </p:nvSpPr>
          <p:spPr bwMode="gray">
            <a:xfrm>
              <a:off x="2748815" y="5415333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53" name="Text Box 17"/>
            <p:cNvSpPr txBox="1">
              <a:spLocks noChangeArrowheads="1"/>
            </p:cNvSpPr>
            <p:nvPr/>
          </p:nvSpPr>
          <p:spPr bwMode="gray">
            <a:xfrm>
              <a:off x="2998953" y="5498328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5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654" name="Text Box 13"/>
            <p:cNvSpPr txBox="1">
              <a:spLocks noChangeArrowheads="1"/>
            </p:cNvSpPr>
            <p:nvPr/>
          </p:nvSpPr>
          <p:spPr bwMode="gray">
            <a:xfrm>
              <a:off x="3719736" y="5517232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lIns="91440" tIns="27000" rIns="9144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总结、挑战与展望</a:t>
              </a:r>
              <a:endParaRPr lang="zh-CN" altLang="en-US" dirty="0">
                <a:solidFill>
                  <a:schemeClr val="bg1"/>
                </a:solidFill>
                <a:ea typeface="等线" panose="02010600030101010101" pitchFamily="2" charset="-122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69E1-E33D-14FD-F112-F3547D6E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基于离散编码的语音生成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3682E-4804-AC5F-F198-4CA288FA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BB2A97A-2D3B-F249-D90E-87C252DCA050}"/>
              </a:ext>
            </a:extLst>
          </p:cNvPr>
          <p:cNvGrpSpPr/>
          <p:nvPr/>
        </p:nvGrpSpPr>
        <p:grpSpPr>
          <a:xfrm>
            <a:off x="419193" y="1234411"/>
            <a:ext cx="10889183" cy="1866894"/>
            <a:chOff x="419193" y="1676816"/>
            <a:chExt cx="10889183" cy="1866894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5D66728-6013-8802-D91B-32C24166F817}"/>
                </a:ext>
              </a:extLst>
            </p:cNvPr>
            <p:cNvSpPr/>
            <p:nvPr/>
          </p:nvSpPr>
          <p:spPr>
            <a:xfrm>
              <a:off x="2596632" y="2070262"/>
              <a:ext cx="2340000" cy="1080000"/>
            </a:xfrm>
            <a:prstGeom prst="rect">
              <a:avLst/>
            </a:prstGeom>
            <a:solidFill>
              <a:srgbClr val="DFF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chemeClr val="tx1"/>
                  </a:solidFill>
                </a:rPr>
                <a:t>Mel Spectrogram Generator 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64787B3-9706-AECF-BD84-83CAAECBAF55}"/>
                </a:ext>
              </a:extLst>
            </p:cNvPr>
            <p:cNvSpPr/>
            <p:nvPr/>
          </p:nvSpPr>
          <p:spPr>
            <a:xfrm>
              <a:off x="7255367" y="2070262"/>
              <a:ext cx="2340000" cy="1080000"/>
            </a:xfrm>
            <a:prstGeom prst="rect">
              <a:avLst/>
            </a:prstGeom>
            <a:solidFill>
              <a:srgbClr val="DFF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chemeClr val="tx1"/>
                  </a:solidFill>
                </a:rPr>
                <a:t>Mel based Vocoder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8DF91EF7-DB91-A4A4-8B2B-233C018EE7F3}"/>
                </a:ext>
              </a:extLst>
            </p:cNvPr>
            <p:cNvSpPr txBox="1"/>
            <p:nvPr/>
          </p:nvSpPr>
          <p:spPr>
            <a:xfrm>
              <a:off x="419193" y="2194764"/>
              <a:ext cx="1534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rPr>
                <a:t>Input </a:t>
              </a:r>
            </a:p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rPr>
                <a:t>Text</a:t>
              </a:r>
              <a:endPara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a typeface="等线" panose="02010600030101010101" pitchFamily="2" charset="-122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CF67AD-B07B-C540-38A0-8618DA8FB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461303" y="2093551"/>
              <a:ext cx="1269393" cy="103342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8FB4B5D-F37C-776A-FBC8-A22DDE3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9839753" y="2075086"/>
              <a:ext cx="1866894" cy="1070353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6A55DC4-AC90-B515-804C-F0CFE84119EB}"/>
                </a:ext>
              </a:extLst>
            </p:cNvPr>
            <p:cNvCxnSpPr>
              <a:cxnSpLocks/>
              <a:stCxn id="155" idx="3"/>
              <a:endCxn id="153" idx="1"/>
            </p:cNvCxnSpPr>
            <p:nvPr/>
          </p:nvCxnSpPr>
          <p:spPr>
            <a:xfrm flipV="1">
              <a:off x="1953976" y="2610262"/>
              <a:ext cx="642656" cy="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F75EB38-E790-A2A3-C04D-80C1D4F7BE82}"/>
                </a:ext>
              </a:extLst>
            </p:cNvPr>
            <p:cNvCxnSpPr>
              <a:cxnSpLocks/>
              <a:stCxn id="153" idx="3"/>
              <a:endCxn id="5" idx="2"/>
            </p:cNvCxnSpPr>
            <p:nvPr/>
          </p:nvCxnSpPr>
          <p:spPr>
            <a:xfrm>
              <a:off x="4936632" y="2610262"/>
              <a:ext cx="642656" cy="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0DA6C35-BB85-13CA-580D-2939AC126A08}"/>
                </a:ext>
              </a:extLst>
            </p:cNvPr>
            <p:cNvCxnSpPr>
              <a:cxnSpLocks/>
              <a:stCxn id="5" idx="0"/>
              <a:endCxn id="154" idx="1"/>
            </p:cNvCxnSpPr>
            <p:nvPr/>
          </p:nvCxnSpPr>
          <p:spPr>
            <a:xfrm flipV="1">
              <a:off x="6612711" y="2610262"/>
              <a:ext cx="642656" cy="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D15AE05-8E90-DCC0-50D9-DCD6A19A417C}"/>
                </a:ext>
              </a:extLst>
            </p:cNvPr>
            <p:cNvCxnSpPr>
              <a:cxnSpLocks/>
              <a:stCxn id="154" idx="3"/>
              <a:endCxn id="38" idx="2"/>
            </p:cNvCxnSpPr>
            <p:nvPr/>
          </p:nvCxnSpPr>
          <p:spPr>
            <a:xfrm>
              <a:off x="9595367" y="2610262"/>
              <a:ext cx="642657" cy="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847CA620-7ADF-8921-8D01-515A6298133E}"/>
              </a:ext>
            </a:extLst>
          </p:cNvPr>
          <p:cNvGrpSpPr/>
          <p:nvPr/>
        </p:nvGrpSpPr>
        <p:grpSpPr>
          <a:xfrm>
            <a:off x="419193" y="3908438"/>
            <a:ext cx="10889183" cy="1866894"/>
            <a:chOff x="419193" y="3908438"/>
            <a:chExt cx="10889183" cy="1866894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E6CBAD0-8908-5315-374F-090499EB7739}"/>
                </a:ext>
              </a:extLst>
            </p:cNvPr>
            <p:cNvSpPr/>
            <p:nvPr/>
          </p:nvSpPr>
          <p:spPr>
            <a:xfrm>
              <a:off x="2596632" y="4301884"/>
              <a:ext cx="2340000" cy="108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chemeClr val="tx1"/>
                  </a:solidFill>
                </a:rPr>
                <a:t>Acoustic Token Generator 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DC1147B-2997-5DF2-6D4A-0E532AE98415}"/>
                </a:ext>
              </a:extLst>
            </p:cNvPr>
            <p:cNvSpPr/>
            <p:nvPr/>
          </p:nvSpPr>
          <p:spPr>
            <a:xfrm>
              <a:off x="7255367" y="4301884"/>
              <a:ext cx="2340000" cy="108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chemeClr val="tx1"/>
                  </a:solidFill>
                </a:rPr>
                <a:t>Token based Vocoder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D20A0D4-50F1-DF56-0045-2DE088F86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9288" y="4117984"/>
              <a:ext cx="1033423" cy="1447800"/>
            </a:xfrm>
            <a:prstGeom prst="rect">
              <a:avLst/>
            </a:prstGeom>
            <a:ln>
              <a:solidFill>
                <a:srgbClr val="9B307C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DE4B74-7A54-860C-91CB-EBC3AAADE264}"/>
                </a:ext>
              </a:extLst>
            </p:cNvPr>
            <p:cNvSpPr txBox="1"/>
            <p:nvPr/>
          </p:nvSpPr>
          <p:spPr>
            <a:xfrm>
              <a:off x="419193" y="4426386"/>
              <a:ext cx="1534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rPr>
                <a:t>Input </a:t>
              </a:r>
            </a:p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rPr>
                <a:t>Text</a:t>
              </a:r>
              <a:endPara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a typeface="等线" panose="02010600030101010101" pitchFamily="2" charset="-122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FAF699-68A4-3278-AE5A-A6433DED3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9839753" y="4306708"/>
              <a:ext cx="1866894" cy="1070353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82BFC93-DC9D-CA74-219D-CC9902951759}"/>
                </a:ext>
              </a:extLst>
            </p:cNvPr>
            <p:cNvCxnSpPr>
              <a:cxnSpLocks/>
              <a:endCxn id="151" idx="1"/>
            </p:cNvCxnSpPr>
            <p:nvPr/>
          </p:nvCxnSpPr>
          <p:spPr>
            <a:xfrm>
              <a:off x="1828800" y="4841884"/>
              <a:ext cx="767832" cy="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09A7E54-19FE-026B-8066-E5C7CA9FAB80}"/>
                </a:ext>
              </a:extLst>
            </p:cNvPr>
            <p:cNvCxnSpPr>
              <a:cxnSpLocks/>
              <a:stCxn id="151" idx="3"/>
              <a:endCxn id="32" idx="1"/>
            </p:cNvCxnSpPr>
            <p:nvPr/>
          </p:nvCxnSpPr>
          <p:spPr>
            <a:xfrm>
              <a:off x="4936632" y="4841884"/>
              <a:ext cx="642656" cy="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E1B00B4-D47F-DC17-3659-5D4E36C9322E}"/>
                </a:ext>
              </a:extLst>
            </p:cNvPr>
            <p:cNvCxnSpPr>
              <a:cxnSpLocks/>
              <a:stCxn id="32" idx="3"/>
              <a:endCxn id="152" idx="1"/>
            </p:cNvCxnSpPr>
            <p:nvPr/>
          </p:nvCxnSpPr>
          <p:spPr>
            <a:xfrm>
              <a:off x="6612711" y="4841884"/>
              <a:ext cx="642656" cy="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51562F2-AA2B-9285-B8CA-3C0F12EDB148}"/>
                </a:ext>
              </a:extLst>
            </p:cNvPr>
            <p:cNvCxnSpPr>
              <a:cxnSpLocks/>
              <a:stCxn id="152" idx="3"/>
              <a:endCxn id="39" idx="2"/>
            </p:cNvCxnSpPr>
            <p:nvPr/>
          </p:nvCxnSpPr>
          <p:spPr>
            <a:xfrm>
              <a:off x="9595367" y="4841884"/>
              <a:ext cx="642657" cy="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899C9340-FA1F-A33F-4BFA-CAC43ECBB41F}"/>
              </a:ext>
            </a:extLst>
          </p:cNvPr>
          <p:cNvSpPr txBox="1"/>
          <p:nvPr/>
        </p:nvSpPr>
        <p:spPr>
          <a:xfrm>
            <a:off x="4074651" y="2970092"/>
            <a:ext cx="3578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a typeface="等线" panose="02010600030101010101" pitchFamily="2" charset="-122"/>
              </a:rPr>
              <a:t>基于MEL谱的语音生成</a:t>
            </a:r>
            <a:endParaRPr lang="en-US" sz="2400" dirty="0">
              <a:ea typeface="等线" panose="02010600030101010101" pitchFamily="2" charset="-122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1604461-D867-E112-6F43-A6BDFFC78D07}"/>
              </a:ext>
            </a:extLst>
          </p:cNvPr>
          <p:cNvSpPr txBox="1"/>
          <p:nvPr/>
        </p:nvSpPr>
        <p:spPr>
          <a:xfrm>
            <a:off x="4038546" y="5696901"/>
            <a:ext cx="3650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en-US" dirty="0" err="1">
                <a:ea typeface="等线" panose="02010600030101010101" pitchFamily="2" charset="-122"/>
              </a:rPr>
              <a:t>基于离散编码的语音生成</a:t>
            </a:r>
            <a:endParaRPr lang="en-US" dirty="0"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7835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69E1-E33D-14FD-F112-F3547D6E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基于离散编码的语音生成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3682E-4804-AC5F-F198-4CA288FA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85FDD8-8435-F02C-ABE4-81114EF691FB}"/>
              </a:ext>
            </a:extLst>
          </p:cNvPr>
          <p:cNvGrpSpPr/>
          <p:nvPr/>
        </p:nvGrpSpPr>
        <p:grpSpPr>
          <a:xfrm>
            <a:off x="428668" y="1845633"/>
            <a:ext cx="3208946" cy="4090737"/>
            <a:chOff x="428668" y="1845633"/>
            <a:chExt cx="3208946" cy="4090737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79947B9-0EAA-B5DB-579F-271A55CB9281}"/>
                </a:ext>
              </a:extLst>
            </p:cNvPr>
            <p:cNvGrpSpPr/>
            <p:nvPr/>
          </p:nvGrpSpPr>
          <p:grpSpPr>
            <a:xfrm>
              <a:off x="428668" y="1845633"/>
              <a:ext cx="3208946" cy="3412896"/>
              <a:chOff x="558843" y="1962335"/>
              <a:chExt cx="3208946" cy="3412896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15388C7-CE44-F09C-2BD4-431BE9D079E9}"/>
                  </a:ext>
                </a:extLst>
              </p:cNvPr>
              <p:cNvSpPr txBox="1"/>
              <p:nvPr/>
            </p:nvSpPr>
            <p:spPr>
              <a:xfrm>
                <a:off x="1204688" y="5067454"/>
                <a:ext cx="20528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ea typeface="等线" panose="02010600030101010101" pitchFamily="2" charset="-122"/>
                  </a:rPr>
                  <a:t>Output Acoustic Tokens</a:t>
                </a:r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F43D6982-FCEA-B525-7D21-188192662CF8}"/>
                  </a:ext>
                </a:extLst>
              </p:cNvPr>
              <p:cNvGrpSpPr/>
              <p:nvPr/>
            </p:nvGrpSpPr>
            <p:grpSpPr>
              <a:xfrm>
                <a:off x="558843" y="2730118"/>
                <a:ext cx="3208946" cy="1839198"/>
                <a:chOff x="558843" y="2930023"/>
                <a:chExt cx="3208946" cy="1839198"/>
              </a:xfrm>
            </p:grpSpPr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C60D8461-E272-8918-7FCB-ADC7FBE9B48A}"/>
                    </a:ext>
                  </a:extLst>
                </p:cNvPr>
                <p:cNvSpPr/>
                <p:nvPr/>
              </p:nvSpPr>
              <p:spPr>
                <a:xfrm>
                  <a:off x="558843" y="4430667"/>
                  <a:ext cx="3208946" cy="338554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/>
                    <a:t>FFNN + </a:t>
                  </a:r>
                  <a:r>
                    <a:rPr lang="en-US" sz="1600" err="1"/>
                    <a:t>Softmax</a:t>
                  </a:r>
                  <a:endParaRPr lang="en-US" sz="160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8A971298-BF8F-CCE9-597D-49920AF416EA}"/>
                    </a:ext>
                  </a:extLst>
                </p:cNvPr>
                <p:cNvSpPr/>
                <p:nvPr/>
              </p:nvSpPr>
              <p:spPr>
                <a:xfrm>
                  <a:off x="654556" y="2930023"/>
                  <a:ext cx="3017520" cy="1005840"/>
                </a:xfrm>
                <a:prstGeom prst="rect">
                  <a:avLst/>
                </a:prstGeom>
                <a:solidFill>
                  <a:srgbClr val="DFF5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200">
                      <a:solidFill>
                        <a:schemeClr val="tx1"/>
                      </a:solidFill>
                    </a:rPr>
                    <a:t>Encoder Only</a:t>
                  </a:r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56CC656A-B5B6-DCBC-824D-8A3ACA08F7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8253" y="3943494"/>
                  <a:ext cx="0" cy="1980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2AF4A1A6-8DE8-A158-A402-AA2D8002655F}"/>
                    </a:ext>
                  </a:extLst>
                </p:cNvPr>
                <p:cNvSpPr/>
                <p:nvPr/>
              </p:nvSpPr>
              <p:spPr>
                <a:xfrm>
                  <a:off x="855892" y="4141560"/>
                  <a:ext cx="244723" cy="79869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694A79B7-065F-51C8-6391-AF2133235D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8253" y="4221429"/>
                  <a:ext cx="0" cy="2007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DDD6145A-87EF-02F3-F933-F390B79773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1501" y="3943494"/>
                  <a:ext cx="0" cy="1980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9C4784F3-8E26-8023-63B4-B47917A52CBF}"/>
                    </a:ext>
                  </a:extLst>
                </p:cNvPr>
                <p:cNvSpPr/>
                <p:nvPr/>
              </p:nvSpPr>
              <p:spPr>
                <a:xfrm>
                  <a:off x="2599140" y="4141560"/>
                  <a:ext cx="244723" cy="79869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D192965-A668-DC6A-16CA-2DEF0D335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1501" y="4221429"/>
                  <a:ext cx="0" cy="2007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4A689FB2-448E-1104-1FB7-F3222F03A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9288" y="3943494"/>
                  <a:ext cx="0" cy="1980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E02876B1-980F-8056-BB6E-1FEA5AA65B8D}"/>
                    </a:ext>
                  </a:extLst>
                </p:cNvPr>
                <p:cNvSpPr/>
                <p:nvPr/>
              </p:nvSpPr>
              <p:spPr>
                <a:xfrm>
                  <a:off x="1426927" y="4141560"/>
                  <a:ext cx="244723" cy="79869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2CC904A0-F270-CF2A-3798-1EEF82CC46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9288" y="4221429"/>
                  <a:ext cx="0" cy="2007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FC88A1C6-A2C4-83E4-F514-4646831F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2788" y="3943494"/>
                  <a:ext cx="0" cy="1980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tangle: Rounded Corners 90">
                  <a:extLst>
                    <a:ext uri="{FF2B5EF4-FFF2-40B4-BE49-F238E27FC236}">
                      <a16:creationId xmlns:a16="http://schemas.microsoft.com/office/drawing/2014/main" id="{22EFA8E2-BCEC-D992-C279-8098E8BD1070}"/>
                    </a:ext>
                  </a:extLst>
                </p:cNvPr>
                <p:cNvSpPr/>
                <p:nvPr/>
              </p:nvSpPr>
              <p:spPr>
                <a:xfrm>
                  <a:off x="1980427" y="4141560"/>
                  <a:ext cx="244723" cy="79869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F087963D-4C3B-07F0-ECD6-4AD42A604E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2788" y="4221429"/>
                  <a:ext cx="0" cy="2007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68A78F57-9B42-48F8-2ACB-CF0D4C95DF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8379" y="3943494"/>
                  <a:ext cx="0" cy="1980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084C084E-D101-7171-1CE2-F92C2D977A78}"/>
                    </a:ext>
                  </a:extLst>
                </p:cNvPr>
                <p:cNvSpPr/>
                <p:nvPr/>
              </p:nvSpPr>
              <p:spPr>
                <a:xfrm>
                  <a:off x="3226018" y="4141560"/>
                  <a:ext cx="244723" cy="79869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E590073E-463C-5D8D-C973-D2E3D79B6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8379" y="4221429"/>
                  <a:ext cx="0" cy="2007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D27A553C-34CF-211A-EC78-D7618CFDC99E}"/>
                  </a:ext>
                </a:extLst>
              </p:cNvPr>
              <p:cNvGrpSpPr/>
              <p:nvPr/>
            </p:nvGrpSpPr>
            <p:grpSpPr>
              <a:xfrm>
                <a:off x="978253" y="4638869"/>
                <a:ext cx="2370126" cy="288987"/>
                <a:chOff x="978253" y="4638869"/>
                <a:chExt cx="2370126" cy="288987"/>
              </a:xfrm>
            </p:grpSpPr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7C8A96F7-C33A-A573-DF8F-05AE3C1A59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8253" y="4638869"/>
                  <a:ext cx="0" cy="2889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DD57AE0E-3498-09A0-CE02-40B54AA6D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1501" y="4638869"/>
                  <a:ext cx="0" cy="2889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0DF683EB-7303-91E3-99FF-A702E1B35B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9288" y="4638869"/>
                  <a:ext cx="0" cy="2889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91A57F84-0DC9-D10B-4C82-99608FFDE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2788" y="4638869"/>
                  <a:ext cx="0" cy="2889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71A6F888-FA06-7F2F-339E-EDEDB76BF2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8379" y="4638869"/>
                  <a:ext cx="0" cy="2889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B41F57A6-9F6C-D9F5-4229-E24277038EDB}"/>
                  </a:ext>
                </a:extLst>
              </p:cNvPr>
              <p:cNvGrpSpPr/>
              <p:nvPr/>
            </p:nvGrpSpPr>
            <p:grpSpPr>
              <a:xfrm>
                <a:off x="978253" y="2423134"/>
                <a:ext cx="2370126" cy="310857"/>
                <a:chOff x="978253" y="2423134"/>
                <a:chExt cx="2370126" cy="310857"/>
              </a:xfrm>
            </p:grpSpPr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D14B50C4-B6BE-1C12-6F5F-9A7CDFC05A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8253" y="2423134"/>
                  <a:ext cx="0" cy="31085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7E5F9B17-789F-C7F5-62B9-5741CD4B3D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1501" y="2423134"/>
                  <a:ext cx="0" cy="31085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0D390612-E21A-849C-FC74-C512A14E24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9288" y="2423134"/>
                  <a:ext cx="0" cy="31085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15197571-1C8A-DD08-FB8F-05D0E4433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2788" y="2423134"/>
                  <a:ext cx="0" cy="31085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301A857A-6FE1-C976-F88E-74C846E354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8379" y="2423134"/>
                  <a:ext cx="0" cy="31085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778A7AF-91EE-CAE9-5216-8E7BC99D2895}"/>
                  </a:ext>
                </a:extLst>
              </p:cNvPr>
              <p:cNvSpPr txBox="1"/>
              <p:nvPr/>
            </p:nvSpPr>
            <p:spPr>
              <a:xfrm>
                <a:off x="1395925" y="1962335"/>
                <a:ext cx="15347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等线" panose="02010600030101010101" pitchFamily="2" charset="-122"/>
                  </a:rPr>
                  <a:t>Input Text</a:t>
                </a:r>
                <a:endParaRPr lang="en-US" sz="1600" i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782CC3-6D5B-CDFE-2131-297E06DE177B}"/>
                </a:ext>
              </a:extLst>
            </p:cNvPr>
            <p:cNvSpPr txBox="1"/>
            <p:nvPr/>
          </p:nvSpPr>
          <p:spPr>
            <a:xfrm>
              <a:off x="575050" y="5567038"/>
              <a:ext cx="2954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ea typeface="等线" panose="02010600030101010101" pitchFamily="2" charset="-122"/>
                </a:rPr>
                <a:t>基于编码器的非自回归模型</a:t>
              </a:r>
              <a:endParaRPr lang="en-US" dirty="0">
                <a:ea typeface="等线" panose="02010600030101010101" pitchFamily="2" charset="-122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FA92AD8-63DA-0B8B-D378-1780D978EA63}"/>
              </a:ext>
            </a:extLst>
          </p:cNvPr>
          <p:cNvGrpSpPr/>
          <p:nvPr/>
        </p:nvGrpSpPr>
        <p:grpSpPr>
          <a:xfrm>
            <a:off x="4350261" y="1814856"/>
            <a:ext cx="3017520" cy="3443673"/>
            <a:chOff x="4316585" y="1919631"/>
            <a:chExt cx="3017520" cy="34436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AE1B36C-514A-B5D4-9BBD-E1B4AAE3DAA1}"/>
                </a:ext>
              </a:extLst>
            </p:cNvPr>
            <p:cNvSpPr txBox="1"/>
            <p:nvPr/>
          </p:nvSpPr>
          <p:spPr>
            <a:xfrm>
              <a:off x="5057954" y="1919631"/>
              <a:ext cx="1534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rPr>
                <a:t>Input Text</a:t>
              </a:r>
              <a:endPara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153418-A645-FA1E-962D-36A6E696EA44}"/>
                </a:ext>
              </a:extLst>
            </p:cNvPr>
            <p:cNvSpPr txBox="1"/>
            <p:nvPr/>
          </p:nvSpPr>
          <p:spPr>
            <a:xfrm>
              <a:off x="4410075" y="5024750"/>
              <a:ext cx="2924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</a:lstStyle>
            <a:p>
              <a:r>
                <a:rPr lang="en-US" sz="1600" dirty="0">
                  <a:ea typeface="等线" panose="02010600030101010101" pitchFamily="2" charset="-122"/>
                </a:rPr>
                <a:t>Output Acoustic Tokens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0207977-BB41-62E9-E487-3A0CCA7786B8}"/>
                </a:ext>
              </a:extLst>
            </p:cNvPr>
            <p:cNvCxnSpPr>
              <a:cxnSpLocks/>
              <a:stCxn id="38" idx="2"/>
              <a:endCxn id="36" idx="0"/>
            </p:cNvCxnSpPr>
            <p:nvPr/>
          </p:nvCxnSpPr>
          <p:spPr>
            <a:xfrm flipH="1">
              <a:off x="5825345" y="2258185"/>
              <a:ext cx="1" cy="2560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A42ED89-E6AE-7409-833B-6C60E0F8828D}"/>
                </a:ext>
              </a:extLst>
            </p:cNvPr>
            <p:cNvCxnSpPr>
              <a:cxnSpLocks/>
              <a:stCxn id="36" idx="2"/>
              <a:endCxn id="73" idx="0"/>
            </p:cNvCxnSpPr>
            <p:nvPr/>
          </p:nvCxnSpPr>
          <p:spPr>
            <a:xfrm>
              <a:off x="5825345" y="3520031"/>
              <a:ext cx="0" cy="335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1F261A6-0D4A-0966-78AE-46C9196C8C9E}"/>
                </a:ext>
              </a:extLst>
            </p:cNvPr>
            <p:cNvSpPr/>
            <p:nvPr/>
          </p:nvSpPr>
          <p:spPr>
            <a:xfrm>
              <a:off x="4316585" y="2514191"/>
              <a:ext cx="3017520" cy="1005840"/>
            </a:xfrm>
            <a:prstGeom prst="rect">
              <a:avLst/>
            </a:prstGeom>
            <a:solidFill>
              <a:srgbClr val="DFF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chemeClr val="tx1"/>
                  </a:solidFill>
                </a:rPr>
                <a:t>Encoder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432884F-ADBD-51E2-25D2-53A5A9239E05}"/>
                </a:ext>
              </a:extLst>
            </p:cNvPr>
            <p:cNvSpPr/>
            <p:nvPr/>
          </p:nvSpPr>
          <p:spPr>
            <a:xfrm>
              <a:off x="4316585" y="3855920"/>
              <a:ext cx="3017520" cy="10058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chemeClr val="tx1"/>
                  </a:solidFill>
                </a:rPr>
                <a:t>Encoder</a:t>
              </a:r>
            </a:p>
          </p:txBody>
        </p:sp>
        <p:cxnSp>
          <p:nvCxnSpPr>
            <p:cNvPr id="128" name="Connector: Curved 127">
              <a:extLst>
                <a:ext uri="{FF2B5EF4-FFF2-40B4-BE49-F238E27FC236}">
                  <a16:creationId xmlns:a16="http://schemas.microsoft.com/office/drawing/2014/main" id="{CFB3518A-90BA-2B92-7BE5-191723EEFF6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98447" y="4213018"/>
              <a:ext cx="1024613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Connector: Curved 128">
              <a:extLst>
                <a:ext uri="{FF2B5EF4-FFF2-40B4-BE49-F238E27FC236}">
                  <a16:creationId xmlns:a16="http://schemas.microsoft.com/office/drawing/2014/main" id="{1D91E976-38EE-D21E-D552-9550D291508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398088" y="4213018"/>
              <a:ext cx="1024613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Connector: Curved 129">
              <a:extLst>
                <a:ext uri="{FF2B5EF4-FFF2-40B4-BE49-F238E27FC236}">
                  <a16:creationId xmlns:a16="http://schemas.microsoft.com/office/drawing/2014/main" id="{6DFDC5AF-5061-0229-9911-8F896620568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97729" y="4213018"/>
              <a:ext cx="1024613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Connector: Curved 132">
              <a:extLst>
                <a:ext uri="{FF2B5EF4-FFF2-40B4-BE49-F238E27FC236}">
                  <a16:creationId xmlns:a16="http://schemas.microsoft.com/office/drawing/2014/main" id="{3CC7702C-9D8C-BAA8-59D3-7C757FA2F8E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97370" y="4213018"/>
              <a:ext cx="1024613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Connector: Curved 133">
              <a:extLst>
                <a:ext uri="{FF2B5EF4-FFF2-40B4-BE49-F238E27FC236}">
                  <a16:creationId xmlns:a16="http://schemas.microsoft.com/office/drawing/2014/main" id="{AF42ED37-2F6B-FEAA-724A-A2421B17D24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297011" y="4213018"/>
              <a:ext cx="1024613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Connector: Curved 134">
              <a:extLst>
                <a:ext uri="{FF2B5EF4-FFF2-40B4-BE49-F238E27FC236}">
                  <a16:creationId xmlns:a16="http://schemas.microsoft.com/office/drawing/2014/main" id="{3D914549-F25E-4A3E-4D3C-A950A8E14A0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596652" y="4213018"/>
              <a:ext cx="1024613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Connector: Curved 136">
              <a:extLst>
                <a:ext uri="{FF2B5EF4-FFF2-40B4-BE49-F238E27FC236}">
                  <a16:creationId xmlns:a16="http://schemas.microsoft.com/office/drawing/2014/main" id="{B8FC003D-B235-6ED1-9EA1-2A9DD48E3D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896293" y="4213018"/>
              <a:ext cx="1024613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Connector: Curved 137">
              <a:extLst>
                <a:ext uri="{FF2B5EF4-FFF2-40B4-BE49-F238E27FC236}">
                  <a16:creationId xmlns:a16="http://schemas.microsoft.com/office/drawing/2014/main" id="{C5A92F8A-F8FB-23DB-8EC3-5C9D2B7A9F7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195934" y="4213018"/>
              <a:ext cx="1024613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Connector: Curved 138">
              <a:extLst>
                <a:ext uri="{FF2B5EF4-FFF2-40B4-BE49-F238E27FC236}">
                  <a16:creationId xmlns:a16="http://schemas.microsoft.com/office/drawing/2014/main" id="{03B0AAC7-4597-F01F-0279-17D17282A3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495577" y="4213018"/>
              <a:ext cx="1024613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E9B264-1C3E-753C-4B61-EF93DB3FF5F9}"/>
              </a:ext>
            </a:extLst>
          </p:cNvPr>
          <p:cNvSpPr txBox="1"/>
          <p:nvPr/>
        </p:nvSpPr>
        <p:spPr>
          <a:xfrm>
            <a:off x="4150861" y="555877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ea typeface="等线" panose="02010600030101010101" pitchFamily="2" charset="-122"/>
              </a:rPr>
              <a:t>基于编码器解码器的自回归模型</a:t>
            </a:r>
            <a:endParaRPr lang="en-US" dirty="0">
              <a:ea typeface="等线" panose="02010600030101010101" pitchFamily="2" charset="-122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FEF9C-5B6F-B548-8315-7491A5A14690}"/>
              </a:ext>
            </a:extLst>
          </p:cNvPr>
          <p:cNvGrpSpPr/>
          <p:nvPr/>
        </p:nvGrpSpPr>
        <p:grpSpPr>
          <a:xfrm>
            <a:off x="8197940" y="1838753"/>
            <a:ext cx="3614769" cy="3419776"/>
            <a:chOff x="8207542" y="1838753"/>
            <a:chExt cx="3614769" cy="341977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B3B16F-2C9A-794B-C123-5F4681175FD9}"/>
                </a:ext>
              </a:extLst>
            </p:cNvPr>
            <p:cNvSpPr txBox="1"/>
            <p:nvPr/>
          </p:nvSpPr>
          <p:spPr>
            <a:xfrm>
              <a:off x="9020608" y="1838754"/>
              <a:ext cx="1756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rPr>
                <a:t>Previous Acoustic Tokens</a:t>
              </a:r>
              <a:endPara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7A4C18-48D4-1824-87CC-4D660461DBC3}"/>
                </a:ext>
              </a:extLst>
            </p:cNvPr>
            <p:cNvSpPr txBox="1"/>
            <p:nvPr/>
          </p:nvSpPr>
          <p:spPr>
            <a:xfrm>
              <a:off x="10386567" y="4673754"/>
              <a:ext cx="1435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</a:lstStyle>
            <a:p>
              <a:r>
                <a:rPr lang="en-US" dirty="0">
                  <a:ea typeface="等线" panose="02010600030101010101" pitchFamily="2" charset="-122"/>
                </a:rPr>
                <a:t>Next Acoustic Tokens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101966-9A80-923B-789A-DDC14A371606}"/>
                </a:ext>
              </a:extLst>
            </p:cNvPr>
            <p:cNvSpPr/>
            <p:nvPr/>
          </p:nvSpPr>
          <p:spPr>
            <a:xfrm>
              <a:off x="8209061" y="2981933"/>
              <a:ext cx="3582024" cy="131706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Decoder Only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3352C14-16D0-878C-C4E7-D01CEE8C6A7E}"/>
                </a:ext>
              </a:extLst>
            </p:cNvPr>
            <p:cNvGrpSpPr/>
            <p:nvPr/>
          </p:nvGrpSpPr>
          <p:grpSpPr>
            <a:xfrm>
              <a:off x="8625633" y="2822530"/>
              <a:ext cx="345535" cy="1202813"/>
              <a:chOff x="8665223" y="2831780"/>
              <a:chExt cx="345535" cy="1202813"/>
            </a:xfrm>
          </p:grpSpPr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5F30F8F7-FD32-C101-BA03-B498DAF7BBEA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id="{86F2ED84-705E-4E8D-668A-5F62A778B012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3D01E6-BADC-99F7-23EC-270ED383DAFA}"/>
                </a:ext>
              </a:extLst>
            </p:cNvPr>
            <p:cNvGrpSpPr/>
            <p:nvPr/>
          </p:nvGrpSpPr>
          <p:grpSpPr>
            <a:xfrm>
              <a:off x="8871761" y="2827269"/>
              <a:ext cx="345535" cy="1202813"/>
              <a:chOff x="8665223" y="2831780"/>
              <a:chExt cx="345535" cy="1202813"/>
            </a:xfrm>
          </p:grpSpPr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D52F2CE3-A4DF-B465-7F49-6FB0F080BD1B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8E19C4D5-D3DA-D5E5-FB6D-72E21CD28AE5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AEFAAB2-BCEF-98C4-7277-FC7B4B34E9E5}"/>
                </a:ext>
              </a:extLst>
            </p:cNvPr>
            <p:cNvGrpSpPr/>
            <p:nvPr/>
          </p:nvGrpSpPr>
          <p:grpSpPr>
            <a:xfrm>
              <a:off x="9525438" y="2798392"/>
              <a:ext cx="345535" cy="1202813"/>
              <a:chOff x="8665223" y="2831780"/>
              <a:chExt cx="345535" cy="1202813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2F95B915-2D05-4B1F-A82B-A85BEDEB0611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B3D2B609-52AB-074C-D054-43213CF1788D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F028C52-9CB7-6E1F-F1F9-49344F233227}"/>
                </a:ext>
              </a:extLst>
            </p:cNvPr>
            <p:cNvGrpSpPr/>
            <p:nvPr/>
          </p:nvGrpSpPr>
          <p:grpSpPr>
            <a:xfrm>
              <a:off x="9771566" y="2803131"/>
              <a:ext cx="345535" cy="1202813"/>
              <a:chOff x="8665223" y="2831780"/>
              <a:chExt cx="345535" cy="1202813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4B29C2BE-D2CB-8353-1948-C9F00E701F02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D27C9A10-3E7D-F1FB-CCAF-546F6B705770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360FDBB-0BF4-4B63-A727-A301FA30F8EB}"/>
                </a:ext>
              </a:extLst>
            </p:cNvPr>
            <p:cNvSpPr txBox="1"/>
            <p:nvPr/>
          </p:nvSpPr>
          <p:spPr>
            <a:xfrm>
              <a:off x="8207542" y="1838753"/>
              <a:ext cx="927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rPr>
                <a:t>Input Text</a:t>
              </a:r>
              <a:endPara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ea typeface="等线" panose="02010600030101010101" pitchFamily="2" charset="-122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54C956B-8A1E-2438-0C91-0D4507A6CB64}"/>
                </a:ext>
              </a:extLst>
            </p:cNvPr>
            <p:cNvGrpSpPr/>
            <p:nvPr/>
          </p:nvGrpSpPr>
          <p:grpSpPr>
            <a:xfrm>
              <a:off x="8337073" y="2607593"/>
              <a:ext cx="551688" cy="310857"/>
              <a:chOff x="8359663" y="2456043"/>
              <a:chExt cx="551688" cy="310857"/>
            </a:xfrm>
          </p:grpSpPr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34A1900E-361D-1645-16CD-41B30F65F1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9663" y="2456043"/>
                <a:ext cx="0" cy="3108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CAFCDA3C-6208-E3A0-0C5F-16E4E3C16F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5507" y="2456043"/>
                <a:ext cx="0" cy="3108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8234895B-9AAF-752C-1509-6A8E1FF81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1351" y="2456043"/>
                <a:ext cx="0" cy="3108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792751E-5E54-6C69-965A-4B08CF8ADFD1}"/>
                </a:ext>
              </a:extLst>
            </p:cNvPr>
            <p:cNvGrpSpPr/>
            <p:nvPr/>
          </p:nvGrpSpPr>
          <p:grpSpPr>
            <a:xfrm>
              <a:off x="9584134" y="2607593"/>
              <a:ext cx="551688" cy="310857"/>
              <a:chOff x="8359663" y="2456043"/>
              <a:chExt cx="551688" cy="310857"/>
            </a:xfrm>
          </p:grpSpPr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225AB3C9-A263-9A0C-E4B9-FC8C77055A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9663" y="2456043"/>
                <a:ext cx="0" cy="3108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1C099A8C-E58B-C87E-35C3-D483824DF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5507" y="2456043"/>
                <a:ext cx="0" cy="3108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B37E5866-45B1-556D-3A2B-DF2A29C41E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1351" y="2456043"/>
                <a:ext cx="0" cy="3108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B06DE77-3CA1-AE74-F92B-66386F76D5AC}"/>
                </a:ext>
              </a:extLst>
            </p:cNvPr>
            <p:cNvGrpSpPr/>
            <p:nvPr/>
          </p:nvGrpSpPr>
          <p:grpSpPr>
            <a:xfrm>
              <a:off x="10383417" y="2870282"/>
              <a:ext cx="1279389" cy="1496625"/>
              <a:chOff x="10292832" y="2975057"/>
              <a:chExt cx="1279389" cy="1496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3D896A8-E212-5660-4008-BE5904340E75}"/>
                  </a:ext>
                </a:extLst>
              </p:cNvPr>
              <p:cNvGrpSpPr/>
              <p:nvPr/>
            </p:nvGrpSpPr>
            <p:grpSpPr>
              <a:xfrm>
                <a:off x="10759759" y="2975057"/>
                <a:ext cx="345535" cy="1496624"/>
                <a:chOff x="8665223" y="2771638"/>
                <a:chExt cx="345535" cy="1323094"/>
              </a:xfrm>
            </p:grpSpPr>
            <p:sp>
              <p:nvSpPr>
                <p:cNvPr id="19" name="Flowchart: Connector 18">
                  <a:extLst>
                    <a:ext uri="{FF2B5EF4-FFF2-40B4-BE49-F238E27FC236}">
                      <a16:creationId xmlns:a16="http://schemas.microsoft.com/office/drawing/2014/main" id="{A0D4A335-76AC-AA44-710D-E28D74E0E827}"/>
                    </a:ext>
                  </a:extLst>
                </p:cNvPr>
                <p:cNvSpPr/>
                <p:nvPr/>
              </p:nvSpPr>
              <p:spPr>
                <a:xfrm flipV="1">
                  <a:off x="8665223" y="2831780"/>
                  <a:ext cx="91440" cy="93748"/>
                </a:xfrm>
                <a:prstGeom prst="flowChartConnector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lowchart: Connector 19">
                  <a:extLst>
                    <a:ext uri="{FF2B5EF4-FFF2-40B4-BE49-F238E27FC236}">
                      <a16:creationId xmlns:a16="http://schemas.microsoft.com/office/drawing/2014/main" id="{EB16D7D8-9661-2A6C-3B9F-7AD1AA3994F0}"/>
                    </a:ext>
                  </a:extLst>
                </p:cNvPr>
                <p:cNvSpPr/>
                <p:nvPr/>
              </p:nvSpPr>
              <p:spPr>
                <a:xfrm flipV="1">
                  <a:off x="8919318" y="3940845"/>
                  <a:ext cx="91440" cy="93748"/>
                </a:xfrm>
                <a:prstGeom prst="flowChartConnector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Connector: Curved 20">
                  <a:extLst>
                    <a:ext uri="{FF2B5EF4-FFF2-40B4-BE49-F238E27FC236}">
                      <a16:creationId xmlns:a16="http://schemas.microsoft.com/office/drawing/2014/main" id="{2476F628-4BB2-6DB5-F88E-A420A60EE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176442" y="3306139"/>
                  <a:ext cx="1323094" cy="254095"/>
                </a:xfrm>
                <a:prstGeom prst="curvedConnector5">
                  <a:avLst>
                    <a:gd name="adj1" fmla="val -12670"/>
                    <a:gd name="adj2" fmla="val 50000"/>
                    <a:gd name="adj3" fmla="val 114517"/>
                  </a:avLst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09AF614-F986-A314-25CC-50BFED360A33}"/>
                  </a:ext>
                </a:extLst>
              </p:cNvPr>
              <p:cNvGrpSpPr/>
              <p:nvPr/>
            </p:nvGrpSpPr>
            <p:grpSpPr>
              <a:xfrm>
                <a:off x="11038943" y="2975057"/>
                <a:ext cx="345535" cy="1496624"/>
                <a:chOff x="8665223" y="2771639"/>
                <a:chExt cx="345535" cy="1323094"/>
              </a:xfrm>
            </p:grpSpPr>
            <p:sp>
              <p:nvSpPr>
                <p:cNvPr id="16" name="Flowchart: Connector 15">
                  <a:extLst>
                    <a:ext uri="{FF2B5EF4-FFF2-40B4-BE49-F238E27FC236}">
                      <a16:creationId xmlns:a16="http://schemas.microsoft.com/office/drawing/2014/main" id="{3E5918CB-55BD-2C8C-E841-02C6B84607FA}"/>
                    </a:ext>
                  </a:extLst>
                </p:cNvPr>
                <p:cNvSpPr/>
                <p:nvPr/>
              </p:nvSpPr>
              <p:spPr>
                <a:xfrm flipV="1">
                  <a:off x="8665223" y="2831780"/>
                  <a:ext cx="91440" cy="93748"/>
                </a:xfrm>
                <a:prstGeom prst="flowChartConnector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lowchart: Connector 16">
                  <a:extLst>
                    <a:ext uri="{FF2B5EF4-FFF2-40B4-BE49-F238E27FC236}">
                      <a16:creationId xmlns:a16="http://schemas.microsoft.com/office/drawing/2014/main" id="{4AF0A0DC-3C57-1AEF-DADE-780F49B4945E}"/>
                    </a:ext>
                  </a:extLst>
                </p:cNvPr>
                <p:cNvSpPr/>
                <p:nvPr/>
              </p:nvSpPr>
              <p:spPr>
                <a:xfrm flipV="1">
                  <a:off x="8919318" y="3940845"/>
                  <a:ext cx="91440" cy="93748"/>
                </a:xfrm>
                <a:prstGeom prst="flowChartConnector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Connector: Curved 17">
                  <a:extLst>
                    <a:ext uri="{FF2B5EF4-FFF2-40B4-BE49-F238E27FC236}">
                      <a16:creationId xmlns:a16="http://schemas.microsoft.com/office/drawing/2014/main" id="{1EEF01F3-A72D-16D3-718A-FE1F5D42D6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176442" y="3306139"/>
                  <a:ext cx="1323094" cy="254095"/>
                </a:xfrm>
                <a:prstGeom prst="curvedConnector5">
                  <a:avLst>
                    <a:gd name="adj1" fmla="val -12670"/>
                    <a:gd name="adj2" fmla="val 50000"/>
                    <a:gd name="adj3" fmla="val 114517"/>
                  </a:avLst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Connector: Curved 111">
                <a:extLst>
                  <a:ext uri="{FF2B5EF4-FFF2-40B4-BE49-F238E27FC236}">
                    <a16:creationId xmlns:a16="http://schemas.microsoft.com/office/drawing/2014/main" id="{F33EC290-5BCC-6779-BBFC-EBE6459263B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0696862" y="3596322"/>
                <a:ext cx="1496624" cy="254095"/>
              </a:xfrm>
              <a:prstGeom prst="curvedConnector5">
                <a:avLst>
                  <a:gd name="adj1" fmla="val -12670"/>
                  <a:gd name="adj2" fmla="val 50000"/>
                  <a:gd name="adj3" fmla="val 114517"/>
                </a:avLst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666AB483-94B6-14F4-AD52-BEEE32A29BAA}"/>
                  </a:ext>
                </a:extLst>
              </p:cNvPr>
              <p:cNvGrpSpPr/>
              <p:nvPr/>
            </p:nvGrpSpPr>
            <p:grpSpPr>
              <a:xfrm>
                <a:off x="10292832" y="2975057"/>
                <a:ext cx="345535" cy="1496624"/>
                <a:chOff x="8665223" y="2771639"/>
                <a:chExt cx="345535" cy="1323094"/>
              </a:xfrm>
            </p:grpSpPr>
            <p:sp>
              <p:nvSpPr>
                <p:cNvPr id="145" name="Flowchart: Connector 144">
                  <a:extLst>
                    <a:ext uri="{FF2B5EF4-FFF2-40B4-BE49-F238E27FC236}">
                      <a16:creationId xmlns:a16="http://schemas.microsoft.com/office/drawing/2014/main" id="{E9F59A1B-B568-1D1C-A3ED-F96A52F60250}"/>
                    </a:ext>
                  </a:extLst>
                </p:cNvPr>
                <p:cNvSpPr/>
                <p:nvPr/>
              </p:nvSpPr>
              <p:spPr>
                <a:xfrm flipV="1">
                  <a:off x="8665223" y="2831780"/>
                  <a:ext cx="91440" cy="93748"/>
                </a:xfrm>
                <a:prstGeom prst="flowChartConnector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lowchart: Connector 145">
                  <a:extLst>
                    <a:ext uri="{FF2B5EF4-FFF2-40B4-BE49-F238E27FC236}">
                      <a16:creationId xmlns:a16="http://schemas.microsoft.com/office/drawing/2014/main" id="{4605F2D0-7D6A-CED1-4F1F-A69CAB0F18DC}"/>
                    </a:ext>
                  </a:extLst>
                </p:cNvPr>
                <p:cNvSpPr/>
                <p:nvPr/>
              </p:nvSpPr>
              <p:spPr>
                <a:xfrm flipV="1">
                  <a:off x="8919318" y="3940845"/>
                  <a:ext cx="91440" cy="93748"/>
                </a:xfrm>
                <a:prstGeom prst="flowChartConnector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7" name="Connector: Curved 146">
                  <a:extLst>
                    <a:ext uri="{FF2B5EF4-FFF2-40B4-BE49-F238E27FC236}">
                      <a16:creationId xmlns:a16="http://schemas.microsoft.com/office/drawing/2014/main" id="{96432751-6095-48DF-95AE-8108F16C28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176442" y="3306139"/>
                  <a:ext cx="1323094" cy="254095"/>
                </a:xfrm>
                <a:prstGeom prst="curvedConnector5">
                  <a:avLst>
                    <a:gd name="adj1" fmla="val -12670"/>
                    <a:gd name="adj2" fmla="val 50000"/>
                    <a:gd name="adj3" fmla="val 114517"/>
                  </a:avLst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8" name="Connector: Curved 147">
                <a:extLst>
                  <a:ext uri="{FF2B5EF4-FFF2-40B4-BE49-F238E27FC236}">
                    <a16:creationId xmlns:a16="http://schemas.microsoft.com/office/drawing/2014/main" id="{D751CB47-88FC-3756-6798-CAB6B976084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9950751" y="3596322"/>
                <a:ext cx="1496624" cy="254095"/>
              </a:xfrm>
              <a:prstGeom prst="curvedConnector5">
                <a:avLst>
                  <a:gd name="adj1" fmla="val -12670"/>
                  <a:gd name="adj2" fmla="val 50000"/>
                  <a:gd name="adj3" fmla="val 114517"/>
                </a:avLst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6D4A3C5-8642-C8E4-765D-C50F682377A3}"/>
              </a:ext>
            </a:extLst>
          </p:cNvPr>
          <p:cNvSpPr txBox="1"/>
          <p:nvPr/>
        </p:nvSpPr>
        <p:spPr>
          <a:xfrm>
            <a:off x="8643413" y="5567038"/>
            <a:ext cx="318548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dirty="0">
                <a:latin typeface="Arial"/>
                <a:ea typeface="等线" panose="02010600030101010101" pitchFamily="2" charset="-122"/>
                <a:cs typeface="Arial"/>
              </a:rPr>
              <a:t>基于独立解码器的自回归模型</a:t>
            </a:r>
            <a:endParaRPr lang="en-US" dirty="0">
              <a:latin typeface="Arial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778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A4AD12-84C2-FE47-9E66-6A349FFB6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" t="5831"/>
          <a:stretch/>
        </p:blipFill>
        <p:spPr>
          <a:xfrm>
            <a:off x="719484" y="1445049"/>
            <a:ext cx="10945468" cy="4837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951CE-BC4F-AD52-D700-52F16F4F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基于离散编码的语音生成：非自回归模型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EF62E-1FCC-91FA-4799-0F4C6CAA4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476250"/>
          </a:xfrm>
        </p:spPr>
        <p:txBody>
          <a:bodyPr/>
          <a:lstStyle/>
          <a:p>
            <a:r>
              <a:rPr lang="zh-CN" altLang="en-US"/>
              <a:t>非自回归模型</a:t>
            </a:r>
            <a:r>
              <a:rPr lang="en-US"/>
              <a:t>: </a:t>
            </a:r>
            <a:r>
              <a:rPr lang="en-US" err="1"/>
              <a:t>SoundStorm</a:t>
            </a:r>
            <a:r>
              <a:rPr lang="en-US"/>
              <a:t>, </a:t>
            </a:r>
            <a:r>
              <a:rPr lang="en-US" err="1"/>
              <a:t>NaturalSpeech</a:t>
            </a:r>
            <a:r>
              <a:rPr lang="en-US"/>
              <a:t> 2/3, </a:t>
            </a:r>
            <a:r>
              <a:rPr lang="en-US" err="1"/>
              <a:t>InstructTTS</a:t>
            </a:r>
            <a:r>
              <a:rPr lang="en-US"/>
              <a:t>, </a:t>
            </a:r>
            <a:r>
              <a:rPr lang="en-US" b="1" err="1"/>
              <a:t>UniCATS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CA4CC-5193-37CD-B623-7CF0FDA62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45</a:t>
            </a:fld>
            <a:endParaRPr lang="en-US"/>
          </a:p>
        </p:txBody>
      </p:sp>
      <p:sp>
        <p:nvSpPr>
          <p:cNvPr id="5" name="文本框 413">
            <a:extLst>
              <a:ext uri="{FF2B5EF4-FFF2-40B4-BE49-F238E27FC236}">
                <a16:creationId xmlns:a16="http://schemas.microsoft.com/office/drawing/2014/main" id="{28CDED8A-7F6D-56C5-9097-510BC21D3AA7}"/>
              </a:ext>
            </a:extLst>
          </p:cNvPr>
          <p:cNvSpPr txBox="1"/>
          <p:nvPr/>
        </p:nvSpPr>
        <p:spPr>
          <a:xfrm>
            <a:off x="0" y="6349200"/>
            <a:ext cx="8202887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D</a:t>
            </a:r>
            <a:r>
              <a:rPr lang="en-US" altLang="zh-CN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u 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et al. </a:t>
            </a:r>
            <a:r>
              <a:rPr lang="en-US"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UniCATS</a:t>
            </a:r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: A Unified Context-Aware Text-to-Speech Framework with Contextual VQ-Diffusion and Vocoding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 </a:t>
            </a:r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AAAI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</a:t>
            </a:r>
            <a:r>
              <a:rPr lang="en-US" altLang="zh-CN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2024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</a:t>
            </a:r>
            <a:endParaRPr sz="1400" dirty="0"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7792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51CE-BC4F-AD52-D700-52F16F4F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基于离散编码的语音生成：编码器解码器模型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EF62E-1FCC-91FA-4799-0F4C6CAA4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625600"/>
            <a:ext cx="5816600" cy="446722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err="1"/>
              <a:t>Aud</a:t>
            </a:r>
            <a:r>
              <a:rPr lang="en-US" altLang="zh-CN" sz="2400" b="1" err="1"/>
              <a:t>i</a:t>
            </a:r>
            <a:r>
              <a:rPr lang="en-US" sz="2400" b="1" err="1"/>
              <a:t>oGen</a:t>
            </a:r>
            <a:endParaRPr lang="en-US" sz="2400" b="1"/>
          </a:p>
          <a:p>
            <a:pPr lvl="1"/>
            <a:endParaRPr lang="en-US" sz="1800"/>
          </a:p>
          <a:p>
            <a:pPr lvl="1">
              <a:lnSpc>
                <a:spcPct val="150000"/>
              </a:lnSpc>
            </a:pPr>
            <a:r>
              <a:rPr lang="zh-CN" altLang="en-US" sz="1800"/>
              <a:t>使用编码器对文本进行编码</a:t>
            </a:r>
            <a:endParaRPr lang="en-US" sz="1800"/>
          </a:p>
          <a:p>
            <a:pPr lvl="1">
              <a:lnSpc>
                <a:spcPct val="150000"/>
              </a:lnSpc>
            </a:pPr>
            <a:r>
              <a:rPr lang="zh-CN" altLang="en-US" sz="1800"/>
              <a:t>使用解码器来产生语音的离散编码序列</a:t>
            </a:r>
            <a:endParaRPr lang="en-US" sz="1800"/>
          </a:p>
          <a:p>
            <a:pPr lvl="1">
              <a:lnSpc>
                <a:spcPct val="150000"/>
              </a:lnSpc>
            </a:pPr>
            <a:r>
              <a:rPr lang="zh-CN" altLang="en-US" sz="1800"/>
              <a:t>使用交叉注意力机制学习当前应该读的文本信息</a:t>
            </a:r>
            <a:endParaRPr lang="en-US" sz="1800"/>
          </a:p>
          <a:p>
            <a:pPr lvl="1">
              <a:lnSpc>
                <a:spcPct val="150000"/>
              </a:lnSpc>
            </a:pPr>
            <a:r>
              <a:rPr lang="zh-CN" altLang="en-US" sz="1800"/>
              <a:t>基于离散编码序列，语音解码器（</a:t>
            </a:r>
            <a:r>
              <a:rPr lang="en-US" altLang="zh-CN" sz="1800"/>
              <a:t>Audio Decoder</a:t>
            </a:r>
            <a:r>
              <a:rPr lang="zh-CN" altLang="en-US" sz="1800"/>
              <a:t>）生成最后的音频</a:t>
            </a:r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CA4CC-5193-37CD-B623-7CF0FDA62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6992F-B78B-D08A-C7BA-3017F99DE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05798"/>
            <a:ext cx="5345804" cy="5163228"/>
          </a:xfrm>
          <a:prstGeom prst="rect">
            <a:avLst/>
          </a:prstGeom>
        </p:spPr>
      </p:pic>
      <p:sp>
        <p:nvSpPr>
          <p:cNvPr id="5" name="文本框 413">
            <a:extLst>
              <a:ext uri="{FF2B5EF4-FFF2-40B4-BE49-F238E27FC236}">
                <a16:creationId xmlns:a16="http://schemas.microsoft.com/office/drawing/2014/main" id="{28CDED8A-7F6D-56C5-9097-510BC21D3AA7}"/>
              </a:ext>
            </a:extLst>
          </p:cNvPr>
          <p:cNvSpPr txBox="1"/>
          <p:nvPr/>
        </p:nvSpPr>
        <p:spPr>
          <a:xfrm>
            <a:off x="0" y="6352545"/>
            <a:ext cx="4592924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Kreuk</a:t>
            </a:r>
            <a:r>
              <a:rPr lang="en-US" altLang="zh-CN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</a:t>
            </a:r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et al.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AudioGen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: Textually Guided Audio Generation</a:t>
            </a:r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 ICLR 2023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</a:t>
            </a:r>
            <a:endParaRPr sz="1400" dirty="0"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6374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基于离散编码的语音生成：自回归语言模型</a:t>
            </a:r>
            <a:endParaRPr/>
          </a:p>
        </p:txBody>
      </p:sp>
      <p:sp>
        <p:nvSpPr>
          <p:cNvPr id="6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47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9B38D-E9C3-1662-5C80-BCE0A20865B0}"/>
              </a:ext>
            </a:extLst>
          </p:cNvPr>
          <p:cNvSpPr txBox="1"/>
          <p:nvPr/>
        </p:nvSpPr>
        <p:spPr>
          <a:xfrm>
            <a:off x="2524125" y="878713"/>
            <a:ext cx="2073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a typeface="等线" panose="02010600030101010101" pitchFamily="2" charset="-122"/>
              </a:rPr>
              <a:t>AudioLM</a:t>
            </a:r>
            <a:endParaRPr lang="en-US" sz="2800" b="1" dirty="0">
              <a:ea typeface="等线" panose="02010600030101010101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2F4894-D36A-4413-476D-BDEF96AE1E6F}"/>
              </a:ext>
            </a:extLst>
          </p:cNvPr>
          <p:cNvGrpSpPr/>
          <p:nvPr/>
        </p:nvGrpSpPr>
        <p:grpSpPr>
          <a:xfrm>
            <a:off x="7140218" y="1533395"/>
            <a:ext cx="4921961" cy="2862712"/>
            <a:chOff x="7140218" y="1533395"/>
            <a:chExt cx="4921961" cy="2862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42EFE2-17D8-8E36-DC05-DBB9822C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0218" y="1533395"/>
              <a:ext cx="4921961" cy="286271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37C14CB-B2AC-7655-6769-1041B32D25A5}"/>
                </a:ext>
              </a:extLst>
            </p:cNvPr>
            <p:cNvSpPr/>
            <p:nvPr/>
          </p:nvSpPr>
          <p:spPr>
            <a:xfrm>
              <a:off x="7140218" y="1533395"/>
              <a:ext cx="314682" cy="32252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AEF4E4-A59C-D99C-24CC-0A31B009D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04050"/>
            <a:ext cx="9759821" cy="18168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DC2FDD-2C7B-815E-5200-9AFDFB3B19A5}"/>
              </a:ext>
            </a:extLst>
          </p:cNvPr>
          <p:cNvCxnSpPr>
            <a:cxnSpLocks/>
          </p:cNvCxnSpPr>
          <p:nvPr/>
        </p:nvCxnSpPr>
        <p:spPr>
          <a:xfrm>
            <a:off x="838200" y="4404050"/>
            <a:ext cx="11223979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DABF717-CDA7-2904-617C-92B3FC7E663B}"/>
              </a:ext>
            </a:extLst>
          </p:cNvPr>
          <p:cNvSpPr/>
          <p:nvPr/>
        </p:nvSpPr>
        <p:spPr>
          <a:xfrm>
            <a:off x="508679" y="4643009"/>
            <a:ext cx="314682" cy="3225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8C9339-1455-4252-A34D-07EEE3DCEE12}"/>
              </a:ext>
            </a:extLst>
          </p:cNvPr>
          <p:cNvCxnSpPr>
            <a:cxnSpLocks/>
          </p:cNvCxnSpPr>
          <p:nvPr/>
        </p:nvCxnSpPr>
        <p:spPr>
          <a:xfrm>
            <a:off x="838199" y="4965538"/>
            <a:ext cx="3166641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97EB22-1F31-A33A-1946-57141520BA41}"/>
              </a:ext>
            </a:extLst>
          </p:cNvPr>
          <p:cNvCxnSpPr>
            <a:cxnSpLocks/>
          </p:cNvCxnSpPr>
          <p:nvPr/>
        </p:nvCxnSpPr>
        <p:spPr>
          <a:xfrm>
            <a:off x="838199" y="5615650"/>
            <a:ext cx="543527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DEE875-292E-9F8B-6AC2-1BAFFFDEF25B}"/>
              </a:ext>
            </a:extLst>
          </p:cNvPr>
          <p:cNvCxnSpPr>
            <a:cxnSpLocks/>
          </p:cNvCxnSpPr>
          <p:nvPr/>
        </p:nvCxnSpPr>
        <p:spPr>
          <a:xfrm>
            <a:off x="838199" y="6220944"/>
            <a:ext cx="772706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99BCD83-3193-206A-6ECF-5BBF8B77C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67" y="1522968"/>
            <a:ext cx="6226629" cy="245682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400"/>
              </a:spcAft>
              <a:buNone/>
            </a:pPr>
            <a:r>
              <a:rPr lang="zh-CN" altLang="en-US" sz="1800"/>
              <a:t>使用</a:t>
            </a:r>
            <a:r>
              <a:rPr lang="en-US" altLang="zh-CN" sz="1800"/>
              <a:t>w2v-Bert</a:t>
            </a:r>
            <a:r>
              <a:rPr lang="zh-CN" altLang="en-US" sz="1800"/>
              <a:t>生成语音对应的语义离散编码，使用</a:t>
            </a:r>
            <a:r>
              <a:rPr lang="en-US" sz="1800" err="1"/>
              <a:t>SoundStream</a:t>
            </a:r>
            <a:r>
              <a:rPr lang="zh-CN" altLang="en-US" sz="1800"/>
              <a:t>生成语音对应的声学离散编码（</a:t>
            </a:r>
            <a:r>
              <a:rPr lang="en-US" altLang="zh-CN" sz="1800"/>
              <a:t>8</a:t>
            </a:r>
            <a:r>
              <a:rPr lang="zh-CN" altLang="en-US" sz="1800"/>
              <a:t>层）</a:t>
            </a:r>
            <a:endParaRPr lang="en-US" sz="1800"/>
          </a:p>
          <a:p>
            <a:pPr marL="0" indent="0" algn="just">
              <a:lnSpc>
                <a:spcPct val="120000"/>
              </a:lnSpc>
              <a:spcAft>
                <a:spcPts val="400"/>
              </a:spcAft>
              <a:buNone/>
            </a:pPr>
            <a:r>
              <a:rPr lang="zh-CN" altLang="en-US" sz="1800"/>
              <a:t>基于</a:t>
            </a:r>
            <a:r>
              <a:rPr lang="zh-CN" altLang="en-US" sz="1800" b="1"/>
              <a:t>语义离散编码</a:t>
            </a:r>
            <a:r>
              <a:rPr lang="zh-CN" altLang="en-US" sz="1800"/>
              <a:t>，训练第一个自回归语言模型</a:t>
            </a:r>
            <a:endParaRPr lang="en-US" altLang="zh-CN" sz="1800"/>
          </a:p>
          <a:p>
            <a:pPr marL="0" indent="0" algn="just">
              <a:lnSpc>
                <a:spcPct val="120000"/>
              </a:lnSpc>
              <a:spcAft>
                <a:spcPts val="400"/>
              </a:spcAft>
              <a:buNone/>
            </a:pPr>
            <a:r>
              <a:rPr lang="zh-CN" altLang="en-US" sz="1800"/>
              <a:t>基于语义离散编码训练第二个自回归语言模型预测</a:t>
            </a:r>
            <a:r>
              <a:rPr lang="zh-CN" altLang="en-US" sz="1800" b="1"/>
              <a:t>第</a:t>
            </a:r>
            <a:r>
              <a:rPr lang="en-US" altLang="zh-CN" sz="1800" b="1"/>
              <a:t>1</a:t>
            </a:r>
            <a:r>
              <a:rPr lang="zh-CN" altLang="en-US" sz="1800" b="1"/>
              <a:t>层的声学离散编码</a:t>
            </a:r>
            <a:endParaRPr lang="en-US" altLang="zh-CN" sz="1800" b="1"/>
          </a:p>
          <a:p>
            <a:pPr marL="0" indent="0" algn="just">
              <a:lnSpc>
                <a:spcPct val="120000"/>
              </a:lnSpc>
              <a:spcAft>
                <a:spcPts val="400"/>
              </a:spcAft>
              <a:buNone/>
            </a:pPr>
            <a:r>
              <a:rPr lang="zh-CN" altLang="en-US" sz="1800"/>
              <a:t>训练第三个自回归语言模型基于第一层的声学离散编码预测</a:t>
            </a:r>
            <a:r>
              <a:rPr lang="zh-CN" altLang="en-US" sz="1800" b="1"/>
              <a:t>剩余</a:t>
            </a:r>
            <a:r>
              <a:rPr lang="en-US" altLang="zh-CN" sz="1800" b="1"/>
              <a:t>7</a:t>
            </a:r>
            <a:r>
              <a:rPr lang="zh-CN" altLang="en-US" sz="1800" b="1"/>
              <a:t>层的声学离散编码</a:t>
            </a:r>
            <a:endParaRPr lang="en-US" sz="1800" b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D944AD-D712-ED8C-A947-7206C9140C60}"/>
              </a:ext>
            </a:extLst>
          </p:cNvPr>
          <p:cNvSpPr/>
          <p:nvPr/>
        </p:nvSpPr>
        <p:spPr>
          <a:xfrm>
            <a:off x="508679" y="1524651"/>
            <a:ext cx="314682" cy="3225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9630B5-7E62-554D-25FA-ED702AD540BA}"/>
              </a:ext>
            </a:extLst>
          </p:cNvPr>
          <p:cNvSpPr/>
          <p:nvPr/>
        </p:nvSpPr>
        <p:spPr>
          <a:xfrm>
            <a:off x="508679" y="2175324"/>
            <a:ext cx="314682" cy="3225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8166F4E-04CD-F64E-9F73-E657CD18EF8E}"/>
              </a:ext>
            </a:extLst>
          </p:cNvPr>
          <p:cNvSpPr/>
          <p:nvPr/>
        </p:nvSpPr>
        <p:spPr>
          <a:xfrm>
            <a:off x="508679" y="5303348"/>
            <a:ext cx="314682" cy="3225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A27BB6-873A-C344-C9E1-EDDCE06680D6}"/>
              </a:ext>
            </a:extLst>
          </p:cNvPr>
          <p:cNvSpPr/>
          <p:nvPr/>
        </p:nvSpPr>
        <p:spPr>
          <a:xfrm>
            <a:off x="508679" y="5963686"/>
            <a:ext cx="314682" cy="3225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A300992-6786-E6DA-AE45-FA4F7E8A2B6F}"/>
              </a:ext>
            </a:extLst>
          </p:cNvPr>
          <p:cNvSpPr/>
          <p:nvPr/>
        </p:nvSpPr>
        <p:spPr>
          <a:xfrm>
            <a:off x="508679" y="2585656"/>
            <a:ext cx="314682" cy="3225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55BD64-371C-DC0D-AA05-8028F4D256E2}"/>
              </a:ext>
            </a:extLst>
          </p:cNvPr>
          <p:cNvSpPr/>
          <p:nvPr/>
        </p:nvSpPr>
        <p:spPr>
          <a:xfrm>
            <a:off x="508679" y="3230870"/>
            <a:ext cx="314682" cy="3225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4</a:t>
            </a:r>
          </a:p>
        </p:txBody>
      </p:sp>
      <p:sp>
        <p:nvSpPr>
          <p:cNvPr id="7" name="文本框 413">
            <a:extLst>
              <a:ext uri="{FF2B5EF4-FFF2-40B4-BE49-F238E27FC236}">
                <a16:creationId xmlns:a16="http://schemas.microsoft.com/office/drawing/2014/main" id="{5FA15103-DA79-A3AB-0F02-34F85A37B79D}"/>
              </a:ext>
            </a:extLst>
          </p:cNvPr>
          <p:cNvSpPr txBox="1"/>
          <p:nvPr/>
        </p:nvSpPr>
        <p:spPr>
          <a:xfrm>
            <a:off x="0" y="6352545"/>
            <a:ext cx="5719836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Borsos</a:t>
            </a:r>
            <a:r>
              <a:rPr lang="en-US" altLang="zh-CN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et al.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AudioLM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: a Language Modeling Approach to Audio Generation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 </a:t>
            </a:r>
            <a:r>
              <a:rPr lang="en-US"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rPr>
              <a:t>arxiv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20</a:t>
            </a:r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22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</a:t>
            </a:r>
            <a:endParaRPr sz="1400" dirty="0"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B2726-AC0B-128E-1234-17195B33DB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83" t="-6388" r="-714"/>
          <a:stretch/>
        </p:blipFill>
        <p:spPr>
          <a:xfrm>
            <a:off x="7059388" y="3765758"/>
            <a:ext cx="4992914" cy="2382321"/>
          </a:xfrm>
          <a:prstGeom prst="rect">
            <a:avLst/>
          </a:prstGeom>
        </p:spPr>
      </p:pic>
      <p:sp>
        <p:nvSpPr>
          <p:cNvPr id="6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基于离散编码的语音生成：自回归语言模型</a:t>
            </a:r>
            <a:endParaRPr/>
          </a:p>
        </p:txBody>
      </p:sp>
      <p:sp>
        <p:nvSpPr>
          <p:cNvPr id="67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48</a:t>
            </a:fld>
            <a:endParaRPr lang="de-DE"/>
          </a:p>
        </p:txBody>
      </p:sp>
      <p:pic>
        <p:nvPicPr>
          <p:cNvPr id="673" name="图片 6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98" y="3180326"/>
            <a:ext cx="6449788" cy="30857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7455EB-DAAA-DD79-16E0-1A69ABFCA0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353"/>
          <a:stretch/>
        </p:blipFill>
        <p:spPr>
          <a:xfrm>
            <a:off x="6995886" y="1150229"/>
            <a:ext cx="4824188" cy="257584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BDDBB8-0EA1-5D7F-65FB-C99D935FB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23" y="1140161"/>
            <a:ext cx="4200076" cy="210777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Aft>
                <a:spcPts val="300"/>
              </a:spcAft>
              <a:buNone/>
            </a:pPr>
            <a:r>
              <a:rPr lang="en-US" sz="2400" b="1"/>
              <a:t>VALL-E</a:t>
            </a:r>
            <a:endParaRPr lang="en-US" sz="1600" b="1"/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zh-CN" altLang="en-US" sz="1600"/>
              <a:t>基于离散编码的条件语音语言模型</a:t>
            </a:r>
            <a:endParaRPr lang="en-US" sz="1600"/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zh-CN" altLang="en-US" sz="1600"/>
              <a:t>自回归模型预测声学离散编码的第</a:t>
            </a:r>
            <a:r>
              <a:rPr lang="en-US" altLang="zh-CN" sz="1600"/>
              <a:t>1</a:t>
            </a:r>
            <a:r>
              <a:rPr lang="zh-CN" altLang="en-US" sz="1600"/>
              <a:t>层</a:t>
            </a:r>
            <a:endParaRPr lang="en-US" sz="1600"/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zh-CN" altLang="en-US" sz="1600"/>
              <a:t>非自回归模型预测声学离散变的剩余</a:t>
            </a:r>
            <a:r>
              <a:rPr lang="en-US" altLang="zh-CN" sz="1600"/>
              <a:t>7</a:t>
            </a:r>
            <a:r>
              <a:rPr lang="zh-CN" altLang="en-US" sz="1600"/>
              <a:t>层</a:t>
            </a:r>
            <a:endParaRPr lang="en-US" sz="160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F049147-0709-1452-12FD-D3AC5AA50925}"/>
              </a:ext>
            </a:extLst>
          </p:cNvPr>
          <p:cNvSpPr/>
          <p:nvPr/>
        </p:nvSpPr>
        <p:spPr>
          <a:xfrm>
            <a:off x="7059388" y="2184400"/>
            <a:ext cx="1094012" cy="901700"/>
          </a:xfrm>
          <a:prstGeom prst="flowChartAlternate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762AB40-E479-DEA9-16B9-CBB7E6419EC1}"/>
              </a:ext>
            </a:extLst>
          </p:cNvPr>
          <p:cNvSpPr/>
          <p:nvPr/>
        </p:nvSpPr>
        <p:spPr>
          <a:xfrm>
            <a:off x="7999188" y="4384447"/>
            <a:ext cx="2844800" cy="476250"/>
          </a:xfrm>
          <a:prstGeom prst="flowChartAlternate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A365D8C1-2EED-AB3C-7894-8BF69E582790}"/>
              </a:ext>
            </a:extLst>
          </p:cNvPr>
          <p:cNvSpPr/>
          <p:nvPr/>
        </p:nvSpPr>
        <p:spPr>
          <a:xfrm>
            <a:off x="7059388" y="4853224"/>
            <a:ext cx="1094012" cy="846251"/>
          </a:xfrm>
          <a:prstGeom prst="flowChartAlternate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13">
            <a:extLst>
              <a:ext uri="{FF2B5EF4-FFF2-40B4-BE49-F238E27FC236}">
                <a16:creationId xmlns:a16="http://schemas.microsoft.com/office/drawing/2014/main" id="{F26D8059-78C9-B617-95C7-76F13377829E}"/>
              </a:ext>
            </a:extLst>
          </p:cNvPr>
          <p:cNvSpPr txBox="1"/>
          <p:nvPr/>
        </p:nvSpPr>
        <p:spPr>
          <a:xfrm>
            <a:off x="0" y="6352545"/>
            <a:ext cx="6361037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Wang</a:t>
            </a:r>
            <a:r>
              <a:rPr lang="en-US" altLang="zh-CN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et al. 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Neural Codec Language Models are Zero-Shot Text to Speech Synthesizers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 </a:t>
            </a:r>
            <a:r>
              <a:rPr lang="en-US"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rPr>
              <a:t>arxiv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20</a:t>
            </a:r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23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</a:t>
            </a:r>
            <a:endParaRPr sz="1400"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C79A-9A83-1814-AE6F-9014B8842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细粒度离散语音编码的生成方法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D6877-EDBA-B5B8-D43E-C564314DE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6924"/>
            <a:ext cx="5486400" cy="4885902"/>
          </a:xfrm>
        </p:spPr>
        <p:txBody>
          <a:bodyPr/>
          <a:lstStyle/>
          <a:p>
            <a:r>
              <a:rPr lang="zh-CN" altLang="en-US"/>
              <a:t>自回归模型：</a:t>
            </a:r>
            <a:r>
              <a:rPr lang="en-US" altLang="zh-CN" err="1"/>
              <a:t>AudioLM</a:t>
            </a:r>
            <a:endParaRPr lang="en-US" altLang="zh-CN"/>
          </a:p>
          <a:p>
            <a:r>
              <a:rPr lang="zh-CN" altLang="en-US"/>
              <a:t>非自回归模型</a:t>
            </a:r>
            <a:endParaRPr lang="en-US" altLang="zh-CN"/>
          </a:p>
          <a:p>
            <a:pPr lvl="1"/>
            <a:r>
              <a:rPr lang="en-US" altLang="zh-CN"/>
              <a:t>NAR Transformer (VALL-E) </a:t>
            </a:r>
          </a:p>
          <a:p>
            <a:pPr lvl="1"/>
            <a:r>
              <a:rPr lang="en-US" altLang="zh-CN"/>
              <a:t>Diffusion, Flow Matching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022F6-CF01-06B2-23ED-5F59038C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A8025-AC96-2BF4-9405-F05112E9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59" y="1237633"/>
            <a:ext cx="6454534" cy="4885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0AC395-1514-637B-1948-D8DB3A9A7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320"/>
          <a:stretch/>
        </p:blipFill>
        <p:spPr>
          <a:xfrm>
            <a:off x="1037003" y="2720580"/>
            <a:ext cx="3453548" cy="3033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DAAE82-7408-7F90-8B6C-3E835E84EC78}"/>
              </a:ext>
            </a:extLst>
          </p:cNvPr>
          <p:cNvSpPr txBox="1"/>
          <p:nvPr/>
        </p:nvSpPr>
        <p:spPr>
          <a:xfrm>
            <a:off x="6733008" y="5969578"/>
            <a:ext cx="2222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ea typeface="等线" panose="02010600030101010101" pitchFamily="2" charset="-122"/>
              </a:rPr>
              <a:t>SpeechGPT</a:t>
            </a:r>
            <a:r>
              <a:rPr lang="en-US" b="1" dirty="0">
                <a:ea typeface="等线" panose="02010600030101010101" pitchFamily="2" charset="-122"/>
              </a:rPr>
              <a:t>-Gen</a:t>
            </a:r>
          </a:p>
        </p:txBody>
      </p:sp>
      <p:sp>
        <p:nvSpPr>
          <p:cNvPr id="5" name="文本框 413">
            <a:extLst>
              <a:ext uri="{FF2B5EF4-FFF2-40B4-BE49-F238E27FC236}">
                <a16:creationId xmlns:a16="http://schemas.microsoft.com/office/drawing/2014/main" id="{3FF7ED16-C1C1-F159-6D69-CC93B5385102}"/>
              </a:ext>
            </a:extLst>
          </p:cNvPr>
          <p:cNvSpPr txBox="1"/>
          <p:nvPr/>
        </p:nvSpPr>
        <p:spPr>
          <a:xfrm>
            <a:off x="0" y="6352545"/>
            <a:ext cx="5838458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Zhang</a:t>
            </a:r>
            <a:r>
              <a:rPr lang="en-US" altLang="zh-CN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et al.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SpeechGPT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-Gen: Scaling Chain-of-Information Speech Generation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 </a:t>
            </a:r>
            <a:r>
              <a:rPr lang="en-US"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rPr>
              <a:t>arxiv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20</a:t>
            </a:r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2</a:t>
            </a:r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rPr>
              <a:t>4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.</a:t>
            </a:r>
            <a:endParaRPr sz="1400" dirty="0">
              <a:ea typeface="等线" panose="02010600030101010101" pitchFamily="2" charset="-122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03CE059-9808-EB5B-121E-E450CC4FB93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55472" y="4485323"/>
            <a:ext cx="1038226" cy="674371"/>
          </a:xfrm>
          <a:prstGeom prst="bentConnector3">
            <a:avLst>
              <a:gd name="adj1" fmla="val 100275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13648E-6746-25F4-34CA-61158B8CEF9F}"/>
              </a:ext>
            </a:extLst>
          </p:cNvPr>
          <p:cNvGrpSpPr/>
          <p:nvPr/>
        </p:nvGrpSpPr>
        <p:grpSpPr>
          <a:xfrm>
            <a:off x="9161585" y="766883"/>
            <a:ext cx="2944204" cy="2350070"/>
            <a:chOff x="9161585" y="766883"/>
            <a:chExt cx="2944204" cy="235007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7D589BC-9892-9B33-8394-18EFDAFC813B}"/>
                </a:ext>
              </a:extLst>
            </p:cNvPr>
            <p:cNvGrpSpPr/>
            <p:nvPr/>
          </p:nvGrpSpPr>
          <p:grpSpPr>
            <a:xfrm>
              <a:off x="9161585" y="766883"/>
              <a:ext cx="2944204" cy="2350070"/>
              <a:chOff x="9161585" y="766883"/>
              <a:chExt cx="2944204" cy="235007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E74DFF1-58D8-ED15-091F-D466FF90D579}"/>
                  </a:ext>
                </a:extLst>
              </p:cNvPr>
              <p:cNvGrpSpPr/>
              <p:nvPr/>
            </p:nvGrpSpPr>
            <p:grpSpPr>
              <a:xfrm>
                <a:off x="10613959" y="1791390"/>
                <a:ext cx="1491830" cy="1325563"/>
                <a:chOff x="10090263" y="647904"/>
                <a:chExt cx="1959186" cy="1545164"/>
              </a:xfrm>
            </p:grpSpPr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D3A51C43-D564-F3B7-E45B-90318779B35F}"/>
                    </a:ext>
                  </a:extLst>
                </p:cNvPr>
                <p:cNvSpPr/>
                <p:nvPr/>
              </p:nvSpPr>
              <p:spPr>
                <a:xfrm>
                  <a:off x="10090263" y="647904"/>
                  <a:ext cx="1959186" cy="1545164"/>
                </a:xfrm>
                <a:custGeom>
                  <a:avLst/>
                  <a:gdLst>
                    <a:gd name="connsiteX0" fmla="*/ 552928 w 1959186"/>
                    <a:gd name="connsiteY0" fmla="*/ 21947 h 1545164"/>
                    <a:gd name="connsiteX1" fmla="*/ 1818202 w 1959186"/>
                    <a:gd name="connsiteY1" fmla="*/ 223966 h 1545164"/>
                    <a:gd name="connsiteX2" fmla="*/ 1786304 w 1959186"/>
                    <a:gd name="connsiteY2" fmla="*/ 1457343 h 1545164"/>
                    <a:gd name="connsiteX3" fmla="*/ 552928 w 1959186"/>
                    <a:gd name="connsiteY3" fmla="*/ 1340384 h 1545164"/>
                    <a:gd name="connsiteX4" fmla="*/ 35 w 1959186"/>
                    <a:gd name="connsiteY4" fmla="*/ 500412 h 1545164"/>
                    <a:gd name="connsiteX5" fmla="*/ 552928 w 1959186"/>
                    <a:gd name="connsiteY5" fmla="*/ 21947 h 1545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59186" h="1545164">
                      <a:moveTo>
                        <a:pt x="552928" y="21947"/>
                      </a:moveTo>
                      <a:cubicBezTo>
                        <a:pt x="855956" y="-24127"/>
                        <a:pt x="1612639" y="-15267"/>
                        <a:pt x="1818202" y="223966"/>
                      </a:cubicBezTo>
                      <a:cubicBezTo>
                        <a:pt x="2023765" y="463199"/>
                        <a:pt x="1997183" y="1271273"/>
                        <a:pt x="1786304" y="1457343"/>
                      </a:cubicBezTo>
                      <a:cubicBezTo>
                        <a:pt x="1575425" y="1643413"/>
                        <a:pt x="850640" y="1499873"/>
                        <a:pt x="552928" y="1340384"/>
                      </a:cubicBezTo>
                      <a:cubicBezTo>
                        <a:pt x="255216" y="1180896"/>
                        <a:pt x="-3509" y="721923"/>
                        <a:pt x="35" y="500412"/>
                      </a:cubicBezTo>
                      <a:cubicBezTo>
                        <a:pt x="3579" y="278901"/>
                        <a:pt x="249900" y="68021"/>
                        <a:pt x="552928" y="2194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6F24BED4-1E10-F2D9-256D-CA4756F05C44}"/>
                    </a:ext>
                  </a:extLst>
                </p:cNvPr>
                <p:cNvSpPr/>
                <p:nvPr/>
              </p:nvSpPr>
              <p:spPr>
                <a:xfrm>
                  <a:off x="10722279" y="998376"/>
                  <a:ext cx="36000" cy="36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FB5677C-2C5C-75C7-E2B9-AF2F0AB7CA3E}"/>
                    </a:ext>
                  </a:extLst>
                </p:cNvPr>
                <p:cNvSpPr/>
                <p:nvPr/>
              </p:nvSpPr>
              <p:spPr>
                <a:xfrm>
                  <a:off x="10874679" y="1150776"/>
                  <a:ext cx="36000" cy="36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B4D386C7-D920-CF0A-D292-F6277F6C6029}"/>
                    </a:ext>
                  </a:extLst>
                </p:cNvPr>
                <p:cNvSpPr/>
                <p:nvPr/>
              </p:nvSpPr>
              <p:spPr>
                <a:xfrm>
                  <a:off x="11183289" y="1052063"/>
                  <a:ext cx="36000" cy="36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F264B8BD-786F-4238-FD1A-D46F1BE7A9B5}"/>
                    </a:ext>
                  </a:extLst>
                </p:cNvPr>
                <p:cNvSpPr/>
                <p:nvPr/>
              </p:nvSpPr>
              <p:spPr>
                <a:xfrm>
                  <a:off x="11054604" y="1323213"/>
                  <a:ext cx="36000" cy="36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0D61F1C-6A63-934B-87F3-5FD5B268CDE7}"/>
                    </a:ext>
                  </a:extLst>
                </p:cNvPr>
                <p:cNvSpPr/>
                <p:nvPr/>
              </p:nvSpPr>
              <p:spPr>
                <a:xfrm>
                  <a:off x="11147289" y="1612133"/>
                  <a:ext cx="36000" cy="36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521A4B7-72C1-B361-CC79-55CB6662FA39}"/>
                    </a:ext>
                  </a:extLst>
                </p:cNvPr>
                <p:cNvSpPr/>
                <p:nvPr/>
              </p:nvSpPr>
              <p:spPr>
                <a:xfrm>
                  <a:off x="11640489" y="1509263"/>
                  <a:ext cx="36000" cy="36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BA81047B-D31F-0070-2AB8-E2389AED9AF2}"/>
                    </a:ext>
                  </a:extLst>
                </p:cNvPr>
                <p:cNvSpPr/>
                <p:nvPr/>
              </p:nvSpPr>
              <p:spPr>
                <a:xfrm>
                  <a:off x="11335689" y="1204463"/>
                  <a:ext cx="36000" cy="36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395845C-C0AA-2251-FAB3-C12935AEE28B}"/>
                    </a:ext>
                  </a:extLst>
                </p:cNvPr>
                <p:cNvSpPr/>
                <p:nvPr/>
              </p:nvSpPr>
              <p:spPr>
                <a:xfrm>
                  <a:off x="10758279" y="1400678"/>
                  <a:ext cx="36000" cy="36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AB35780-B594-44BB-F2D5-D014EEC2FFE5}"/>
                    </a:ext>
                  </a:extLst>
                </p:cNvPr>
                <p:cNvSpPr/>
                <p:nvPr/>
              </p:nvSpPr>
              <p:spPr>
                <a:xfrm>
                  <a:off x="11138786" y="1281873"/>
                  <a:ext cx="36000" cy="36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C1EC10-286B-EDBD-91C9-CCF3710355E9}"/>
                  </a:ext>
                </a:extLst>
              </p:cNvPr>
              <p:cNvSpPr txBox="1"/>
              <p:nvPr/>
            </p:nvSpPr>
            <p:spPr>
              <a:xfrm>
                <a:off x="9161585" y="766883"/>
                <a:ext cx="283907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ea typeface="等线" panose="02010600030101010101" pitchFamily="2" charset="-122"/>
                  </a:rPr>
                  <a:t>F</a:t>
                </a:r>
                <a:r>
                  <a:rPr lang="en-US" altLang="zh-CN" sz="1600" dirty="0">
                    <a:ea typeface="等线" panose="02010600030101010101" pitchFamily="2" charset="-122"/>
                  </a:rPr>
                  <a:t>low Matching</a:t>
                </a:r>
                <a:r>
                  <a:rPr lang="zh-CN" altLang="en-US" sz="1600" dirty="0">
                    <a:ea typeface="等线" panose="02010600030101010101" pitchFamily="2" charset="-122"/>
                  </a:rPr>
                  <a:t>的优化是基于连续向量的，但是</a:t>
                </a:r>
                <a:r>
                  <a:rPr lang="en-US" altLang="zh-CN" sz="1600" dirty="0">
                    <a:ea typeface="等线" panose="02010600030101010101" pitchFamily="2" charset="-122"/>
                  </a:rPr>
                  <a:t>Codec Decoder</a:t>
                </a:r>
                <a:r>
                  <a:rPr lang="zh-CN" altLang="en-US" sz="1600" dirty="0">
                    <a:ea typeface="等线" panose="02010600030101010101" pitchFamily="2" charset="-122"/>
                  </a:rPr>
                  <a:t>在训练时是基于离散信号优化的</a:t>
                </a:r>
                <a:endParaRPr lang="en-US" sz="1600" dirty="0"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6673AC-E9FC-75E1-AB82-125CF09E249A}"/>
                </a:ext>
              </a:extLst>
            </p:cNvPr>
            <p:cNvSpPr txBox="1"/>
            <p:nvPr/>
          </p:nvSpPr>
          <p:spPr>
            <a:xfrm>
              <a:off x="11238668" y="2370723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ea typeface="等线" panose="02010600030101010101" pitchFamily="2" charset="-122"/>
                </a:rPr>
                <a:t>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7CA5E3-D3E6-173D-C8DD-29CFE1E9BDF6}"/>
                </a:ext>
              </a:extLst>
            </p:cNvPr>
            <p:cNvSpPr txBox="1"/>
            <p:nvPr/>
          </p:nvSpPr>
          <p:spPr>
            <a:xfrm>
              <a:off x="11485264" y="2271184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ea typeface="等线" panose="02010600030101010101" pitchFamily="2" charset="-122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504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5</a:t>
            </a:fld>
            <a:endParaRPr lang="de-DE"/>
          </a:p>
        </p:txBody>
      </p:sp>
      <p:sp>
        <p:nvSpPr>
          <p:cNvPr id="676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/>
          </a:p>
        </p:txBody>
      </p:sp>
      <p:grpSp>
        <p:nvGrpSpPr>
          <p:cNvPr id="677" name="组合 4"/>
          <p:cNvGrpSpPr/>
          <p:nvPr/>
        </p:nvGrpSpPr>
        <p:grpSpPr>
          <a:xfrm>
            <a:off x="2764841" y="1203990"/>
            <a:ext cx="6635706" cy="4315461"/>
            <a:chOff x="2720345" y="1743508"/>
            <a:chExt cx="6635706" cy="4315461"/>
          </a:xfrm>
        </p:grpSpPr>
        <p:grpSp>
          <p:nvGrpSpPr>
            <p:cNvPr id="678" name="Group 5"/>
            <p:cNvGrpSpPr/>
            <p:nvPr/>
          </p:nvGrpSpPr>
          <p:grpSpPr>
            <a:xfrm>
              <a:off x="2738434" y="2655035"/>
              <a:ext cx="6517820" cy="643636"/>
              <a:chOff x="1325234" y="2840262"/>
              <a:chExt cx="5148327" cy="568325"/>
            </a:xfrm>
          </p:grpSpPr>
          <p:sp>
            <p:nvSpPr>
              <p:cNvPr id="679" name="Freeform 9"/>
              <p:cNvSpPr/>
              <p:nvPr/>
            </p:nvSpPr>
            <p:spPr bwMode="gray">
              <a:xfrm>
                <a:off x="2054341" y="2840262"/>
                <a:ext cx="4419220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80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81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913877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2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682" name="Text Box 13"/>
              <p:cNvSpPr txBox="1">
                <a:spLocks noChangeArrowheads="1"/>
              </p:cNvSpPr>
              <p:nvPr/>
            </p:nvSpPr>
            <p:spPr bwMode="gray">
              <a:xfrm>
                <a:off x="2077863" y="2937293"/>
                <a:ext cx="4222464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离散语音编码的重构与解耦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88" name="Group 25"/>
            <p:cNvGrpSpPr/>
            <p:nvPr/>
          </p:nvGrpSpPr>
          <p:grpSpPr>
            <a:xfrm>
              <a:off x="2750486" y="1743508"/>
              <a:ext cx="6505768" cy="643636"/>
              <a:chOff x="1325234" y="2840262"/>
              <a:chExt cx="5138808" cy="568325"/>
            </a:xfrm>
          </p:grpSpPr>
          <p:sp>
            <p:nvSpPr>
              <p:cNvPr id="689" name="Freeform 9"/>
              <p:cNvSpPr/>
              <p:nvPr/>
            </p:nvSpPr>
            <p:spPr bwMode="gray">
              <a:xfrm>
                <a:off x="2054341" y="2840262"/>
                <a:ext cx="4409701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242671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90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242671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91" name="Text Box 17"/>
              <p:cNvSpPr txBox="1">
                <a:spLocks noChangeArrowheads="1"/>
              </p:cNvSpPr>
              <p:nvPr/>
            </p:nvSpPr>
            <p:spPr bwMode="gray">
              <a:xfrm>
                <a:off x="1512938" y="2921595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1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692" name="Text Box 13"/>
              <p:cNvSpPr txBox="1">
                <a:spLocks noChangeArrowheads="1"/>
              </p:cNvSpPr>
              <p:nvPr/>
            </p:nvSpPr>
            <p:spPr bwMode="gray">
              <a:xfrm>
                <a:off x="2080899" y="2937295"/>
                <a:ext cx="4222463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离散语音编码基本方法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93" name="Group 25"/>
            <p:cNvGrpSpPr/>
            <p:nvPr/>
          </p:nvGrpSpPr>
          <p:grpSpPr>
            <a:xfrm>
              <a:off x="2720345" y="3580616"/>
              <a:ext cx="6609723" cy="643636"/>
              <a:chOff x="1325234" y="2781270"/>
              <a:chExt cx="5211484" cy="568325"/>
            </a:xfrm>
          </p:grpSpPr>
          <p:sp>
            <p:nvSpPr>
              <p:cNvPr id="694" name="Freeform 9"/>
              <p:cNvSpPr/>
              <p:nvPr/>
            </p:nvSpPr>
            <p:spPr bwMode="gray">
              <a:xfrm>
                <a:off x="2054341" y="2781270"/>
                <a:ext cx="4420496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95" name="Freeform 10"/>
              <p:cNvSpPr/>
              <p:nvPr/>
            </p:nvSpPr>
            <p:spPr bwMode="gray">
              <a:xfrm>
                <a:off x="1325234" y="2781270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96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854554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3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697" name="Text Box 13"/>
              <p:cNvSpPr txBox="1">
                <a:spLocks noChangeArrowheads="1"/>
              </p:cNvSpPr>
              <p:nvPr/>
            </p:nvSpPr>
            <p:spPr bwMode="gray">
              <a:xfrm>
                <a:off x="2090764" y="2871246"/>
                <a:ext cx="4445954" cy="3756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sz="2400" dirty="0">
                    <a:solidFill>
                      <a:schemeClr val="bg1">
                        <a:alpha val="100000"/>
                      </a:schemeClr>
                    </a:solidFill>
                    <a:latin typeface="Microsoft YaHei"/>
                    <a:ea typeface="Microsoft YaHei"/>
                    <a:cs typeface="Arial"/>
                  </a:rPr>
                  <a:t>独立解码器结构下的语音合成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698" name="Freeform 9"/>
            <p:cNvSpPr/>
            <p:nvPr/>
          </p:nvSpPr>
          <p:spPr bwMode="gray">
            <a:xfrm>
              <a:off x="3666918" y="4503005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99" name="Freeform 10"/>
            <p:cNvSpPr/>
            <p:nvPr/>
          </p:nvSpPr>
          <p:spPr bwMode="gray">
            <a:xfrm>
              <a:off x="2742192" y="4503005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00" name="Text Box 17"/>
            <p:cNvSpPr txBox="1">
              <a:spLocks noChangeArrowheads="1"/>
            </p:cNvSpPr>
            <p:nvPr/>
          </p:nvSpPr>
          <p:spPr bwMode="gray">
            <a:xfrm>
              <a:off x="2992330" y="4586000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4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701" name="Text Box 13"/>
            <p:cNvSpPr txBox="1">
              <a:spLocks noChangeArrowheads="1"/>
            </p:cNvSpPr>
            <p:nvPr/>
          </p:nvSpPr>
          <p:spPr bwMode="gray">
            <a:xfrm>
              <a:off x="3713113" y="4604904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tIns="2700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离散语音编码与大模型的结合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702" name="Freeform 9"/>
            <p:cNvSpPr/>
            <p:nvPr/>
          </p:nvSpPr>
          <p:spPr bwMode="gray">
            <a:xfrm>
              <a:off x="3673541" y="5415333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03" name="Freeform 10"/>
            <p:cNvSpPr/>
            <p:nvPr/>
          </p:nvSpPr>
          <p:spPr bwMode="gray">
            <a:xfrm>
              <a:off x="2748815" y="5415333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04" name="Text Box 17"/>
            <p:cNvSpPr txBox="1">
              <a:spLocks noChangeArrowheads="1"/>
            </p:cNvSpPr>
            <p:nvPr/>
          </p:nvSpPr>
          <p:spPr bwMode="gray">
            <a:xfrm>
              <a:off x="2998953" y="5498328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5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705" name="Text Box 13"/>
            <p:cNvSpPr txBox="1">
              <a:spLocks noChangeArrowheads="1"/>
            </p:cNvSpPr>
            <p:nvPr/>
          </p:nvSpPr>
          <p:spPr bwMode="gray">
            <a:xfrm>
              <a:off x="3719736" y="5517232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lIns="91440" tIns="27000" rIns="9144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总结、挑战与展望</a:t>
              </a:r>
              <a:endParaRPr>
                <a:solidFill>
                  <a:schemeClr val="bg1"/>
                </a:solidFill>
                <a:latin typeface="Microsoft YaHei"/>
                <a:ea typeface="Microsoft YaHei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FC67CF-8757-ECC9-7B74-1C8C5FC27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23" y="808625"/>
            <a:ext cx="2772661" cy="4287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D860A6-497B-6473-CE08-FCE04B7C2CBF}"/>
              </a:ext>
            </a:extLst>
          </p:cNvPr>
          <p:cNvSpPr txBox="1"/>
          <p:nvPr/>
        </p:nvSpPr>
        <p:spPr>
          <a:xfrm>
            <a:off x="275171" y="5096368"/>
            <a:ext cx="394890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1600" b="1" dirty="0">
                <a:ea typeface="等线" panose="02010600030101010101" pitchFamily="2" charset="-122"/>
              </a:rPr>
              <a:t>D</a:t>
            </a:r>
            <a:r>
              <a:rPr lang="en-US" altLang="zh-CN" sz="1600" b="1" dirty="0">
                <a:ea typeface="等线" panose="02010600030101010101" pitchFamily="2" charset="-122"/>
              </a:rPr>
              <a:t>iffusion/Flow Matching</a:t>
            </a:r>
            <a:r>
              <a:rPr lang="zh-CN" altLang="en-US" sz="1600" b="1" dirty="0">
                <a:ea typeface="等线" panose="02010600030101010101" pitchFamily="2" charset="-122"/>
              </a:rPr>
              <a:t>产生</a:t>
            </a:r>
            <a:r>
              <a:rPr lang="en-US" altLang="zh-CN" sz="1600" b="1" dirty="0">
                <a:solidFill>
                  <a:srgbClr val="FF0000"/>
                </a:solidFill>
                <a:ea typeface="等线" panose="02010600030101010101" pitchFamily="2" charset="-122"/>
              </a:rPr>
              <a:t>Mel</a:t>
            </a:r>
            <a:r>
              <a:rPr lang="zh-CN" altLang="en-US" sz="1600" b="1" dirty="0">
                <a:solidFill>
                  <a:srgbClr val="FF0000"/>
                </a:solidFill>
                <a:ea typeface="等线" panose="02010600030101010101" pitchFamily="2" charset="-122"/>
              </a:rPr>
              <a:t>谱</a:t>
            </a:r>
            <a:r>
              <a:rPr lang="en-US" altLang="zh-CN" sz="1600" b="1" dirty="0">
                <a:ea typeface="等线" panose="02010600030101010101" pitchFamily="2" charset="-122"/>
              </a:rPr>
              <a:t> </a:t>
            </a:r>
          </a:p>
          <a:p>
            <a:pPr lvl="1" algn="ctr">
              <a:spcAft>
                <a:spcPts val="600"/>
              </a:spcAft>
            </a:pPr>
            <a:r>
              <a:rPr lang="en-US" altLang="zh-CN" sz="1600" dirty="0">
                <a:ea typeface="等线" panose="02010600030101010101" pitchFamily="2" charset="-122"/>
              </a:rPr>
              <a:t>(</a:t>
            </a:r>
            <a:r>
              <a:rPr lang="en-US" sz="1600" dirty="0">
                <a:ea typeface="等线" panose="02010600030101010101" pitchFamily="2" charset="-122"/>
              </a:rPr>
              <a:t>TorToise-v2, </a:t>
            </a:r>
            <a:r>
              <a:rPr lang="en-US" sz="1600" dirty="0" err="1">
                <a:ea typeface="等线" panose="02010600030101010101" pitchFamily="2" charset="-122"/>
              </a:rPr>
              <a:t>SeedTTS</a:t>
            </a:r>
            <a:r>
              <a:rPr lang="en-US" sz="1600" dirty="0">
                <a:ea typeface="等线" panose="02010600030101010101" pitchFamily="2" charset="-122"/>
              </a:rPr>
              <a:t>, </a:t>
            </a:r>
            <a:r>
              <a:rPr lang="en-US" sz="1600" dirty="0" err="1">
                <a:ea typeface="等线" panose="02010600030101010101" pitchFamily="2" charset="-122"/>
              </a:rPr>
              <a:t>CosyVoice</a:t>
            </a:r>
            <a:r>
              <a:rPr lang="en-US" sz="1600" dirty="0">
                <a:ea typeface="等线" panose="02010600030101010101" pitchFamily="2" charset="-122"/>
              </a:rPr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E7C95-0911-65E5-4F8C-E41061D22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基于自回归离散语音编码生成连续语音特征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E2CAB-77E3-8084-8240-3F81502D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50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2644C7-9F91-AD15-25FC-B3D863D526ED}"/>
              </a:ext>
            </a:extLst>
          </p:cNvPr>
          <p:cNvGrpSpPr/>
          <p:nvPr/>
        </p:nvGrpSpPr>
        <p:grpSpPr>
          <a:xfrm>
            <a:off x="4837829" y="1760941"/>
            <a:ext cx="6239681" cy="3997147"/>
            <a:chOff x="4837829" y="1760941"/>
            <a:chExt cx="6239681" cy="39971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59E181E-AB22-2C00-D88B-0E89E5888FA8}"/>
                </a:ext>
              </a:extLst>
            </p:cNvPr>
            <p:cNvGrpSpPr/>
            <p:nvPr/>
          </p:nvGrpSpPr>
          <p:grpSpPr>
            <a:xfrm>
              <a:off x="4837829" y="1760941"/>
              <a:ext cx="6239681" cy="3138990"/>
              <a:chOff x="5196810" y="1461162"/>
              <a:chExt cx="6239681" cy="313899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C1A8FA8-DB03-2BF7-B938-7AF471235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6810" y="1461162"/>
                <a:ext cx="6239681" cy="3107002"/>
              </a:xfrm>
              <a:prstGeom prst="rect">
                <a:avLst/>
              </a:prstGeom>
            </p:spPr>
          </p:pic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3D7FFB84-5D09-1106-FD17-FFF0138C5DA0}"/>
                  </a:ext>
                </a:extLst>
              </p:cNvPr>
              <p:cNvSpPr/>
              <p:nvPr/>
            </p:nvSpPr>
            <p:spPr>
              <a:xfrm>
                <a:off x="8316650" y="3974254"/>
                <a:ext cx="2171700" cy="625898"/>
              </a:xfrm>
              <a:prstGeom prst="wedgeRoundRectCallout">
                <a:avLst>
                  <a:gd name="adj1" fmla="val -50073"/>
                  <a:gd name="adj2" fmla="val -82095"/>
                  <a:gd name="adj3" fmla="val 16667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</a:rPr>
                  <a:t>linear and convolutional layers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9B127A-8FE5-6299-2B6C-6C051A01BFE6}"/>
                </a:ext>
              </a:extLst>
            </p:cNvPr>
            <p:cNvSpPr txBox="1"/>
            <p:nvPr/>
          </p:nvSpPr>
          <p:spPr>
            <a:xfrm>
              <a:off x="5410523" y="5096368"/>
              <a:ext cx="5094293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>
                <a:spcAft>
                  <a:spcPts val="600"/>
                </a:spcAft>
              </a:pPr>
              <a:r>
                <a:rPr lang="zh-CN" altLang="en-US" sz="1600" b="1" dirty="0">
                  <a:ea typeface="等线" panose="02010600030101010101" pitchFamily="2" charset="-122"/>
                </a:rPr>
                <a:t>端到端的模型直接产生</a:t>
              </a:r>
              <a:r>
                <a:rPr lang="en-US" sz="1600" b="1" dirty="0" err="1">
                  <a:solidFill>
                    <a:srgbClr val="FF0000"/>
                  </a:solidFill>
                  <a:ea typeface="等线" panose="02010600030101010101" pitchFamily="2" charset="-122"/>
                </a:rPr>
                <a:t>wavforms</a:t>
              </a:r>
              <a:endParaRPr lang="en-US" sz="1600" b="1" dirty="0">
                <a:solidFill>
                  <a:srgbClr val="FF0000"/>
                </a:solidFill>
                <a:ea typeface="等线" panose="02010600030101010101" pitchFamily="2" charset="-122"/>
              </a:endParaRPr>
            </a:p>
            <a:p>
              <a:pPr lvl="1" algn="ctr">
                <a:spcAft>
                  <a:spcPts val="600"/>
                </a:spcAft>
              </a:pPr>
              <a:r>
                <a:rPr lang="en-US" sz="1600" dirty="0">
                  <a:ea typeface="等线" panose="02010600030101010101" pitchFamily="2" charset="-122"/>
                </a:rPr>
                <a:t>(</a:t>
              </a:r>
              <a:r>
                <a:rPr lang="en-US" sz="1600" dirty="0" err="1">
                  <a:ea typeface="等线" panose="02010600030101010101" pitchFamily="2" charset="-122"/>
                </a:rPr>
                <a:t>BaseTTS</a:t>
              </a:r>
              <a:r>
                <a:rPr lang="en-US" sz="1600" dirty="0">
                  <a:ea typeface="等线" panose="02010600030101010101" pitchFamily="2" charset="-122"/>
                </a:rPr>
                <a:t>)</a:t>
              </a:r>
            </a:p>
          </p:txBody>
        </p:sp>
      </p:grpSp>
      <p:sp>
        <p:nvSpPr>
          <p:cNvPr id="5" name="文本框 413">
            <a:extLst>
              <a:ext uri="{FF2B5EF4-FFF2-40B4-BE49-F238E27FC236}">
                <a16:creationId xmlns:a16="http://schemas.microsoft.com/office/drawing/2014/main" id="{3ED99D51-49DC-FBD7-7642-0DCE26F0C71E}"/>
              </a:ext>
            </a:extLst>
          </p:cNvPr>
          <p:cNvSpPr txBox="1"/>
          <p:nvPr/>
        </p:nvSpPr>
        <p:spPr>
          <a:xfrm>
            <a:off x="0" y="5860504"/>
            <a:ext cx="8448147" cy="769441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Jame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Betker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, Better speech synthesis through scaling,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arxiv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, 2023.</a:t>
            </a:r>
          </a:p>
          <a:p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Anastassiou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 et al., Seed-TTS: A Family of High-Quality Versatile Speech Generation Models,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arxiv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, 2024.</a:t>
            </a:r>
          </a:p>
          <a:p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Du et al.,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CosyVoice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: A Scalable Multilingual Zero-shot Text-to-speech Synthesizer based on Supervised Semantic Tokens,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arxiv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, 2024.</a:t>
            </a:r>
          </a:p>
          <a:p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Łajszczak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 et al., ,BASE TTS: Lessons from building a billion-parameter Text-to-Speech model on 100K hours of data,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arxiv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2155817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61485-91D7-3C34-1B7A-CD0E02AE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显式的说话人</a:t>
            </a:r>
            <a:r>
              <a:rPr lang="en-US" altLang="zh-CN"/>
              <a:t>/</a:t>
            </a:r>
            <a:r>
              <a:rPr lang="zh-CN" altLang="en-US"/>
              <a:t>参考语音编码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D779D-F228-14BA-1221-7D39AEED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51</a:t>
            </a:fld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16A8395-3117-95BD-6BEB-B51CC66A9B40}"/>
              </a:ext>
            </a:extLst>
          </p:cNvPr>
          <p:cNvGrpSpPr/>
          <p:nvPr/>
        </p:nvGrpSpPr>
        <p:grpSpPr>
          <a:xfrm>
            <a:off x="1181100" y="1179901"/>
            <a:ext cx="9362642" cy="1754789"/>
            <a:chOff x="1181100" y="1179901"/>
            <a:chExt cx="9362642" cy="17547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DF888F-AABE-BC1D-D840-BDD151240BBC}"/>
                </a:ext>
              </a:extLst>
            </p:cNvPr>
            <p:cNvSpPr/>
            <p:nvPr/>
          </p:nvSpPr>
          <p:spPr>
            <a:xfrm>
              <a:off x="1648258" y="1206924"/>
              <a:ext cx="8895484" cy="7051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Conditional Neural Codec Language Model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A92CE2-0846-F771-AF38-4746E5824B29}"/>
                </a:ext>
              </a:extLst>
            </p:cNvPr>
            <p:cNvSpPr txBox="1"/>
            <p:nvPr/>
          </p:nvSpPr>
          <p:spPr>
            <a:xfrm>
              <a:off x="4328879" y="2349915"/>
              <a:ext cx="28184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rPr>
                <a:t>Previous Acoustic Tokens</a:t>
              </a:r>
              <a:endPara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93E012-5DD7-B95A-0F48-57C883B63320}"/>
                </a:ext>
              </a:extLst>
            </p:cNvPr>
            <p:cNvSpPr txBox="1"/>
            <p:nvPr/>
          </p:nvSpPr>
          <p:spPr>
            <a:xfrm>
              <a:off x="7468690" y="2349915"/>
              <a:ext cx="24782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</a:lstStyle>
            <a:p>
              <a:r>
                <a:rPr lang="en-US" dirty="0">
                  <a:ea typeface="等线" panose="02010600030101010101" pitchFamily="2" charset="-122"/>
                </a:rPr>
                <a:t>Next Acoustic Tokens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49B217D-0B45-A6D4-8DB7-5A681F428B5E}"/>
                </a:ext>
              </a:extLst>
            </p:cNvPr>
            <p:cNvGrpSpPr/>
            <p:nvPr/>
          </p:nvGrpSpPr>
          <p:grpSpPr>
            <a:xfrm>
              <a:off x="10185463" y="1179901"/>
              <a:ext cx="345535" cy="918654"/>
              <a:chOff x="8665223" y="2771638"/>
              <a:chExt cx="345535" cy="1323094"/>
            </a:xfrm>
          </p:grpSpPr>
          <p:sp>
            <p:nvSpPr>
              <p:cNvPr id="33" name="Flowchart: Connector 32">
                <a:extLst>
                  <a:ext uri="{FF2B5EF4-FFF2-40B4-BE49-F238E27FC236}">
                    <a16:creationId xmlns:a16="http://schemas.microsoft.com/office/drawing/2014/main" id="{093B8AC4-D7F6-F239-56B9-918B4373E3F5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lowchart: Connector 33">
                <a:extLst>
                  <a:ext uri="{FF2B5EF4-FFF2-40B4-BE49-F238E27FC236}">
                    <a16:creationId xmlns:a16="http://schemas.microsoft.com/office/drawing/2014/main" id="{01609F28-34D4-0995-A727-DD41F52B2F0D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Connector: Curved 34">
                <a:extLst>
                  <a:ext uri="{FF2B5EF4-FFF2-40B4-BE49-F238E27FC236}">
                    <a16:creationId xmlns:a16="http://schemas.microsoft.com/office/drawing/2014/main" id="{046EB29B-D8E6-2EF8-73B2-97D4CC219D8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176442" y="3306139"/>
                <a:ext cx="1323094" cy="254095"/>
              </a:xfrm>
              <a:prstGeom prst="curvedConnector5">
                <a:avLst>
                  <a:gd name="adj1" fmla="val -12670"/>
                  <a:gd name="adj2" fmla="val 50000"/>
                  <a:gd name="adj3" fmla="val 114517"/>
                </a:avLst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BACE327-C640-E6E9-85FD-A0372CB66E88}"/>
                </a:ext>
              </a:extLst>
            </p:cNvPr>
            <p:cNvGrpSpPr/>
            <p:nvPr/>
          </p:nvGrpSpPr>
          <p:grpSpPr>
            <a:xfrm>
              <a:off x="9617049" y="1179901"/>
              <a:ext cx="345535" cy="918654"/>
              <a:chOff x="8665223" y="2771639"/>
              <a:chExt cx="345535" cy="1323094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FB16A9EE-CA0E-CE1C-F4D8-1420213BBFEF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E822B71B-28A6-C597-7AAE-FF5A9D7B84E8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Connector: Curved 28">
                <a:extLst>
                  <a:ext uri="{FF2B5EF4-FFF2-40B4-BE49-F238E27FC236}">
                    <a16:creationId xmlns:a16="http://schemas.microsoft.com/office/drawing/2014/main" id="{DED89178-5334-F50A-E3C4-B189C3164B7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176442" y="3306139"/>
                <a:ext cx="1323094" cy="254095"/>
              </a:xfrm>
              <a:prstGeom prst="curvedConnector5">
                <a:avLst>
                  <a:gd name="adj1" fmla="val -12670"/>
                  <a:gd name="adj2" fmla="val 50000"/>
                  <a:gd name="adj3" fmla="val 114517"/>
                </a:avLst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8D4F355B-3D6F-E273-4930-C98DFFAC458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614697" y="1512181"/>
              <a:ext cx="918654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1AFA754-F5A8-71B1-FC33-B563ACD9D8A3}"/>
                </a:ext>
              </a:extLst>
            </p:cNvPr>
            <p:cNvCxnSpPr>
              <a:cxnSpLocks/>
            </p:cNvCxnSpPr>
            <p:nvPr/>
          </p:nvCxnSpPr>
          <p:spPr>
            <a:xfrm>
              <a:off x="4676171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D0443AD-DFC4-9AD9-D1F7-AD6EB421CBBF}"/>
                </a:ext>
              </a:extLst>
            </p:cNvPr>
            <p:cNvCxnSpPr>
              <a:cxnSpLocks/>
            </p:cNvCxnSpPr>
            <p:nvPr/>
          </p:nvCxnSpPr>
          <p:spPr>
            <a:xfrm>
              <a:off x="4941658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83B630C-0DAD-5664-69EC-C9E7E3239028}"/>
                </a:ext>
              </a:extLst>
            </p:cNvPr>
            <p:cNvCxnSpPr>
              <a:cxnSpLocks/>
            </p:cNvCxnSpPr>
            <p:nvPr/>
          </p:nvCxnSpPr>
          <p:spPr>
            <a:xfrm>
              <a:off x="5207145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D528D3E-A56C-9C19-F231-61B743FA7B4B}"/>
                </a:ext>
              </a:extLst>
            </p:cNvPr>
            <p:cNvCxnSpPr>
              <a:cxnSpLocks/>
            </p:cNvCxnSpPr>
            <p:nvPr/>
          </p:nvCxnSpPr>
          <p:spPr>
            <a:xfrm>
              <a:off x="5472632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0A5889B-5946-19B6-37C9-17F9AE17DBC8}"/>
                </a:ext>
              </a:extLst>
            </p:cNvPr>
            <p:cNvCxnSpPr>
              <a:cxnSpLocks/>
            </p:cNvCxnSpPr>
            <p:nvPr/>
          </p:nvCxnSpPr>
          <p:spPr>
            <a:xfrm>
              <a:off x="5738119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1E8FDCE-8FE3-DBDF-C69B-3ABB0DAEEF99}"/>
                </a:ext>
              </a:extLst>
            </p:cNvPr>
            <p:cNvCxnSpPr>
              <a:cxnSpLocks/>
            </p:cNvCxnSpPr>
            <p:nvPr/>
          </p:nvCxnSpPr>
          <p:spPr>
            <a:xfrm>
              <a:off x="6003606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3049040-3790-02CD-3CC0-DA812F27B8FF}"/>
                </a:ext>
              </a:extLst>
            </p:cNvPr>
            <p:cNvCxnSpPr>
              <a:cxnSpLocks/>
            </p:cNvCxnSpPr>
            <p:nvPr/>
          </p:nvCxnSpPr>
          <p:spPr>
            <a:xfrm>
              <a:off x="6269093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7574376-8104-F711-EF39-3D7C023C0D85}"/>
                </a:ext>
              </a:extLst>
            </p:cNvPr>
            <p:cNvCxnSpPr>
              <a:cxnSpLocks/>
            </p:cNvCxnSpPr>
            <p:nvPr/>
          </p:nvCxnSpPr>
          <p:spPr>
            <a:xfrm>
              <a:off x="6534580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CDF1D98-AB5C-01A6-9C51-899D34FF4039}"/>
                </a:ext>
              </a:extLst>
            </p:cNvPr>
            <p:cNvCxnSpPr>
              <a:cxnSpLocks/>
            </p:cNvCxnSpPr>
            <p:nvPr/>
          </p:nvCxnSpPr>
          <p:spPr>
            <a:xfrm>
              <a:off x="6800068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F28FC6-D4C3-2A29-B198-29FEB24E3711}"/>
                </a:ext>
              </a:extLst>
            </p:cNvPr>
            <p:cNvSpPr txBox="1"/>
            <p:nvPr/>
          </p:nvSpPr>
          <p:spPr>
            <a:xfrm>
              <a:off x="3107222" y="2349915"/>
              <a:ext cx="11745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等线" panose="02010600030101010101" pitchFamily="2" charset="-122"/>
                </a:rPr>
                <a:t>Input Text</a:t>
              </a:r>
              <a:endPara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ea typeface="等线" panose="02010600030101010101" pitchFamily="2" charset="-122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A0C21E5-2D07-49B6-8AB6-A0CEA035E24B}"/>
                </a:ext>
              </a:extLst>
            </p:cNvPr>
            <p:cNvCxnSpPr>
              <a:cxnSpLocks/>
            </p:cNvCxnSpPr>
            <p:nvPr/>
          </p:nvCxnSpPr>
          <p:spPr>
            <a:xfrm>
              <a:off x="3562578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50BA8DD-2401-C426-217A-7382379F4EC4}"/>
                </a:ext>
              </a:extLst>
            </p:cNvPr>
            <p:cNvCxnSpPr>
              <a:cxnSpLocks/>
            </p:cNvCxnSpPr>
            <p:nvPr/>
          </p:nvCxnSpPr>
          <p:spPr>
            <a:xfrm>
              <a:off x="3826444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4709AF1-77E9-1A0F-1D14-8BFBFE3A8A36}"/>
                </a:ext>
              </a:extLst>
            </p:cNvPr>
            <p:cNvCxnSpPr>
              <a:cxnSpLocks/>
            </p:cNvCxnSpPr>
            <p:nvPr/>
          </p:nvCxnSpPr>
          <p:spPr>
            <a:xfrm>
              <a:off x="4090310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C07FF0E-25C4-4CFE-6385-0955C3AE53EC}"/>
                </a:ext>
              </a:extLst>
            </p:cNvPr>
            <p:cNvCxnSpPr>
              <a:cxnSpLocks/>
            </p:cNvCxnSpPr>
            <p:nvPr/>
          </p:nvCxnSpPr>
          <p:spPr>
            <a:xfrm>
              <a:off x="3298712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D7110B3-4B95-3AFA-0B76-A55A5A26C4DF}"/>
                </a:ext>
              </a:extLst>
            </p:cNvPr>
            <p:cNvCxnSpPr>
              <a:cxnSpLocks/>
            </p:cNvCxnSpPr>
            <p:nvPr/>
          </p:nvCxnSpPr>
          <p:spPr>
            <a:xfrm>
              <a:off x="2205051" y="1961277"/>
              <a:ext cx="0" cy="310857"/>
            </a:xfrm>
            <a:prstGeom prst="straightConnector1">
              <a:avLst/>
            </a:prstGeom>
            <a:ln>
              <a:headEnd type="triangl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413801A-4FCC-0307-BD93-09A72E85B610}"/>
                </a:ext>
              </a:extLst>
            </p:cNvPr>
            <p:cNvSpPr txBox="1"/>
            <p:nvPr/>
          </p:nvSpPr>
          <p:spPr>
            <a:xfrm>
              <a:off x="1181100" y="2349915"/>
              <a:ext cx="20479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ea typeface="等线" panose="02010600030101010101" pitchFamily="2" charset="-122"/>
                </a:rPr>
                <a:t>Speaker/Reference Embedding</a:t>
              </a:r>
              <a:endParaRPr lang="en-US" sz="1600" b="1" i="1" dirty="0">
                <a:solidFill>
                  <a:srgbClr val="C00000"/>
                </a:solidFill>
                <a:ea typeface="等线" panose="02010600030101010101" pitchFamily="2" charset="-122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4A437B6-9840-C3BD-3C90-998F8133EF04}"/>
                </a:ext>
              </a:extLst>
            </p:cNvPr>
            <p:cNvGrpSpPr/>
            <p:nvPr/>
          </p:nvGrpSpPr>
          <p:grpSpPr>
            <a:xfrm>
              <a:off x="8718708" y="1179901"/>
              <a:ext cx="345535" cy="918654"/>
              <a:chOff x="8665223" y="2771638"/>
              <a:chExt cx="345535" cy="1323094"/>
            </a:xfrm>
          </p:grpSpPr>
          <p:sp>
            <p:nvSpPr>
              <p:cNvPr id="79" name="Flowchart: Connector 78">
                <a:extLst>
                  <a:ext uri="{FF2B5EF4-FFF2-40B4-BE49-F238E27FC236}">
                    <a16:creationId xmlns:a16="http://schemas.microsoft.com/office/drawing/2014/main" id="{A106D72C-519B-2668-6721-AA779418FFD6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lowchart: Connector 79">
                <a:extLst>
                  <a:ext uri="{FF2B5EF4-FFF2-40B4-BE49-F238E27FC236}">
                    <a16:creationId xmlns:a16="http://schemas.microsoft.com/office/drawing/2014/main" id="{481719B3-5639-9BD5-EA12-B07D4BBBE2F1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Connector: Curved 80">
                <a:extLst>
                  <a:ext uri="{FF2B5EF4-FFF2-40B4-BE49-F238E27FC236}">
                    <a16:creationId xmlns:a16="http://schemas.microsoft.com/office/drawing/2014/main" id="{365F182E-1839-3B66-F3FD-586D1B90BB7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176442" y="3306139"/>
                <a:ext cx="1323094" cy="254095"/>
              </a:xfrm>
              <a:prstGeom prst="curvedConnector5">
                <a:avLst>
                  <a:gd name="adj1" fmla="val -12670"/>
                  <a:gd name="adj2" fmla="val 50000"/>
                  <a:gd name="adj3" fmla="val 114517"/>
                </a:avLst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6750606-3C04-9084-562E-EDBDECFD91E0}"/>
                </a:ext>
              </a:extLst>
            </p:cNvPr>
            <p:cNvGrpSpPr/>
            <p:nvPr/>
          </p:nvGrpSpPr>
          <p:grpSpPr>
            <a:xfrm>
              <a:off x="9048635" y="1179901"/>
              <a:ext cx="345535" cy="918654"/>
              <a:chOff x="8665223" y="2771639"/>
              <a:chExt cx="345535" cy="1323094"/>
            </a:xfrm>
          </p:grpSpPr>
          <p:sp>
            <p:nvSpPr>
              <p:cNvPr id="76" name="Flowchart: Connector 75">
                <a:extLst>
                  <a:ext uri="{FF2B5EF4-FFF2-40B4-BE49-F238E27FC236}">
                    <a16:creationId xmlns:a16="http://schemas.microsoft.com/office/drawing/2014/main" id="{726E0A4A-9E4D-C972-57A8-6023EBAB5F85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lowchart: Connector 76">
                <a:extLst>
                  <a:ext uri="{FF2B5EF4-FFF2-40B4-BE49-F238E27FC236}">
                    <a16:creationId xmlns:a16="http://schemas.microsoft.com/office/drawing/2014/main" id="{4998633B-B685-5E79-70F3-95EF849FFAE0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or: Curved 77">
                <a:extLst>
                  <a:ext uri="{FF2B5EF4-FFF2-40B4-BE49-F238E27FC236}">
                    <a16:creationId xmlns:a16="http://schemas.microsoft.com/office/drawing/2014/main" id="{FCA4D865-48D7-5392-F131-ACC2FA00099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176442" y="3306139"/>
                <a:ext cx="1323094" cy="254095"/>
              </a:xfrm>
              <a:prstGeom prst="curvedConnector5">
                <a:avLst>
                  <a:gd name="adj1" fmla="val -12670"/>
                  <a:gd name="adj2" fmla="val 50000"/>
                  <a:gd name="adj3" fmla="val 114517"/>
                </a:avLst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Connector: Curved 69">
              <a:extLst>
                <a:ext uri="{FF2B5EF4-FFF2-40B4-BE49-F238E27FC236}">
                  <a16:creationId xmlns:a16="http://schemas.microsoft.com/office/drawing/2014/main" id="{332351E6-F560-413D-B377-A0AEC49339B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046283" y="1512181"/>
              <a:ext cx="918654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72C159E-040B-1219-274D-58AD85136A82}"/>
                </a:ext>
              </a:extLst>
            </p:cNvPr>
            <p:cNvGrpSpPr/>
            <p:nvPr/>
          </p:nvGrpSpPr>
          <p:grpSpPr>
            <a:xfrm>
              <a:off x="8150294" y="1179901"/>
              <a:ext cx="345535" cy="918654"/>
              <a:chOff x="8665223" y="2771639"/>
              <a:chExt cx="345535" cy="1323094"/>
            </a:xfrm>
          </p:grpSpPr>
          <p:sp>
            <p:nvSpPr>
              <p:cNvPr id="73" name="Flowchart: Connector 72">
                <a:extLst>
                  <a:ext uri="{FF2B5EF4-FFF2-40B4-BE49-F238E27FC236}">
                    <a16:creationId xmlns:a16="http://schemas.microsoft.com/office/drawing/2014/main" id="{49AF0282-6143-045A-C984-B97E6F779A57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lowchart: Connector 73">
                <a:extLst>
                  <a:ext uri="{FF2B5EF4-FFF2-40B4-BE49-F238E27FC236}">
                    <a16:creationId xmlns:a16="http://schemas.microsoft.com/office/drawing/2014/main" id="{1711626F-8DDF-2E0D-2C48-40E85CE20DCE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Connector: Curved 74">
                <a:extLst>
                  <a:ext uri="{FF2B5EF4-FFF2-40B4-BE49-F238E27FC236}">
                    <a16:creationId xmlns:a16="http://schemas.microsoft.com/office/drawing/2014/main" id="{A747179F-50F4-16A7-4E3E-369B6892DB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176442" y="3306139"/>
                <a:ext cx="1323094" cy="254095"/>
              </a:xfrm>
              <a:prstGeom prst="curvedConnector5">
                <a:avLst>
                  <a:gd name="adj1" fmla="val -12670"/>
                  <a:gd name="adj2" fmla="val 50000"/>
                  <a:gd name="adj3" fmla="val 114517"/>
                </a:avLst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Connector: Curved 71">
              <a:extLst>
                <a:ext uri="{FF2B5EF4-FFF2-40B4-BE49-F238E27FC236}">
                  <a16:creationId xmlns:a16="http://schemas.microsoft.com/office/drawing/2014/main" id="{27B3E546-88CC-6194-D821-C97F4B0D7D3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147942" y="1512181"/>
              <a:ext cx="918654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F4F10BF-0AD8-029E-D3A1-0BC84DEFC132}"/>
                </a:ext>
              </a:extLst>
            </p:cNvPr>
            <p:cNvGrpSpPr/>
            <p:nvPr/>
          </p:nvGrpSpPr>
          <p:grpSpPr>
            <a:xfrm>
              <a:off x="7251953" y="1179901"/>
              <a:ext cx="345535" cy="918654"/>
              <a:chOff x="8665223" y="2771638"/>
              <a:chExt cx="345535" cy="1323094"/>
            </a:xfrm>
          </p:grpSpPr>
          <p:sp>
            <p:nvSpPr>
              <p:cNvPr id="94" name="Flowchart: Connector 93">
                <a:extLst>
                  <a:ext uri="{FF2B5EF4-FFF2-40B4-BE49-F238E27FC236}">
                    <a16:creationId xmlns:a16="http://schemas.microsoft.com/office/drawing/2014/main" id="{7974C2C0-D75C-21A0-4EE1-41C5F7F3E0DB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lowchart: Connector 94">
                <a:extLst>
                  <a:ext uri="{FF2B5EF4-FFF2-40B4-BE49-F238E27FC236}">
                    <a16:creationId xmlns:a16="http://schemas.microsoft.com/office/drawing/2014/main" id="{6C294253-A99A-9BB5-B492-FB161C7EB8FA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Connector: Curved 95">
                <a:extLst>
                  <a:ext uri="{FF2B5EF4-FFF2-40B4-BE49-F238E27FC236}">
                    <a16:creationId xmlns:a16="http://schemas.microsoft.com/office/drawing/2014/main" id="{DE035CBA-BD6C-879B-39C5-006E6378054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176442" y="3306139"/>
                <a:ext cx="1323094" cy="254095"/>
              </a:xfrm>
              <a:prstGeom prst="curvedConnector5">
                <a:avLst>
                  <a:gd name="adj1" fmla="val -12670"/>
                  <a:gd name="adj2" fmla="val 50000"/>
                  <a:gd name="adj3" fmla="val 114517"/>
                </a:avLst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4800200-619F-E2E3-6996-BE6F24D9346E}"/>
                </a:ext>
              </a:extLst>
            </p:cNvPr>
            <p:cNvGrpSpPr/>
            <p:nvPr/>
          </p:nvGrpSpPr>
          <p:grpSpPr>
            <a:xfrm>
              <a:off x="7581880" y="1179901"/>
              <a:ext cx="345535" cy="918654"/>
              <a:chOff x="8665223" y="2771639"/>
              <a:chExt cx="345535" cy="1323094"/>
            </a:xfrm>
          </p:grpSpPr>
          <p:sp>
            <p:nvSpPr>
              <p:cNvPr id="91" name="Flowchart: Connector 90">
                <a:extLst>
                  <a:ext uri="{FF2B5EF4-FFF2-40B4-BE49-F238E27FC236}">
                    <a16:creationId xmlns:a16="http://schemas.microsoft.com/office/drawing/2014/main" id="{6D0B4171-C755-EED4-3449-548F10E85128}"/>
                  </a:ext>
                </a:extLst>
              </p:cNvPr>
              <p:cNvSpPr/>
              <p:nvPr/>
            </p:nvSpPr>
            <p:spPr>
              <a:xfrm flipV="1">
                <a:off x="8665223" y="2831780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lowchart: Connector 91">
                <a:extLst>
                  <a:ext uri="{FF2B5EF4-FFF2-40B4-BE49-F238E27FC236}">
                    <a16:creationId xmlns:a16="http://schemas.microsoft.com/office/drawing/2014/main" id="{513B08D1-259B-DE19-C0FA-580022B5DF80}"/>
                  </a:ext>
                </a:extLst>
              </p:cNvPr>
              <p:cNvSpPr/>
              <p:nvPr/>
            </p:nvSpPr>
            <p:spPr>
              <a:xfrm flipV="1">
                <a:off x="8919318" y="3940845"/>
                <a:ext cx="91440" cy="93748"/>
              </a:xfrm>
              <a:prstGeom prst="flowChartConnecto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3" name="Connector: Curved 92">
                <a:extLst>
                  <a:ext uri="{FF2B5EF4-FFF2-40B4-BE49-F238E27FC236}">
                    <a16:creationId xmlns:a16="http://schemas.microsoft.com/office/drawing/2014/main" id="{F8447964-5954-5F4C-2F9C-A1460E89F2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176442" y="3306139"/>
                <a:ext cx="1323094" cy="254095"/>
              </a:xfrm>
              <a:prstGeom prst="curvedConnector5">
                <a:avLst>
                  <a:gd name="adj1" fmla="val -12670"/>
                  <a:gd name="adj2" fmla="val 50000"/>
                  <a:gd name="adj3" fmla="val 114517"/>
                </a:avLst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Connector: Curved 84">
              <a:extLst>
                <a:ext uri="{FF2B5EF4-FFF2-40B4-BE49-F238E27FC236}">
                  <a16:creationId xmlns:a16="http://schemas.microsoft.com/office/drawing/2014/main" id="{90B565AF-23C3-0AD4-B3CE-80C8C0B71A6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579528" y="1512181"/>
              <a:ext cx="918654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Connector: Curved 86">
              <a:extLst>
                <a:ext uri="{FF2B5EF4-FFF2-40B4-BE49-F238E27FC236}">
                  <a16:creationId xmlns:a16="http://schemas.microsoft.com/office/drawing/2014/main" id="{FD55051A-A0B6-31CA-829C-A921B231D59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681187" y="1512181"/>
              <a:ext cx="918654" cy="254095"/>
            </a:xfrm>
            <a:prstGeom prst="curvedConnector5">
              <a:avLst>
                <a:gd name="adj1" fmla="val -12670"/>
                <a:gd name="adj2" fmla="val 50000"/>
                <a:gd name="adj3" fmla="val 11451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9" name="Flowchart: Alternate Process 98">
            <a:extLst>
              <a:ext uri="{FF2B5EF4-FFF2-40B4-BE49-F238E27FC236}">
                <a16:creationId xmlns:a16="http://schemas.microsoft.com/office/drawing/2014/main" id="{56297BEE-F74D-8928-FFF4-B40DC2EDC810}"/>
              </a:ext>
            </a:extLst>
          </p:cNvPr>
          <p:cNvSpPr/>
          <p:nvPr/>
        </p:nvSpPr>
        <p:spPr>
          <a:xfrm>
            <a:off x="4740044" y="3467545"/>
            <a:ext cx="1109484" cy="245301"/>
          </a:xfrm>
          <a:prstGeom prst="flowChartAlternate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08AB57-A4DE-6E35-C5EF-C89F4466DC2F}"/>
              </a:ext>
            </a:extLst>
          </p:cNvPr>
          <p:cNvGrpSpPr/>
          <p:nvPr/>
        </p:nvGrpSpPr>
        <p:grpSpPr>
          <a:xfrm>
            <a:off x="2834325" y="2859824"/>
            <a:ext cx="6214310" cy="3352110"/>
            <a:chOff x="2834325" y="2825099"/>
            <a:chExt cx="6214310" cy="3352110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D831EDBC-DEAA-4401-5E39-21D25C175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4325" y="2897385"/>
              <a:ext cx="3309921" cy="2908323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8F4E94F8-FCE3-3A3C-4C2E-9DF99AE8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5629" y="2825099"/>
              <a:ext cx="2183006" cy="2980609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81C7B8B-740E-934C-0F44-3ABD2DC08134}"/>
                </a:ext>
              </a:extLst>
            </p:cNvPr>
            <p:cNvSpPr txBox="1"/>
            <p:nvPr/>
          </p:nvSpPr>
          <p:spPr>
            <a:xfrm>
              <a:off x="4003479" y="5838655"/>
              <a:ext cx="971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a typeface="等线" panose="02010600030101010101" pitchFamily="2" charset="-122"/>
                </a:rPr>
                <a:t>X-Vector</a:t>
              </a:r>
              <a:endParaRPr lang="en-US" dirty="0">
                <a:ea typeface="等线" panose="02010600030101010101" pitchFamily="2" charset="-122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34DB2BC-A5DA-C605-4AB6-6AE39CAE8577}"/>
                </a:ext>
              </a:extLst>
            </p:cNvPr>
            <p:cNvSpPr txBox="1"/>
            <p:nvPr/>
          </p:nvSpPr>
          <p:spPr>
            <a:xfrm>
              <a:off x="6930249" y="5806330"/>
              <a:ext cx="2053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a typeface="等线" panose="02010600030101010101" pitchFamily="2" charset="-122"/>
                </a:rPr>
                <a:t>Reference</a:t>
              </a:r>
              <a:r>
                <a:rPr lang="en-US" dirty="0">
                  <a:ea typeface="等线" panose="02010600030101010101" pitchFamily="2" charset="-122"/>
                </a:rPr>
                <a:t> Encoder</a:t>
              </a:r>
            </a:p>
          </p:txBody>
        </p:sp>
      </p:grpSp>
      <p:sp>
        <p:nvSpPr>
          <p:cNvPr id="3" name="文本框 413">
            <a:extLst>
              <a:ext uri="{FF2B5EF4-FFF2-40B4-BE49-F238E27FC236}">
                <a16:creationId xmlns:a16="http://schemas.microsoft.com/office/drawing/2014/main" id="{A6BAC8D1-B3E2-E321-94E1-BC3AE40428E2}"/>
              </a:ext>
            </a:extLst>
          </p:cNvPr>
          <p:cNvSpPr txBox="1"/>
          <p:nvPr/>
        </p:nvSpPr>
        <p:spPr>
          <a:xfrm>
            <a:off x="0" y="6195434"/>
            <a:ext cx="8040984" cy="430887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Snyder et al., X-vectors: Robust </a:t>
            </a:r>
            <a:r>
              <a:rPr lang="en-US"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dnn</a:t>
            </a:r>
            <a:r>
              <a:rPr lang="en-US"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  <a:cs typeface="+mn-cs"/>
              </a:rPr>
              <a:t> embeddings for speaker recognition, ICASSP 2018.</a:t>
            </a:r>
          </a:p>
          <a:p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Łajszczak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 et al., ,BASE TTS: Lessons from building a billion-parameter Text-to-Speech model on 100K hours of data,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arxiv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, 2024.</a:t>
            </a:r>
            <a:endParaRPr lang="en-US" sz="1100" dirty="0">
              <a:solidFill>
                <a:srgbClr val="222222">
                  <a:alpha val="100000"/>
                </a:srgbClr>
              </a:solidFill>
              <a:highlight>
                <a:srgbClr val="FFFFFF">
                  <a:alpha val="100000"/>
                </a:srgbClr>
              </a:highlight>
              <a:latin typeface="Arial"/>
              <a:ea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4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8E87-2818-5103-C6A2-862E8F82B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基于离散编码的语音生成</a:t>
            </a:r>
            <a:r>
              <a:rPr lang="en-US" altLang="zh-CN"/>
              <a:t> vs </a:t>
            </a:r>
            <a:r>
              <a:rPr lang="zh-CN" altLang="en-US"/>
              <a:t>基于</a:t>
            </a:r>
            <a:r>
              <a:rPr lang="en-US" altLang="zh-CN"/>
              <a:t>MEL</a:t>
            </a:r>
            <a:r>
              <a:rPr lang="zh-CN" altLang="en-US"/>
              <a:t>谱的语音生成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EA499655-F2C7-5870-320E-893E7D1E1E6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289050" y="1326648"/>
              <a:ext cx="9613899" cy="4608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04633">
                      <a:extLst>
                        <a:ext uri="{9D8B030D-6E8A-4147-A177-3AD203B41FA5}">
                          <a16:colId xmlns:a16="http://schemas.microsoft.com/office/drawing/2014/main" val="2027046995"/>
                        </a:ext>
                      </a:extLst>
                    </a:gridCol>
                    <a:gridCol w="3204633">
                      <a:extLst>
                        <a:ext uri="{9D8B030D-6E8A-4147-A177-3AD203B41FA5}">
                          <a16:colId xmlns:a16="http://schemas.microsoft.com/office/drawing/2014/main" val="923840429"/>
                        </a:ext>
                      </a:extLst>
                    </a:gridCol>
                    <a:gridCol w="3204633">
                      <a:extLst>
                        <a:ext uri="{9D8B030D-6E8A-4147-A177-3AD203B41FA5}">
                          <a16:colId xmlns:a16="http://schemas.microsoft.com/office/drawing/2014/main" val="2652805100"/>
                        </a:ext>
                      </a:extLst>
                    </a:gridCol>
                  </a:tblGrid>
                  <a:tr h="576000">
                    <a:tc>
                      <a:txBody>
                        <a:bodyPr/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传统的基于</a:t>
                          </a:r>
                          <a:r>
                            <a:rPr lang="en-US" altLang="zh-CN">
                              <a:solidFill>
                                <a:schemeClr val="tx1"/>
                              </a:solidFill>
                            </a:rPr>
                            <a:t>MEL</a:t>
                          </a:r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的</a:t>
                          </a:r>
                          <a:r>
                            <a:rPr lang="en-US" altLang="zh-CN">
                              <a:solidFill>
                                <a:schemeClr val="tx1"/>
                              </a:solidFill>
                            </a:rPr>
                            <a:t>TTS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基于离散编码的语音生成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6780298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中间表示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M</a:t>
                          </a:r>
                          <a:r>
                            <a:rPr lang="en-US" altLang="zh-CN">
                              <a:solidFill>
                                <a:schemeClr val="tx1"/>
                              </a:solidFill>
                            </a:rPr>
                            <a:t>el </a:t>
                          </a:r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谱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离散编码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147522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训练目标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连续信号的回归损失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交叉熵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1174841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训练数据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高质量的专业数据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互联网带噪声数据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42759912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训练数据大小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600</a:t>
                          </a:r>
                          <a:r>
                            <a:rPr lang="en-US" altLang="zh-CN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</m:oMath>
                          </a14:m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60Kh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53752300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上下文学习能力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✘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✓</a:t>
                          </a:r>
                          <a:endParaRPr lang="en-US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7772352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韵律表达能力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单一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b="0">
                              <a:solidFill>
                                <a:schemeClr val="tx1"/>
                              </a:solidFill>
                            </a:rPr>
                            <a:t>丰富</a:t>
                          </a:r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4036411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与文本大语言模型的融合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困难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b="0">
                              <a:solidFill>
                                <a:schemeClr val="tx1"/>
                              </a:solidFill>
                            </a:rPr>
                            <a:t>容易</a:t>
                          </a:r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77049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EA499655-F2C7-5870-320E-893E7D1E1E6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289050" y="1326648"/>
              <a:ext cx="9613899" cy="4608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04633">
                      <a:extLst>
                        <a:ext uri="{9D8B030D-6E8A-4147-A177-3AD203B41FA5}">
                          <a16:colId xmlns:a16="http://schemas.microsoft.com/office/drawing/2014/main" val="2027046995"/>
                        </a:ext>
                      </a:extLst>
                    </a:gridCol>
                    <a:gridCol w="3204633">
                      <a:extLst>
                        <a:ext uri="{9D8B030D-6E8A-4147-A177-3AD203B41FA5}">
                          <a16:colId xmlns:a16="http://schemas.microsoft.com/office/drawing/2014/main" val="923840429"/>
                        </a:ext>
                      </a:extLst>
                    </a:gridCol>
                    <a:gridCol w="3204633">
                      <a:extLst>
                        <a:ext uri="{9D8B030D-6E8A-4147-A177-3AD203B41FA5}">
                          <a16:colId xmlns:a16="http://schemas.microsoft.com/office/drawing/2014/main" val="2652805100"/>
                        </a:ext>
                      </a:extLst>
                    </a:gridCol>
                  </a:tblGrid>
                  <a:tr h="576000">
                    <a:tc>
                      <a:txBody>
                        <a:bodyPr/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传统的基于</a:t>
                          </a:r>
                          <a:r>
                            <a:rPr lang="en-US" altLang="zh-CN">
                              <a:solidFill>
                                <a:schemeClr val="tx1"/>
                              </a:solidFill>
                            </a:rPr>
                            <a:t>MEL</a:t>
                          </a:r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的</a:t>
                          </a:r>
                          <a:r>
                            <a:rPr lang="en-US" altLang="zh-CN">
                              <a:solidFill>
                                <a:schemeClr val="tx1"/>
                              </a:solidFill>
                            </a:rPr>
                            <a:t>TTS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基于离散编码的语音生成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6780298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中间表示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solidFill>
                                <a:schemeClr val="tx1"/>
                              </a:solidFill>
                            </a:rPr>
                            <a:t>M</a:t>
                          </a:r>
                          <a:r>
                            <a:rPr lang="en-US" altLang="zh-CN">
                              <a:solidFill>
                                <a:schemeClr val="tx1"/>
                              </a:solidFill>
                            </a:rPr>
                            <a:t>el </a:t>
                          </a:r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谱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离散编码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147522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训练目标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连续信号的回归损失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交叉熵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1174841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训练数据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高质量的专业数据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互联网带噪声数据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42759912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训练数据大小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190" t="-404255" r="-100760" b="-30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190" t="-404255" r="-760" b="-3042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3752300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上下文学习能力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✘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✓</a:t>
                          </a:r>
                          <a:endParaRPr lang="en-US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7772352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韵律表达能力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单一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b="0">
                              <a:solidFill>
                                <a:schemeClr val="tx1"/>
                              </a:solidFill>
                            </a:rPr>
                            <a:t>丰富</a:t>
                          </a:r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4036411"/>
                      </a:ext>
                    </a:extLst>
                  </a:tr>
                  <a:tr h="57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与文本大语言模型的融合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>
                              <a:solidFill>
                                <a:schemeClr val="tx1"/>
                              </a:solidFill>
                            </a:rPr>
                            <a:t>困难</a:t>
                          </a: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b="0">
                              <a:solidFill>
                                <a:schemeClr val="tx1"/>
                              </a:solidFill>
                            </a:rPr>
                            <a:t>容易</a:t>
                          </a:r>
                          <a:endParaRPr lang="en-US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77049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9697A-A88F-DB6C-1265-2D2284AF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12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1361C7A0-EF4E-4C5F-B5B2-67BD3367E170}"/>
              </a:ext>
            </a:extLst>
          </p:cNvPr>
          <p:cNvSpPr/>
          <p:nvPr/>
        </p:nvSpPr>
        <p:spPr>
          <a:xfrm>
            <a:off x="3644900" y="4467939"/>
            <a:ext cx="6032500" cy="1656848"/>
          </a:xfrm>
          <a:prstGeom prst="flowChartAlternateProcess">
            <a:avLst/>
          </a:prstGeom>
          <a:solidFill>
            <a:schemeClr val="accent1">
              <a:alpha val="62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3AE6DA6E-A23B-C0AF-8B04-DCD626FAC4CF}"/>
              </a:ext>
            </a:extLst>
          </p:cNvPr>
          <p:cNvSpPr/>
          <p:nvPr/>
        </p:nvSpPr>
        <p:spPr>
          <a:xfrm>
            <a:off x="3644900" y="1327362"/>
            <a:ext cx="6032500" cy="2717800"/>
          </a:xfrm>
          <a:prstGeom prst="flowChartAlternateProcess">
            <a:avLst/>
          </a:prstGeom>
          <a:solidFill>
            <a:schemeClr val="accent1">
              <a:alpha val="62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1DBB3-A24E-DEFC-7D54-9BC40417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54" y="-118639"/>
            <a:ext cx="11842202" cy="1325563"/>
          </a:xfrm>
        </p:spPr>
        <p:txBody>
          <a:bodyPr/>
          <a:lstStyle/>
          <a:p>
            <a:r>
              <a:rPr lang="zh-CN" altLang="en-US"/>
              <a:t>基于离散编码的语音生成：样例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AC0C9-952F-35E1-0B30-19D3500B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E35E9E6D-B1E9-4F08-8E83-0E081C425F53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D60EBD-9A32-2DDF-CEAB-851B7F935FBA}"/>
              </a:ext>
            </a:extLst>
          </p:cNvPr>
          <p:cNvGrpSpPr/>
          <p:nvPr/>
        </p:nvGrpSpPr>
        <p:grpSpPr>
          <a:xfrm>
            <a:off x="3739002" y="4719675"/>
            <a:ext cx="4776639" cy="1174637"/>
            <a:chOff x="4018402" y="4840113"/>
            <a:chExt cx="4776639" cy="1174637"/>
          </a:xfrm>
        </p:grpSpPr>
        <p:pic>
          <p:nvPicPr>
            <p:cNvPr id="3" name="-460085021306370771">
              <a:hlinkClick r:id="" action="ppaction://media"/>
              <a:extLst>
                <a:ext uri="{FF2B5EF4-FFF2-40B4-BE49-F238E27FC236}">
                  <a16:creationId xmlns:a16="http://schemas.microsoft.com/office/drawing/2014/main" id="{7D99DE76-E4CF-83D3-55EC-883CADC89F36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4195667" y="5440822"/>
              <a:ext cx="573928" cy="573928"/>
            </a:xfrm>
            <a:prstGeom prst="rect">
              <a:avLst/>
            </a:prstGeom>
          </p:spPr>
        </p:pic>
        <p:pic>
          <p:nvPicPr>
            <p:cNvPr id="34" name="-5611264446119349866">
              <a:hlinkClick r:id="" action="ppaction://media"/>
              <a:extLst>
                <a:ext uri="{FF2B5EF4-FFF2-40B4-BE49-F238E27FC236}">
                  <a16:creationId xmlns:a16="http://schemas.microsoft.com/office/drawing/2014/main" id="{FB9DD413-CBA3-2EFF-D389-18DDCCF22787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5725502" y="5440822"/>
              <a:ext cx="573928" cy="573928"/>
            </a:xfrm>
            <a:prstGeom prst="rect">
              <a:avLst/>
            </a:prstGeom>
          </p:spPr>
        </p:pic>
        <p:pic>
          <p:nvPicPr>
            <p:cNvPr id="35" name="6812245234238900092">
              <a:hlinkClick r:id="" action="ppaction://media"/>
              <a:extLst>
                <a:ext uri="{FF2B5EF4-FFF2-40B4-BE49-F238E27FC236}">
                  <a16:creationId xmlns:a16="http://schemas.microsoft.com/office/drawing/2014/main" id="{83D27B8E-AB28-C4C3-C4AE-CCC966213C54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8184911" y="5440822"/>
              <a:ext cx="573928" cy="573928"/>
            </a:xfrm>
            <a:prstGeom prst="rect">
              <a:avLst/>
            </a:prstGeom>
          </p:spPr>
        </p:pic>
        <p:sp>
          <p:nvSpPr>
            <p:cNvPr id="36" name="文本框 77">
              <a:extLst>
                <a:ext uri="{FF2B5EF4-FFF2-40B4-BE49-F238E27FC236}">
                  <a16:creationId xmlns:a16="http://schemas.microsoft.com/office/drawing/2014/main" id="{7B050690-B12F-7E3E-5017-AB96BFB727D2}"/>
                </a:ext>
              </a:extLst>
            </p:cNvPr>
            <p:cNvSpPr txBox="1"/>
            <p:nvPr/>
          </p:nvSpPr>
          <p:spPr>
            <a:xfrm>
              <a:off x="4018402" y="4853221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latin typeface="+mn-lt"/>
                  <a:ea typeface="+mn-ea"/>
                </a:defRPr>
              </a:lvl1pPr>
            </a:lstStyle>
            <a:p>
              <a:r>
                <a:rPr lang="en-US" altLang="zh-CN"/>
                <a:t>Prompt</a:t>
              </a:r>
              <a:endParaRPr lang="zh-CN" altLang="en-US"/>
            </a:p>
          </p:txBody>
        </p:sp>
        <p:sp>
          <p:nvSpPr>
            <p:cNvPr id="37" name="文本框 78">
              <a:extLst>
                <a:ext uri="{FF2B5EF4-FFF2-40B4-BE49-F238E27FC236}">
                  <a16:creationId xmlns:a16="http://schemas.microsoft.com/office/drawing/2014/main" id="{5DF5774D-6FEB-A4B0-BE87-121ED5C6B89D}"/>
                </a:ext>
              </a:extLst>
            </p:cNvPr>
            <p:cNvSpPr txBox="1"/>
            <p:nvPr/>
          </p:nvSpPr>
          <p:spPr>
            <a:xfrm>
              <a:off x="5689301" y="484011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latin typeface="+mn-lt"/>
                  <a:ea typeface="+mn-ea"/>
                </a:defRPr>
              </a:lvl1pPr>
            </a:lstStyle>
            <a:p>
              <a:r>
                <a:rPr lang="zh-CN" altLang="en-US"/>
                <a:t>伤心</a:t>
              </a:r>
            </a:p>
          </p:txBody>
        </p:sp>
        <p:sp>
          <p:nvSpPr>
            <p:cNvPr id="38" name="文本框 79">
              <a:extLst>
                <a:ext uri="{FF2B5EF4-FFF2-40B4-BE49-F238E27FC236}">
                  <a16:creationId xmlns:a16="http://schemas.microsoft.com/office/drawing/2014/main" id="{E5139DE2-ABE5-E695-91FB-569F85536278}"/>
                </a:ext>
              </a:extLst>
            </p:cNvPr>
            <p:cNvSpPr txBox="1"/>
            <p:nvPr/>
          </p:nvSpPr>
          <p:spPr>
            <a:xfrm>
              <a:off x="8148710" y="485322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latin typeface="+mn-lt"/>
                  <a:ea typeface="+mn-ea"/>
                </a:defRPr>
              </a:lvl1pPr>
            </a:lstStyle>
            <a:p>
              <a:r>
                <a:rPr lang="zh-CN" altLang="en-US"/>
                <a:t>生气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EEA5AC1-FAB3-0BA4-2F0F-2D641B523D29}"/>
              </a:ext>
            </a:extLst>
          </p:cNvPr>
          <p:cNvSpPr txBox="1"/>
          <p:nvPr/>
        </p:nvSpPr>
        <p:spPr>
          <a:xfrm>
            <a:off x="2030786" y="2288510"/>
            <a:ext cx="1395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a typeface="等线" panose="02010600030101010101" pitchFamily="2" charset="-122"/>
              </a:rPr>
              <a:t>VALL-E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BA3873-D6B1-94E1-F1B8-ADE1DEAEA43C}"/>
              </a:ext>
            </a:extLst>
          </p:cNvPr>
          <p:cNvSpPr txBox="1"/>
          <p:nvPr/>
        </p:nvSpPr>
        <p:spPr>
          <a:xfrm>
            <a:off x="1877186" y="5044653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ea typeface="等线" panose="02010600030101010101" pitchFamily="2" charset="-122"/>
              </a:rPr>
              <a:t>SeedTTS</a:t>
            </a:r>
            <a:endParaRPr lang="en-US" sz="2800" dirty="0">
              <a:ea typeface="等线" panose="02010600030101010101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53ADB4-33FE-32C8-902D-32DDB1E5A66E}"/>
              </a:ext>
            </a:extLst>
          </p:cNvPr>
          <p:cNvGrpSpPr/>
          <p:nvPr/>
        </p:nvGrpSpPr>
        <p:grpSpPr>
          <a:xfrm>
            <a:off x="3880066" y="1520528"/>
            <a:ext cx="5558904" cy="2168645"/>
            <a:chOff x="4159466" y="1640966"/>
            <a:chExt cx="5558904" cy="2168645"/>
          </a:xfrm>
        </p:grpSpPr>
        <p:sp>
          <p:nvSpPr>
            <p:cNvPr id="6" name="文本框 25">
              <a:extLst>
                <a:ext uri="{FF2B5EF4-FFF2-40B4-BE49-F238E27FC236}">
                  <a16:creationId xmlns:a16="http://schemas.microsoft.com/office/drawing/2014/main" id="{43F1F9CF-C13F-728C-CE12-8B986784BD5A}"/>
                </a:ext>
              </a:extLst>
            </p:cNvPr>
            <p:cNvSpPr txBox="1"/>
            <p:nvPr/>
          </p:nvSpPr>
          <p:spPr>
            <a:xfrm>
              <a:off x="4159466" y="164096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+mn-lt"/>
                  <a:ea typeface="+mn-ea"/>
                </a:rPr>
                <a:t>情感</a:t>
              </a:r>
              <a:endParaRPr lang="en-US" dirty="0">
                <a:latin typeface="+mn-lt"/>
                <a:ea typeface="等线" panose="02010600030101010101" pitchFamily="2" charset="-122"/>
              </a:endParaRPr>
            </a:p>
          </p:txBody>
        </p:sp>
        <p:sp>
          <p:nvSpPr>
            <p:cNvPr id="7" name="文本框 26">
              <a:extLst>
                <a:ext uri="{FF2B5EF4-FFF2-40B4-BE49-F238E27FC236}">
                  <a16:creationId xmlns:a16="http://schemas.microsoft.com/office/drawing/2014/main" id="{64C1A9C6-4192-DEBB-8A07-71674B57E44B}"/>
                </a:ext>
              </a:extLst>
            </p:cNvPr>
            <p:cNvSpPr txBox="1"/>
            <p:nvPr/>
          </p:nvSpPr>
          <p:spPr>
            <a:xfrm>
              <a:off x="5317404" y="1640966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ea typeface="等线" panose="02010600030101010101" pitchFamily="2" charset="-122"/>
                </a:rPr>
                <a:t>英文</a:t>
              </a:r>
              <a:r>
                <a:rPr lang="en-US" altLang="zh-CN" dirty="0">
                  <a:ea typeface="等线" panose="02010600030101010101" pitchFamily="2" charset="-122"/>
                </a:rPr>
                <a:t>Prompt</a:t>
              </a:r>
              <a:endParaRPr lang="en-US" dirty="0">
                <a:ea typeface="等线" panose="02010600030101010101" pitchFamily="2" charset="-122"/>
              </a:endParaRPr>
            </a:p>
          </p:txBody>
        </p:sp>
        <p:sp>
          <p:nvSpPr>
            <p:cNvPr id="8" name="文本框 27">
              <a:extLst>
                <a:ext uri="{FF2B5EF4-FFF2-40B4-BE49-F238E27FC236}">
                  <a16:creationId xmlns:a16="http://schemas.microsoft.com/office/drawing/2014/main" id="{8ADD5DD7-D55B-9339-75D1-FDAE95FA9E66}"/>
                </a:ext>
              </a:extLst>
            </p:cNvPr>
            <p:cNvSpPr txBox="1"/>
            <p:nvPr/>
          </p:nvSpPr>
          <p:spPr>
            <a:xfrm>
              <a:off x="7225380" y="1640966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ea typeface="等线" panose="02010600030101010101" pitchFamily="2" charset="-122"/>
                </a:rPr>
                <a:t>零样本跨语言语音生成</a:t>
              </a:r>
              <a:endParaRPr lang="en-US" dirty="0">
                <a:ea typeface="等线" panose="02010600030101010101" pitchFamily="2" charset="-122"/>
              </a:endParaRPr>
            </a:p>
          </p:txBody>
        </p:sp>
        <p:sp>
          <p:nvSpPr>
            <p:cNvPr id="10" name="文本框 31">
              <a:extLst>
                <a:ext uri="{FF2B5EF4-FFF2-40B4-BE49-F238E27FC236}">
                  <a16:creationId xmlns:a16="http://schemas.microsoft.com/office/drawing/2014/main" id="{1AA91568-F274-406B-3D5D-105FB0BDD063}"/>
                </a:ext>
              </a:extLst>
            </p:cNvPr>
            <p:cNvSpPr txBox="1"/>
            <p:nvPr/>
          </p:nvSpPr>
          <p:spPr>
            <a:xfrm>
              <a:off x="4159466" y="335494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latin typeface="+mn-lt"/>
                  <a:ea typeface="+mn-ea"/>
                </a:defRPr>
              </a:lvl1pPr>
            </a:lstStyle>
            <a:p>
              <a:r>
                <a:rPr lang="zh-CN" altLang="en-US"/>
                <a:t>高兴</a:t>
              </a:r>
              <a:endParaRPr lang="en-US"/>
            </a:p>
          </p:txBody>
        </p:sp>
        <p:sp>
          <p:nvSpPr>
            <p:cNvPr id="12" name="文本框 35">
              <a:extLst>
                <a:ext uri="{FF2B5EF4-FFF2-40B4-BE49-F238E27FC236}">
                  <a16:creationId xmlns:a16="http://schemas.microsoft.com/office/drawing/2014/main" id="{3A69CE57-7886-B287-32EA-141EB1C621BD}"/>
                </a:ext>
              </a:extLst>
            </p:cNvPr>
            <p:cNvSpPr txBox="1"/>
            <p:nvPr/>
          </p:nvSpPr>
          <p:spPr>
            <a:xfrm>
              <a:off x="4159466" y="256283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>
                  <a:latin typeface="+mn-lt"/>
                  <a:ea typeface="+mn-ea"/>
                </a:defRPr>
              </a:lvl1pPr>
            </a:lstStyle>
            <a:p>
              <a:r>
                <a:rPr lang="zh-CN" altLang="en-US"/>
                <a:t>生气</a:t>
              </a:r>
              <a:endParaRPr lang="en-US"/>
            </a:p>
          </p:txBody>
        </p:sp>
        <p:pic>
          <p:nvPicPr>
            <p:cNvPr id="17" name="output_5249_anger_367-392_0368">
              <a:hlinkClick r:id="" action="ppaction://media"/>
              <a:extLst>
                <a:ext uri="{FF2B5EF4-FFF2-40B4-BE49-F238E27FC236}">
                  <a16:creationId xmlns:a16="http://schemas.microsoft.com/office/drawing/2014/main" id="{003B14C8-0783-BFEF-9F22-4F2648DC51D9}"/>
                </a:ext>
              </a:extLst>
            </p:cNvPr>
            <p:cNvPicPr preferRelativeResize="0">
              <a:picLocks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5742466" y="2477502"/>
              <a:ext cx="540000" cy="540000"/>
            </a:xfrm>
            <a:prstGeom prst="rect">
              <a:avLst/>
            </a:prstGeom>
          </p:spPr>
        </p:pic>
        <p:pic>
          <p:nvPicPr>
            <p:cNvPr id="18" name="output_5249_decompressed">
              <a:hlinkClick r:id="" action="ppaction://media"/>
              <a:extLst>
                <a:ext uri="{FF2B5EF4-FFF2-40B4-BE49-F238E27FC236}">
                  <a16:creationId xmlns:a16="http://schemas.microsoft.com/office/drawing/2014/main" id="{C11DAD7B-5A90-934D-6F57-3DED7394D8DF}"/>
                </a:ext>
              </a:extLst>
            </p:cNvPr>
            <p:cNvPicPr preferRelativeResize="0">
              <a:picLocks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8201875" y="2477502"/>
              <a:ext cx="540000" cy="540000"/>
            </a:xfrm>
            <a:prstGeom prst="rect">
              <a:avLst/>
            </a:prstGeom>
          </p:spPr>
        </p:pic>
        <p:pic>
          <p:nvPicPr>
            <p:cNvPr id="21" name="output_3872_amused_85-112_0110">
              <a:hlinkClick r:id="" action="ppaction://media"/>
              <a:extLst>
                <a:ext uri="{FF2B5EF4-FFF2-40B4-BE49-F238E27FC236}">
                  <a16:creationId xmlns:a16="http://schemas.microsoft.com/office/drawing/2014/main" id="{63EA4D8C-533A-25FB-FF7E-9DE278DB572C}"/>
                </a:ext>
              </a:extLst>
            </p:cNvPr>
            <p:cNvPicPr preferRelativeResize="0">
              <a:picLocks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5742466" y="3269611"/>
              <a:ext cx="540000" cy="540000"/>
            </a:xfrm>
            <a:prstGeom prst="rect">
              <a:avLst/>
            </a:prstGeom>
          </p:spPr>
        </p:pic>
        <p:pic>
          <p:nvPicPr>
            <p:cNvPr id="22" name="output_3872_28_2_decompressed">
              <a:hlinkClick r:id="" action="ppaction://media"/>
              <a:extLst>
                <a:ext uri="{FF2B5EF4-FFF2-40B4-BE49-F238E27FC236}">
                  <a16:creationId xmlns:a16="http://schemas.microsoft.com/office/drawing/2014/main" id="{22D0B31F-B570-2BAC-FFB5-82DE06EE67D7}"/>
                </a:ext>
              </a:extLst>
            </p:cNvPr>
            <p:cNvPicPr preferRelativeResize="0">
              <a:picLocks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8201875" y="3269611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7169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0A5A-C415-B80B-B826-521311AF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sz="3200"/>
              <a:t>基于离散编码语音语言模型的鲁棒性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5B764-E4E1-6FEB-D1DD-6E5FAB850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055352" cy="5102226"/>
          </a:xfrm>
        </p:spPr>
        <p:txBody>
          <a:bodyPr/>
          <a:lstStyle/>
          <a:p>
            <a:r>
              <a:rPr lang="zh-CN" altLang="en-US" sz="1800" b="1"/>
              <a:t>鲁棒性</a:t>
            </a:r>
            <a:r>
              <a:rPr lang="zh-CN" altLang="en-US" sz="1800"/>
              <a:t>：自回归的依次基于采样预测每个编码，每一步的预测难免引入错误，自回归会将错误累积和放大。</a:t>
            </a:r>
            <a:endParaRPr lang="en-US" altLang="zh-CN" sz="1800"/>
          </a:p>
          <a:p>
            <a:r>
              <a:rPr lang="zh-CN" altLang="en-US" sz="1800"/>
              <a:t>引入强制对齐信息或单调对齐约束，指定当前时刻的语音对应的具体文本</a:t>
            </a:r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5AE5F-2E88-3127-8376-C09D1DDE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2E26E-4DDF-1FBD-18C8-31AA2EB1B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85" y="2375446"/>
            <a:ext cx="3093634" cy="2716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25E827-B5BE-66D8-8DBA-1032C1B9CA6E}"/>
              </a:ext>
            </a:extLst>
          </p:cNvPr>
          <p:cNvSpPr txBox="1"/>
          <p:nvPr/>
        </p:nvSpPr>
        <p:spPr>
          <a:xfrm>
            <a:off x="1727486" y="1975336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a typeface="等线" panose="02010600030101010101" pitchFamily="2" charset="-122"/>
              </a:rPr>
              <a:t>RALL-E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D82C41-4DD8-926D-3927-1E10595CF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877" y="4227439"/>
            <a:ext cx="5377715" cy="1925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8FD575-61E7-A648-763D-09A4DFF4D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877" y="1660895"/>
            <a:ext cx="4456583" cy="2265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0ABC5-ADE2-85E9-188F-DD8C7B86BAA3}"/>
              </a:ext>
            </a:extLst>
          </p:cNvPr>
          <p:cNvSpPr txBox="1"/>
          <p:nvPr/>
        </p:nvSpPr>
        <p:spPr>
          <a:xfrm>
            <a:off x="4566723" y="2593516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a typeface="等线" panose="02010600030101010101" pitchFamily="2" charset="-122"/>
              </a:rPr>
              <a:t>ELLA-V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A9DDF-8C19-E5C9-533E-19B4DD33C317}"/>
              </a:ext>
            </a:extLst>
          </p:cNvPr>
          <p:cNvSpPr txBox="1"/>
          <p:nvPr/>
        </p:nvSpPr>
        <p:spPr>
          <a:xfrm>
            <a:off x="4329287" y="4989977"/>
            <a:ext cx="1350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a typeface="等线" panose="02010600030101010101" pitchFamily="2" charset="-122"/>
              </a:rPr>
              <a:t>VALL-E 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D0F137-A6E3-067A-B6C1-AD0912E60BB3}"/>
              </a:ext>
            </a:extLst>
          </p:cNvPr>
          <p:cNvCxnSpPr>
            <a:cxnSpLocks/>
          </p:cNvCxnSpPr>
          <p:nvPr/>
        </p:nvCxnSpPr>
        <p:spPr>
          <a:xfrm>
            <a:off x="4203700" y="2060294"/>
            <a:ext cx="0" cy="403253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EDABE-0E5C-DE34-4570-F45CFAFB47BE}"/>
              </a:ext>
            </a:extLst>
          </p:cNvPr>
          <p:cNvCxnSpPr>
            <a:cxnSpLocks/>
          </p:cNvCxnSpPr>
          <p:nvPr/>
        </p:nvCxnSpPr>
        <p:spPr>
          <a:xfrm flipH="1">
            <a:off x="4203700" y="4111856"/>
            <a:ext cx="680400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0DDDCC7-D5D4-6561-7D4B-4E87ED30186F}"/>
              </a:ext>
            </a:extLst>
          </p:cNvPr>
          <p:cNvSpPr txBox="1"/>
          <p:nvPr/>
        </p:nvSpPr>
        <p:spPr>
          <a:xfrm>
            <a:off x="101094" y="6051777"/>
            <a:ext cx="8284640" cy="600164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Xin et al., RALL-E: Robust Codec Language Modeling with Chain-of-Thought Prompting for Text-to-Speech Synthesis, </a:t>
            </a:r>
            <a:r>
              <a:rPr lang="en-US" err="1"/>
              <a:t>arxiv</a:t>
            </a:r>
            <a:r>
              <a:rPr lang="en-US"/>
              <a:t> 2024.</a:t>
            </a:r>
          </a:p>
          <a:p>
            <a:r>
              <a:rPr lang="en-US"/>
              <a:t>Song et al., ELLA-V: Stable Neural Codec Language Modeling with Alignment-guided Sequence Reordering, </a:t>
            </a:r>
            <a:r>
              <a:rPr lang="en-US" err="1"/>
              <a:t>arxiv</a:t>
            </a:r>
            <a:r>
              <a:rPr lang="en-US"/>
              <a:t> 2024.</a:t>
            </a:r>
          </a:p>
          <a:p>
            <a:r>
              <a:rPr lang="en-US"/>
              <a:t>Han et al., VALL-E R: Robust and Efficient Zero-Shot Text-to-Speech Synthesis via Monotonic Alignment, </a:t>
            </a:r>
            <a:r>
              <a:rPr lang="en-US" err="1"/>
              <a:t>arxiv</a:t>
            </a:r>
            <a:r>
              <a:rPr lang="en-US"/>
              <a:t> 2024.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FDCFA-29D0-F1FB-84EA-8CDA2B1FFAE5}"/>
              </a:ext>
            </a:extLst>
          </p:cNvPr>
          <p:cNvSpPr txBox="1"/>
          <p:nvPr/>
        </p:nvSpPr>
        <p:spPr>
          <a:xfrm>
            <a:off x="609600" y="5230890"/>
            <a:ext cx="336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ea typeface="等线" panose="02010600030101010101" pitchFamily="2" charset="-122"/>
              </a:rPr>
              <a:t>基于</a:t>
            </a:r>
            <a:r>
              <a:rPr lang="en-US" altLang="zh-CN" sz="1400" dirty="0">
                <a:ea typeface="等线" panose="02010600030101010101" pitchFamily="2" charset="-122"/>
              </a:rPr>
              <a:t>LM</a:t>
            </a:r>
            <a:r>
              <a:rPr lang="zh-CN" altLang="en-US" sz="1400" dirty="0">
                <a:ea typeface="等线" panose="02010600030101010101" pitchFamily="2" charset="-122"/>
              </a:rPr>
              <a:t>首先预测</a:t>
            </a:r>
            <a:r>
              <a:rPr lang="en-US" altLang="zh-CN" sz="1400" dirty="0">
                <a:ea typeface="等线" panose="02010600030101010101" pitchFamily="2" charset="-122"/>
              </a:rPr>
              <a:t>duration</a:t>
            </a:r>
            <a:r>
              <a:rPr lang="zh-CN" altLang="en-US" sz="1400" dirty="0">
                <a:ea typeface="等线" panose="02010600030101010101" pitchFamily="2" charset="-122"/>
              </a:rPr>
              <a:t>，基于预测的</a:t>
            </a:r>
            <a:r>
              <a:rPr lang="en-US" altLang="zh-CN" sz="1400" dirty="0">
                <a:ea typeface="等线" panose="02010600030101010101" pitchFamily="2" charset="-122"/>
              </a:rPr>
              <a:t>duration</a:t>
            </a:r>
            <a:r>
              <a:rPr lang="zh-CN" altLang="en-US" sz="1400" dirty="0">
                <a:ea typeface="等线" panose="02010600030101010101" pitchFamily="2" charset="-122"/>
              </a:rPr>
              <a:t>，便可以定义</a:t>
            </a:r>
            <a:r>
              <a:rPr lang="en-US" altLang="zh-CN" sz="1400" dirty="0">
                <a:ea typeface="等线" panose="02010600030101010101" pitchFamily="2" charset="-122"/>
              </a:rPr>
              <a:t>Phoneme window</a:t>
            </a:r>
            <a:endParaRPr lang="en-US" sz="1400" dirty="0"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008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sz="3200"/>
              <a:t>基于离散编码语音语言模型的鲁棒性</a:t>
            </a:r>
            <a:endParaRPr/>
          </a:p>
        </p:txBody>
      </p:sp>
      <p:sp>
        <p:nvSpPr>
          <p:cNvPr id="7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55</a:t>
            </a:fld>
            <a:endParaRPr lang="de-DE"/>
          </a:p>
        </p:txBody>
      </p:sp>
      <p:pic>
        <p:nvPicPr>
          <p:cNvPr id="807" name="Picture 806">
            <a:extLst>
              <a:ext uri="{FF2B5EF4-FFF2-40B4-BE49-F238E27FC236}">
                <a16:creationId xmlns:a16="http://schemas.microsoft.com/office/drawing/2014/main" id="{4071AD33-981A-9A69-1002-0F0D09FEB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224"/>
            <a:ext cx="12192000" cy="436817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C3E05D-7310-EDE7-F503-905C51BE0CD5}"/>
              </a:ext>
            </a:extLst>
          </p:cNvPr>
          <p:cNvSpPr txBox="1">
            <a:spLocks/>
          </p:cNvSpPr>
          <p:nvPr/>
        </p:nvSpPr>
        <p:spPr bwMode="auto">
          <a:xfrm>
            <a:off x="609600" y="990600"/>
            <a:ext cx="11055352" cy="84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charset="2"/>
              <a:buChar char="l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2pPr>
            <a:lvl3pPr marL="12573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3pPr>
            <a:lvl4pPr marL="17145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4pPr>
            <a:lvl5pPr marL="21717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1800" b="1" kern="0"/>
              <a:t>鲁棒性</a:t>
            </a:r>
            <a:r>
              <a:rPr lang="zh-CN" altLang="en-US" sz="1800" kern="0"/>
              <a:t>：自回归的依次基于采样预测每个编码，每一步的预测难免引入错误，自回归会将错误累积和放大。</a:t>
            </a:r>
            <a:endParaRPr lang="en-US" altLang="zh-CN" sz="1800" kern="0"/>
          </a:p>
          <a:p>
            <a:r>
              <a:rPr lang="zh-CN" altLang="en-US" sz="1800"/>
              <a:t>考虑历史重复信息的解码策略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66534A-74E4-EEA6-DDDB-836531FF6CC8}"/>
              </a:ext>
            </a:extLst>
          </p:cNvPr>
          <p:cNvSpPr txBox="1"/>
          <p:nvPr/>
        </p:nvSpPr>
        <p:spPr>
          <a:xfrm>
            <a:off x="0" y="6221740"/>
            <a:ext cx="8008924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Chen et al., VALL-E 2: Neural Codec Language Models are Human Parity Zero-Shot Text to Speech Synthesizers, </a:t>
            </a:r>
            <a:r>
              <a:rPr lang="en-US" err="1"/>
              <a:t>arxiv</a:t>
            </a:r>
            <a:r>
              <a:rPr lang="en-US"/>
              <a:t> 2024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/>
              <a:t>基于离散编码语音语言模型的高效性</a:t>
            </a:r>
            <a:endParaRPr lang="zh-CN" altLang="en-US"/>
          </a:p>
        </p:txBody>
      </p:sp>
      <p:sp>
        <p:nvSpPr>
          <p:cNvPr id="7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56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58318-1156-F614-EEA3-12AF9DF51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917" y="1901469"/>
            <a:ext cx="7523276" cy="434375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8B3768-CE87-0819-5858-DFD352690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24" y="1047475"/>
            <a:ext cx="11055352" cy="510476"/>
          </a:xfrm>
        </p:spPr>
        <p:txBody>
          <a:bodyPr/>
          <a:lstStyle/>
          <a:p>
            <a:r>
              <a:rPr lang="zh-CN" altLang="en-US" sz="1800" b="1"/>
              <a:t>高效性</a:t>
            </a:r>
            <a:r>
              <a:rPr lang="zh-CN" altLang="en-US" sz="1800"/>
              <a:t>：语言模型一次预测一个离散编码，速度受限于离散编码器的采样率。采样率太低，音质变差，采样率太高，解码速度太慢。</a:t>
            </a:r>
            <a:endParaRPr lang="en-US" altLang="zh-CN" sz="1800"/>
          </a:p>
          <a:p>
            <a:r>
              <a:rPr lang="zh-CN" altLang="en-US" sz="1800"/>
              <a:t>修改离散编码器的结构降低采样率</a:t>
            </a:r>
            <a:endParaRPr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892D8-AF04-5021-ECC6-EF043CFE4C9E}"/>
              </a:ext>
            </a:extLst>
          </p:cNvPr>
          <p:cNvSpPr txBox="1"/>
          <p:nvPr/>
        </p:nvSpPr>
        <p:spPr>
          <a:xfrm>
            <a:off x="2776259" y="5610470"/>
            <a:ext cx="1350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a typeface="等线" panose="02010600030101010101" pitchFamily="2" charset="-122"/>
              </a:rPr>
              <a:t>VALL-E R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D2E102F-F4DD-C09E-B397-0BD30B9A20ED}"/>
              </a:ext>
            </a:extLst>
          </p:cNvPr>
          <p:cNvSpPr/>
          <p:nvPr/>
        </p:nvSpPr>
        <p:spPr>
          <a:xfrm>
            <a:off x="8392734" y="5118552"/>
            <a:ext cx="2046014" cy="769021"/>
          </a:xfrm>
          <a:prstGeom prst="wedgeRoundRectCallout">
            <a:avLst>
              <a:gd name="adj1" fmla="val -14445"/>
              <a:gd name="adj2" fmla="val 44733"/>
              <a:gd name="adj3" fmla="val 16667"/>
            </a:avLst>
          </a:prstGeom>
          <a:solidFill>
            <a:srgbClr val="CAEDC2">
              <a:alpha val="4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1.6 </a:t>
            </a:r>
            <a:r>
              <a:rPr lang="en-US" altLang="zh-CN">
                <a:solidFill>
                  <a:schemeClr val="tx1"/>
                </a:solidFill>
              </a:rPr>
              <a:t>times faster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DF5E6-F9E1-E30E-37E0-AB639CB03108}"/>
              </a:ext>
            </a:extLst>
          </p:cNvPr>
          <p:cNvSpPr txBox="1"/>
          <p:nvPr/>
        </p:nvSpPr>
        <p:spPr>
          <a:xfrm>
            <a:off x="245962" y="6265577"/>
            <a:ext cx="6140368" cy="646331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Han et al., VALL-E R: Robust and Efficient Zero-Shot Text-to-Speech Synthesis via Monotonic Alignment, </a:t>
            </a:r>
            <a:r>
              <a:rPr lang="en-US" err="1"/>
              <a:t>arxiv</a:t>
            </a:r>
            <a:r>
              <a:rPr lang="en-US"/>
              <a:t> 2024.</a:t>
            </a:r>
          </a:p>
        </p:txBody>
      </p:sp>
    </p:spTree>
    <p:extLst>
      <p:ext uri="{BB962C8B-B14F-4D97-AF65-F5344CB8AC3E}">
        <p14:creationId xmlns:p14="http://schemas.microsoft.com/office/powerpoint/2010/main" val="607896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/>
              <a:t>基于离散编码语音语言模型的高效性</a:t>
            </a:r>
            <a:endParaRPr lang="zh-CN" altLang="en-US"/>
          </a:p>
        </p:txBody>
      </p:sp>
      <p:sp>
        <p:nvSpPr>
          <p:cNvPr id="7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57</a:t>
            </a:fld>
            <a:endParaRPr lang="de-DE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49A7D8-1EDE-DF3E-F7A7-8DDCBB573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24" y="1047475"/>
            <a:ext cx="11055352" cy="510476"/>
          </a:xfrm>
        </p:spPr>
        <p:txBody>
          <a:bodyPr/>
          <a:lstStyle/>
          <a:p>
            <a:r>
              <a:rPr lang="zh-CN" altLang="en-US" sz="1800" b="1"/>
              <a:t>高效性</a:t>
            </a:r>
            <a:r>
              <a:rPr lang="zh-CN" altLang="en-US" sz="1800"/>
              <a:t>：语言模型一次预测一个离散编码，速度受限于离散编码器的采样率。采样率太低，音质变差，采样率太高，解码速度太慢。</a:t>
            </a:r>
            <a:endParaRPr lang="en-US" altLang="zh-CN" sz="1800"/>
          </a:p>
          <a:p>
            <a:r>
              <a:rPr lang="zh-CN" altLang="en-US" sz="1800"/>
              <a:t>修改自回归语言模型让其一次预测多个编码</a:t>
            </a:r>
            <a:endParaRPr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484D7E-91F0-7CD6-DA60-5860E55E0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009" y="2367647"/>
            <a:ext cx="5809362" cy="28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0D952-289E-2E9F-6618-FD91EAEFF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45" y="2367647"/>
            <a:ext cx="5763108" cy="280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770B49-8D07-FA0D-1311-18A25EB1E850}"/>
              </a:ext>
            </a:extLst>
          </p:cNvPr>
          <p:cNvSpPr txBox="1"/>
          <p:nvPr/>
        </p:nvSpPr>
        <p:spPr>
          <a:xfrm>
            <a:off x="464452" y="5118685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ea typeface="等线" panose="02010600030101010101" pitchFamily="2" charset="-122"/>
              </a:rPr>
              <a:t>将语音离散编码序列使用</a:t>
            </a:r>
            <a:r>
              <a:rPr lang="zh-CN" altLang="en-US" b="1" dirty="0">
                <a:ea typeface="等线" panose="02010600030101010101" pitchFamily="2" charset="-122"/>
              </a:rPr>
              <a:t>固定的窗口</a:t>
            </a:r>
            <a:r>
              <a:rPr lang="zh-CN" altLang="en-US" dirty="0">
                <a:ea typeface="等线" panose="02010600030101010101" pitchFamily="2" charset="-122"/>
              </a:rPr>
              <a:t>进行切分</a:t>
            </a:r>
            <a:endParaRPr lang="en-US" dirty="0">
              <a:ea typeface="等线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DD8D6-C5AE-17B1-7DBC-CBEE9286E6ED}"/>
              </a:ext>
            </a:extLst>
          </p:cNvPr>
          <p:cNvSpPr txBox="1"/>
          <p:nvPr/>
        </p:nvSpPr>
        <p:spPr>
          <a:xfrm>
            <a:off x="7064282" y="5118685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ea typeface="等线" panose="02010600030101010101" pitchFamily="2" charset="-122"/>
              </a:rPr>
              <a:t>将语音离散编码序列使用</a:t>
            </a:r>
            <a:r>
              <a:rPr lang="en-US" altLang="zh-CN" b="1" dirty="0">
                <a:ea typeface="等线" panose="02010600030101010101" pitchFamily="2" charset="-122"/>
              </a:rPr>
              <a:t>BPE</a:t>
            </a:r>
            <a:r>
              <a:rPr lang="zh-CN" altLang="en-US" dirty="0">
                <a:ea typeface="等线" panose="02010600030101010101" pitchFamily="2" charset="-122"/>
              </a:rPr>
              <a:t>进行切分</a:t>
            </a:r>
            <a:endParaRPr lang="en-US" dirty="0">
              <a:ea typeface="等线" panose="02010600030101010101" pitchFamily="2" charset="-122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7FE32A9-0A35-7BA9-8530-A4AFE34ACB28}"/>
              </a:ext>
            </a:extLst>
          </p:cNvPr>
          <p:cNvSpPr/>
          <p:nvPr/>
        </p:nvSpPr>
        <p:spPr>
          <a:xfrm>
            <a:off x="1842102" y="2307654"/>
            <a:ext cx="2046014" cy="521474"/>
          </a:xfrm>
          <a:prstGeom prst="wedgeRoundRectCallout">
            <a:avLst>
              <a:gd name="adj1" fmla="val -14445"/>
              <a:gd name="adj2" fmla="val 44733"/>
              <a:gd name="adj3" fmla="val 16667"/>
            </a:avLst>
          </a:prstGeom>
          <a:solidFill>
            <a:srgbClr val="CAEDC2">
              <a:alpha val="4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 </a:t>
            </a:r>
            <a:r>
              <a:rPr lang="en-US" altLang="zh-CN">
                <a:solidFill>
                  <a:schemeClr val="tx1"/>
                </a:solidFill>
              </a:rPr>
              <a:t>times faster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5817187-F00D-7CAC-3424-5688E5047F8B}"/>
              </a:ext>
            </a:extLst>
          </p:cNvPr>
          <p:cNvSpPr/>
          <p:nvPr/>
        </p:nvSpPr>
        <p:spPr>
          <a:xfrm>
            <a:off x="8095683" y="2307654"/>
            <a:ext cx="2046014" cy="521474"/>
          </a:xfrm>
          <a:prstGeom prst="wedgeRoundRectCallout">
            <a:avLst>
              <a:gd name="adj1" fmla="val -14445"/>
              <a:gd name="adj2" fmla="val 44733"/>
              <a:gd name="adj3" fmla="val 16667"/>
            </a:avLst>
          </a:prstGeom>
          <a:solidFill>
            <a:srgbClr val="CAEDC2">
              <a:alpha val="4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 </a:t>
            </a:r>
            <a:r>
              <a:rPr lang="en-US" altLang="zh-CN">
                <a:solidFill>
                  <a:schemeClr val="tx1"/>
                </a:solidFill>
              </a:rPr>
              <a:t>times faster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4144F-5B16-27B4-02C1-B31978D55D94}"/>
              </a:ext>
            </a:extLst>
          </p:cNvPr>
          <p:cNvSpPr txBox="1"/>
          <p:nvPr/>
        </p:nvSpPr>
        <p:spPr>
          <a:xfrm>
            <a:off x="-16445" y="6024810"/>
            <a:ext cx="8008924" cy="430887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Li et al., On the Effectiveness of Acoustic BPE in Decoder-Only TTS, </a:t>
            </a:r>
            <a:r>
              <a:rPr lang="en-US" err="1"/>
              <a:t>arxiv</a:t>
            </a:r>
            <a:r>
              <a:rPr lang="en-US"/>
              <a:t> 2024.</a:t>
            </a:r>
          </a:p>
          <a:p>
            <a:r>
              <a:rPr lang="en-US"/>
              <a:t>Chen et al., VALL-E 2: Neural Codec Language Models are Human Parity Zero-Shot Text to Speech Synthesizers, </a:t>
            </a:r>
            <a:r>
              <a:rPr lang="en-US" err="1"/>
              <a:t>arxiv</a:t>
            </a:r>
            <a:r>
              <a:rPr lang="en-US"/>
              <a:t>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28FD03-3BAC-6F5C-DF00-8363A01F0CAA}"/>
                  </a:ext>
                </a:extLst>
              </p:cNvPr>
              <p:cNvSpPr txBox="1"/>
              <p:nvPr/>
            </p:nvSpPr>
            <p:spPr>
              <a:xfrm>
                <a:off x="618372" y="5523802"/>
                <a:ext cx="4493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等线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28FD03-3BAC-6F5C-DF00-8363A01F0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72" y="5523802"/>
                <a:ext cx="4493474" cy="276999"/>
              </a:xfrm>
              <a:prstGeom prst="rect">
                <a:avLst/>
              </a:prstGeom>
              <a:blipFill>
                <a:blip r:embed="rId5"/>
                <a:stretch>
                  <a:fillRect l="-1897"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2E8CB9-06EE-509E-9709-DF2BC73C4AA2}"/>
                  </a:ext>
                </a:extLst>
              </p:cNvPr>
              <p:cNvSpPr txBox="1"/>
              <p:nvPr/>
            </p:nvSpPr>
            <p:spPr>
              <a:xfrm>
                <a:off x="7409312" y="5523802"/>
                <a:ext cx="34187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等线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2E8CB9-06EE-509E-9709-DF2BC73C4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312" y="5523802"/>
                <a:ext cx="3418756" cy="276999"/>
              </a:xfrm>
              <a:prstGeom prst="rect">
                <a:avLst/>
              </a:prstGeom>
              <a:blipFill>
                <a:blip r:embed="rId6"/>
                <a:stretch>
                  <a:fillRect l="-2496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7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AA97A-97FA-68F3-B332-099785CC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/>
              <a:t>基于离散编码语音语言模型</a:t>
            </a:r>
            <a:r>
              <a:rPr lang="zh-CN" altLang="en-US"/>
              <a:t>的鲁棒性、自然度和语音相似度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FCBC9-9B60-B9FB-F9FC-052D4759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58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D3C611-D850-EDCF-1C85-29B1308A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71" y="1038134"/>
            <a:ext cx="8996058" cy="47817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E06132-6903-1607-862B-3E00D190282B}"/>
              </a:ext>
            </a:extLst>
          </p:cNvPr>
          <p:cNvSpPr txBox="1"/>
          <p:nvPr/>
        </p:nvSpPr>
        <p:spPr>
          <a:xfrm>
            <a:off x="1211278" y="5937448"/>
            <a:ext cx="9769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ea typeface="等线" panose="02010600030101010101" pitchFamily="2" charset="-122"/>
              </a:rPr>
              <a:t>图中数字是根据论文报告结果中模型得分和</a:t>
            </a:r>
            <a:r>
              <a:rPr lang="en-US" altLang="zh-CN" sz="1400" dirty="0" err="1">
                <a:ea typeface="等线" panose="02010600030101010101" pitchFamily="2" charset="-122"/>
              </a:rPr>
              <a:t>GroundTruth</a:t>
            </a:r>
            <a:r>
              <a:rPr lang="zh-CN" altLang="en-US" sz="1400" dirty="0">
                <a:ea typeface="等线" panose="02010600030101010101" pitchFamily="2" charset="-122"/>
              </a:rPr>
              <a:t>得分统计得到的相对数字，忽略了训练数据和模型大小等各种差异</a:t>
            </a:r>
            <a:endParaRPr lang="en-US" sz="1400" dirty="0"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6907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E1962-19F2-BFD1-FE56-B7E336B12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基于离散编码的语音生成：鲁棒性样例</a:t>
            </a:r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D0E7D61-8750-038D-E023-EDC4EE430D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37746"/>
              </p:ext>
            </p:extLst>
          </p:nvPr>
        </p:nvGraphicFramePr>
        <p:xfrm>
          <a:off x="609600" y="1017359"/>
          <a:ext cx="11327635" cy="5227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635">
                  <a:extLst>
                    <a:ext uri="{9D8B030D-6E8A-4147-A177-3AD203B41FA5}">
                      <a16:colId xmlns:a16="http://schemas.microsoft.com/office/drawing/2014/main" val="2524421724"/>
                    </a:ext>
                  </a:extLst>
                </a:gridCol>
                <a:gridCol w="4788000">
                  <a:extLst>
                    <a:ext uri="{9D8B030D-6E8A-4147-A177-3AD203B41FA5}">
                      <a16:colId xmlns:a16="http://schemas.microsoft.com/office/drawing/2014/main" val="1647665436"/>
                    </a:ext>
                  </a:extLst>
                </a:gridCol>
                <a:gridCol w="4788000">
                  <a:extLst>
                    <a:ext uri="{9D8B030D-6E8A-4147-A177-3AD203B41FA5}">
                      <a16:colId xmlns:a16="http://schemas.microsoft.com/office/drawing/2014/main" val="3960408250"/>
                    </a:ext>
                  </a:extLst>
                </a:gridCol>
              </a:tblGrid>
              <a:tr h="56717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Prompt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VALL-E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767840"/>
                  </a:ext>
                </a:extLst>
              </a:tr>
              <a:tr h="567178">
                <a:tc rowSpan="2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523791"/>
                  </a:ext>
                </a:extLst>
              </a:tr>
              <a:tr h="608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 one F two F four F </a:t>
                      </a:r>
                      <a:r>
                        <a:rPr lang="en-US" sz="1600" b="1" i="0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eight H</a:t>
                      </a: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sixteen H thirty two H sixty four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 one F two F four F eight H sixteen H thirty two H sixty four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285889"/>
                  </a:ext>
                </a:extLst>
              </a:tr>
              <a:tr h="567178">
                <a:tc rowSpan="2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164814"/>
                  </a:ext>
                </a:extLst>
              </a:tr>
              <a:tr h="567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Joyful jaguars joyfully jumped joyful </a:t>
                      </a:r>
                      <a:r>
                        <a:rPr lang="en-US" sz="1600" b="1" i="0" kern="120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joyful</a:t>
                      </a: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jumps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Joyful jaguars joyfully jumped joyful </a:t>
                      </a:r>
                      <a:r>
                        <a:rPr lang="en-US" sz="16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joyful</a:t>
                      </a: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jumps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164663"/>
                  </a:ext>
                </a:extLst>
              </a:tr>
              <a:tr h="567178">
                <a:tc rowSpan="2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087094"/>
                  </a:ext>
                </a:extLst>
              </a:tr>
              <a:tr h="608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Playful pandas prattled playfully, </a:t>
                      </a:r>
                      <a:r>
                        <a:rPr lang="en-US" sz="1600" b="1" i="0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playful</a:t>
                      </a: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playfully peaches.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Playful pandas prattled playfully, playful playfully peaches.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318736"/>
                  </a:ext>
                </a:extLst>
              </a:tr>
              <a:tr h="567178">
                <a:tc rowSpan="2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246835"/>
                  </a:ext>
                </a:extLst>
              </a:tr>
              <a:tr h="608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Happy hummingbirds happily hovered, happy </a:t>
                      </a:r>
                      <a:r>
                        <a:rPr lang="en-US" sz="16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happy</a:t>
                      </a: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hu</a:t>
                      </a:r>
                      <a:r>
                        <a:rPr lang="en-US" sz="1600" b="1" i="0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Happy hummingbirds happily hovered, happy </a:t>
                      </a:r>
                      <a:r>
                        <a:rPr lang="en-US" sz="16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happy</a:t>
                      </a: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hums.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48110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6E9F4-8065-044B-ABBA-696B9B27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59</a:t>
            </a:fld>
            <a:endParaRPr lang="en-US"/>
          </a:p>
        </p:txBody>
      </p:sp>
      <p:pic>
        <p:nvPicPr>
          <p:cNvPr id="6" name="prompt">
            <a:hlinkClick r:id="" action="ppaction://media"/>
            <a:extLst>
              <a:ext uri="{FF2B5EF4-FFF2-40B4-BE49-F238E27FC236}">
                <a16:creationId xmlns:a16="http://schemas.microsoft.com/office/drawing/2014/main" id="{B4B8EADD-53D7-7B97-3E57-904B74E39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93724" y="1914839"/>
            <a:ext cx="504000" cy="504000"/>
          </a:xfrm>
          <a:prstGeom prst="rect">
            <a:avLst/>
          </a:prstGeom>
        </p:spPr>
      </p:pic>
      <p:pic>
        <p:nvPicPr>
          <p:cNvPr id="7" name="valle.0">
            <a:hlinkClick r:id="" action="ppaction://media"/>
            <a:extLst>
              <a:ext uri="{FF2B5EF4-FFF2-40B4-BE49-F238E27FC236}">
                <a16:creationId xmlns:a16="http://schemas.microsoft.com/office/drawing/2014/main" id="{CC8A2E5A-68F2-20AC-812C-0B05C62DC7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502258" y="1577168"/>
            <a:ext cx="504000" cy="504000"/>
          </a:xfrm>
          <a:prstGeom prst="rect">
            <a:avLst/>
          </a:prstGeom>
        </p:spPr>
      </p:pic>
      <p:pic>
        <p:nvPicPr>
          <p:cNvPr id="8" name="valle2_shift2.0">
            <a:hlinkClick r:id="" action="ppaction://media"/>
            <a:extLst>
              <a:ext uri="{FF2B5EF4-FFF2-40B4-BE49-F238E27FC236}">
                <a16:creationId xmlns:a16="http://schemas.microsoft.com/office/drawing/2014/main" id="{BB1739B8-C0E5-594E-39B5-13D677D536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457195" y="1577168"/>
            <a:ext cx="504000" cy="504000"/>
          </a:xfrm>
          <a:prstGeom prst="rect">
            <a:avLst/>
          </a:prstGeom>
        </p:spPr>
      </p:pic>
      <p:pic>
        <p:nvPicPr>
          <p:cNvPr id="9" name="prompt">
            <a:hlinkClick r:id="" action="ppaction://media"/>
            <a:extLst>
              <a:ext uri="{FF2B5EF4-FFF2-40B4-BE49-F238E27FC236}">
                <a16:creationId xmlns:a16="http://schemas.microsoft.com/office/drawing/2014/main" id="{6A18573C-A1F1-E344-5AC0-F38DAD2CFBB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93724" y="3054778"/>
            <a:ext cx="504000" cy="504000"/>
          </a:xfrm>
          <a:prstGeom prst="rect">
            <a:avLst/>
          </a:prstGeom>
        </p:spPr>
      </p:pic>
      <p:pic>
        <p:nvPicPr>
          <p:cNvPr id="10" name="valle.0">
            <a:hlinkClick r:id="" action="ppaction://media"/>
            <a:extLst>
              <a:ext uri="{FF2B5EF4-FFF2-40B4-BE49-F238E27FC236}">
                <a16:creationId xmlns:a16="http://schemas.microsoft.com/office/drawing/2014/main" id="{20B07341-B67C-7893-1C3E-987AE281FB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502258" y="2739828"/>
            <a:ext cx="504000" cy="504000"/>
          </a:xfrm>
          <a:prstGeom prst="rect">
            <a:avLst/>
          </a:prstGeom>
        </p:spPr>
      </p:pic>
      <p:pic>
        <p:nvPicPr>
          <p:cNvPr id="11" name="valle2_shift2.0">
            <a:hlinkClick r:id="" action="ppaction://media"/>
            <a:extLst>
              <a:ext uri="{FF2B5EF4-FFF2-40B4-BE49-F238E27FC236}">
                <a16:creationId xmlns:a16="http://schemas.microsoft.com/office/drawing/2014/main" id="{14E2980D-BA42-9473-9EB1-40B4633E19F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457195" y="2739828"/>
            <a:ext cx="504000" cy="504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838E84-155E-C769-43D1-64A236F894D5}"/>
              </a:ext>
            </a:extLst>
          </p:cNvPr>
          <p:cNvSpPr txBox="1"/>
          <p:nvPr/>
        </p:nvSpPr>
        <p:spPr>
          <a:xfrm>
            <a:off x="7992736" y="1644502"/>
            <a:ext cx="1349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a typeface="等线" panose="02010600030101010101" pitchFamily="2" charset="-122"/>
              </a:rPr>
              <a:t>VALL-E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EFEE4-FD43-DF5E-80B5-8D265F5D6B34}"/>
              </a:ext>
            </a:extLst>
          </p:cNvPr>
          <p:cNvSpPr txBox="1"/>
          <p:nvPr/>
        </p:nvSpPr>
        <p:spPr>
          <a:xfrm>
            <a:off x="7992736" y="2807162"/>
            <a:ext cx="1349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a typeface="等线" panose="02010600030101010101" pitchFamily="2" charset="-122"/>
              </a:rPr>
              <a:t>VALL-E 2</a:t>
            </a:r>
          </a:p>
        </p:txBody>
      </p:sp>
      <p:pic>
        <p:nvPicPr>
          <p:cNvPr id="20" name="61-70970-0039">
            <a:hlinkClick r:id="" action="ppaction://media"/>
            <a:extLst>
              <a:ext uri="{FF2B5EF4-FFF2-40B4-BE49-F238E27FC236}">
                <a16:creationId xmlns:a16="http://schemas.microsoft.com/office/drawing/2014/main" id="{FB61A15A-F719-4E94-6279-4537F6EA724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93724" y="4250270"/>
            <a:ext cx="504000" cy="504000"/>
          </a:xfrm>
          <a:prstGeom prst="rect">
            <a:avLst/>
          </a:prstGeom>
        </p:spPr>
      </p:pic>
      <p:pic>
        <p:nvPicPr>
          <p:cNvPr id="21" name="61-70970-0039 (1)">
            <a:hlinkClick r:id="" action="ppaction://media"/>
            <a:extLst>
              <a:ext uri="{FF2B5EF4-FFF2-40B4-BE49-F238E27FC236}">
                <a16:creationId xmlns:a16="http://schemas.microsoft.com/office/drawing/2014/main" id="{39C3FE0F-2362-2E33-6906-DA310297C68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457195" y="3921864"/>
            <a:ext cx="504000" cy="504000"/>
          </a:xfrm>
          <a:prstGeom prst="rect">
            <a:avLst/>
          </a:prstGeom>
        </p:spPr>
      </p:pic>
      <p:pic>
        <p:nvPicPr>
          <p:cNvPr id="22" name="61-70970-0039 (2)">
            <a:hlinkClick r:id="" action="ppaction://media"/>
            <a:extLst>
              <a:ext uri="{FF2B5EF4-FFF2-40B4-BE49-F238E27FC236}">
                <a16:creationId xmlns:a16="http://schemas.microsoft.com/office/drawing/2014/main" id="{496850B3-0F04-5521-5079-DFA242812B9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502258" y="3921864"/>
            <a:ext cx="504000" cy="504000"/>
          </a:xfrm>
          <a:prstGeom prst="rect">
            <a:avLst/>
          </a:prstGeom>
        </p:spPr>
      </p:pic>
      <p:pic>
        <p:nvPicPr>
          <p:cNvPr id="27" name="7021-79730-0007 (2)">
            <a:hlinkClick r:id="" action="ppaction://media"/>
            <a:extLst>
              <a:ext uri="{FF2B5EF4-FFF2-40B4-BE49-F238E27FC236}">
                <a16:creationId xmlns:a16="http://schemas.microsoft.com/office/drawing/2014/main" id="{B87ECF5E-FAB8-A2A0-EEDC-7AABD373C9C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502258" y="5096712"/>
            <a:ext cx="504000" cy="504000"/>
          </a:xfrm>
          <a:prstGeom prst="rect">
            <a:avLst/>
          </a:prstGeom>
        </p:spPr>
      </p:pic>
      <p:pic>
        <p:nvPicPr>
          <p:cNvPr id="28" name="7021-79730-0007 (1)">
            <a:hlinkClick r:id="" action="ppaction://media"/>
            <a:extLst>
              <a:ext uri="{FF2B5EF4-FFF2-40B4-BE49-F238E27FC236}">
                <a16:creationId xmlns:a16="http://schemas.microsoft.com/office/drawing/2014/main" id="{78C59DA0-473D-EE62-3101-C112305864F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457195" y="5096712"/>
            <a:ext cx="504000" cy="504000"/>
          </a:xfrm>
          <a:prstGeom prst="rect">
            <a:avLst/>
          </a:prstGeom>
        </p:spPr>
      </p:pic>
      <p:pic>
        <p:nvPicPr>
          <p:cNvPr id="29" name="7021-79730-0007">
            <a:hlinkClick r:id="" action="ppaction://media"/>
            <a:extLst>
              <a:ext uri="{FF2B5EF4-FFF2-40B4-BE49-F238E27FC236}">
                <a16:creationId xmlns:a16="http://schemas.microsoft.com/office/drawing/2014/main" id="{457B1862-5811-43DD-36C8-AE89F97C645C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93724" y="5535840"/>
            <a:ext cx="504000" cy="504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24BB596-FAC3-D2C6-B854-1E1CA17892FE}"/>
              </a:ext>
            </a:extLst>
          </p:cNvPr>
          <p:cNvSpPr txBox="1"/>
          <p:nvPr/>
        </p:nvSpPr>
        <p:spPr>
          <a:xfrm>
            <a:off x="7992736" y="3989198"/>
            <a:ext cx="1349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a typeface="等线" panose="02010600030101010101" pitchFamily="2" charset="-122"/>
              </a:rPr>
              <a:t>ELLA-V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CA8084-668C-1334-381D-50BE2E756A47}"/>
              </a:ext>
            </a:extLst>
          </p:cNvPr>
          <p:cNvSpPr txBox="1"/>
          <p:nvPr/>
        </p:nvSpPr>
        <p:spPr>
          <a:xfrm>
            <a:off x="7992736" y="5164046"/>
            <a:ext cx="1349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a typeface="等线" panose="02010600030101010101" pitchFamily="2" charset="-122"/>
              </a:rPr>
              <a:t>ELLA-V</a:t>
            </a:r>
          </a:p>
        </p:txBody>
      </p:sp>
    </p:spTree>
    <p:extLst>
      <p:ext uri="{BB962C8B-B14F-4D97-AF65-F5344CB8AC3E}">
        <p14:creationId xmlns:p14="http://schemas.microsoft.com/office/powerpoint/2010/main" val="14683304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图片 7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082" y="2680943"/>
            <a:ext cx="6835731" cy="3783357"/>
          </a:xfrm>
          <a:prstGeom prst="rect">
            <a:avLst/>
          </a:prstGeom>
        </p:spPr>
      </p:pic>
      <p:sp>
        <p:nvSpPr>
          <p:cNvPr id="7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数据离散化技巧：离线与在线</a:t>
            </a:r>
            <a:endParaRPr/>
          </a:p>
        </p:txBody>
      </p:sp>
      <p:sp>
        <p:nvSpPr>
          <p:cNvPr id="759" name="Content Placeholder 2"/>
          <p:cNvSpPr>
            <a:spLocks noGrp="1"/>
          </p:cNvSpPr>
          <p:nvPr>
            <p:ph idx="1"/>
          </p:nvPr>
        </p:nvSpPr>
        <p:spPr>
          <a:xfrm>
            <a:off x="568324" y="868758"/>
            <a:ext cx="11055352" cy="488590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>
                <a:latin typeface="Microsoft YaHei"/>
                <a:ea typeface="Microsoft YaHei"/>
                <a:cs typeface="Times New Roman"/>
              </a:rPr>
              <a:t>离散化（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量化）</a:t>
            </a:r>
            <a:r>
              <a:rPr lang="zh-CN">
                <a:latin typeface="Microsoft YaHei"/>
                <a:ea typeface="Microsoft YaHei"/>
                <a:cs typeface="Times New Roman"/>
              </a:rPr>
              <a:t>的过程：把连续空间内的数据</a:t>
            </a:r>
            <a:r>
              <a:rPr lang="en-US">
                <a:latin typeface="Microsoft YaHei"/>
                <a:ea typeface="Microsoft YaHei"/>
                <a:cs typeface="Times New Roman"/>
              </a:rPr>
              <a:t>          </a:t>
            </a:r>
            <a:r>
              <a:rPr lang="zh-CN">
                <a:latin typeface="Microsoft YaHei"/>
                <a:ea typeface="Microsoft YaHei"/>
                <a:cs typeface="Times New Roman"/>
              </a:rPr>
              <a:t>编码为离散标记，即</a:t>
            </a:r>
            <a:endParaRPr>
              <a:latin typeface="Microsoft YaHei"/>
              <a:ea typeface="Microsoft YaHei"/>
              <a:cs typeface="Times New Roman"/>
            </a:endParaRPr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b="1">
                <a:latin typeface="Microsoft YaHei"/>
                <a:ea typeface="Microsoft YaHei"/>
                <a:cs typeface="Times New Roman"/>
              </a:rPr>
              <a:t>离散编码</a:t>
            </a:r>
            <a:r>
              <a:rPr lang="zh-CN">
                <a:latin typeface="Microsoft YaHei"/>
                <a:ea typeface="Microsoft YaHei"/>
                <a:cs typeface="Times New Roman"/>
              </a:rPr>
              <a:t>（</a:t>
            </a:r>
            <a:r>
              <a:rPr lang="en-US" b="1">
                <a:latin typeface="Microsoft YaHei"/>
                <a:ea typeface="Microsoft YaHei"/>
                <a:cs typeface="Times New Roman"/>
              </a:rPr>
              <a:t>token</a:t>
            </a:r>
            <a:r>
              <a:rPr lang="zh-CN" b="0">
                <a:latin typeface="Microsoft YaHei"/>
                <a:ea typeface="Microsoft YaHei"/>
                <a:cs typeface="Times New Roman"/>
              </a:rPr>
              <a:t>）</a:t>
            </a:r>
            <a:r>
              <a:rPr lang="zh-CN">
                <a:latin typeface="Microsoft YaHei"/>
                <a:ea typeface="Microsoft YaHei"/>
                <a:cs typeface="Times New Roman"/>
              </a:rPr>
              <a:t>：数据离散化后的标记（</a:t>
            </a:r>
            <a:r>
              <a:rPr lang="en-US">
                <a:latin typeface="Microsoft YaHei"/>
                <a:ea typeface="Microsoft YaHei"/>
                <a:cs typeface="Times New Roman"/>
              </a:rPr>
              <a:t>index</a:t>
            </a:r>
            <a:r>
              <a:rPr lang="zh-CN">
                <a:latin typeface="Microsoft YaHei"/>
                <a:ea typeface="Microsoft YaHei"/>
                <a:cs typeface="Times New Roman"/>
              </a:rPr>
              <a:t>）</a:t>
            </a:r>
            <a:endParaRPr>
              <a:latin typeface="Microsoft YaHei"/>
              <a:ea typeface="Microsoft YaHei"/>
              <a:cs typeface="Times New Roman"/>
            </a:endParaRPr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b="1">
                <a:latin typeface="Microsoft YaHei"/>
                <a:ea typeface="Microsoft YaHei"/>
                <a:cs typeface="Times New Roman"/>
              </a:rPr>
              <a:t>码本</a:t>
            </a:r>
            <a:r>
              <a:rPr lang="zh-CN" b="0">
                <a:latin typeface="Microsoft YaHei"/>
                <a:ea typeface="Microsoft YaHei"/>
                <a:cs typeface="Times New Roman"/>
              </a:rPr>
              <a:t>（</a:t>
            </a:r>
            <a:r>
              <a:rPr lang="en-US" b="1">
                <a:latin typeface="Microsoft YaHei"/>
                <a:ea typeface="Microsoft YaHei"/>
                <a:cs typeface="Times New Roman"/>
              </a:rPr>
              <a:t>codebook</a:t>
            </a:r>
            <a:r>
              <a:rPr lang="zh-CN" b="0">
                <a:latin typeface="Microsoft YaHei"/>
                <a:ea typeface="Microsoft YaHei"/>
                <a:cs typeface="Times New Roman"/>
              </a:rPr>
              <a:t>）</a:t>
            </a:r>
            <a:r>
              <a:rPr lang="zh-CN">
                <a:latin typeface="Microsoft YaHei"/>
                <a:ea typeface="Microsoft YaHei"/>
                <a:cs typeface="Times New Roman"/>
              </a:rPr>
              <a:t>：</a:t>
            </a:r>
            <a:r>
              <a:rPr lang="en-US">
                <a:latin typeface="Microsoft YaHei"/>
                <a:ea typeface="Microsoft YaHei"/>
                <a:cs typeface="Times New Roman"/>
              </a:rPr>
              <a:t>        </a:t>
            </a:r>
            <a:r>
              <a:rPr lang="zh-CN">
                <a:latin typeface="Microsoft YaHei"/>
                <a:ea typeface="Microsoft YaHei"/>
                <a:cs typeface="Times New Roman"/>
              </a:rPr>
              <a:t>大小的向量表，对应于</a:t>
            </a:r>
            <a:r>
              <a:rPr lang="en-US">
                <a:latin typeface="Microsoft YaHei"/>
                <a:ea typeface="Microsoft YaHei"/>
                <a:cs typeface="Times New Roman"/>
              </a:rPr>
              <a:t>token</a:t>
            </a:r>
            <a:r>
              <a:rPr lang="zh-CN">
                <a:latin typeface="Microsoft YaHei"/>
                <a:ea typeface="Microsoft YaHei"/>
                <a:cs typeface="Times New Roman"/>
              </a:rPr>
              <a:t>在高维空间的表征</a:t>
            </a:r>
            <a:endParaRPr>
              <a:latin typeface="Microsoft YaHei"/>
              <a:ea typeface="Microsoft YaHei"/>
              <a:cs typeface="Times New Roman"/>
            </a:endParaRPr>
          </a:p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b="1">
                <a:latin typeface="Microsoft YaHei"/>
                <a:ea typeface="Microsoft YaHei"/>
                <a:cs typeface="Times New Roman"/>
              </a:rPr>
              <a:t>离线</a:t>
            </a:r>
            <a:r>
              <a:rPr lang="zh-CN">
                <a:latin typeface="Microsoft YaHei"/>
                <a:ea typeface="Microsoft YaHei"/>
                <a:cs typeface="Times New Roman"/>
              </a:rPr>
              <a:t>离散化方法：聚类，如典型的</a:t>
            </a:r>
            <a:r>
              <a:rPr lang="en-US" err="1">
                <a:latin typeface="Microsoft YaHei"/>
                <a:ea typeface="Microsoft YaHei"/>
                <a:cs typeface="Times New Roman"/>
              </a:rPr>
              <a:t>KMeans</a:t>
            </a:r>
            <a:r>
              <a:rPr lang="zh-CN">
                <a:latin typeface="Microsoft YaHei"/>
                <a:ea typeface="Microsoft YaHei"/>
                <a:cs typeface="Times New Roman"/>
              </a:rPr>
              <a:t>聚类</a:t>
            </a:r>
            <a:endParaRPr>
              <a:latin typeface="Microsoft YaHei"/>
              <a:ea typeface="Microsoft YaHei"/>
              <a:cs typeface="Times New Roman"/>
            </a:endParaRPr>
          </a:p>
        </p:txBody>
      </p:sp>
      <p:sp>
        <p:nvSpPr>
          <p:cNvPr id="7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6</a:t>
            </a:fld>
            <a:endParaRPr lang="de-DE"/>
          </a:p>
        </p:txBody>
      </p:sp>
      <p:sp>
        <p:nvSpPr>
          <p:cNvPr id="765" name="对话气泡: 圆角矩形 764"/>
          <p:cNvSpPr/>
          <p:nvPr/>
        </p:nvSpPr>
        <p:spPr>
          <a:xfrm>
            <a:off x="299565" y="3724072"/>
            <a:ext cx="3323825" cy="1636888"/>
          </a:xfrm>
          <a:prstGeom prst="wedgeRoundRectCallout">
            <a:avLst>
              <a:gd name="adj1" fmla="val 66799"/>
              <a:gd name="adj2" fmla="val 2052"/>
              <a:gd name="adj3" fmla="val 16667"/>
            </a:avLst>
          </a:prstGeom>
          <a:solidFill>
            <a:schemeClr val="accent1">
              <a:alpha val="100000"/>
            </a:schemeClr>
          </a:solidFill>
          <a:ln w="12700">
            <a:solidFill>
              <a:srgbClr val="5C5C5C">
                <a:alpha val="100000"/>
              </a:srgbClr>
            </a:solidFill>
            <a:prstDash val="solid"/>
            <a:miter lim="800000"/>
          </a:ln>
        </p:spPr>
        <p:txBody>
          <a:bodyPr anchor="ctr"/>
          <a:lstStyle/>
          <a:p>
            <a:pPr marL="285750" indent="-285750" algn="ctr">
              <a:buFont typeface="Zapf Dingbats" charset="2"/>
              <a:buChar char="✧"/>
            </a:pPr>
            <a:r>
              <a:rPr lang="en-US" dirty="0" err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KMeans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是一种迭代算法</a:t>
            </a:r>
            <a:endParaRPr dirty="0">
              <a:ea typeface="等线" panose="02010600030101010101" pitchFamily="2" charset="-122"/>
            </a:endParaRPr>
          </a:p>
          <a:p>
            <a:pPr marL="285750" indent="-285750" algn="ctr">
              <a:buFont typeface="Zapf Dingbats" charset="2"/>
              <a:buChar char="✧"/>
            </a:pP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手动选取聚类中心数量</a:t>
            </a:r>
            <a:endParaRPr dirty="0">
              <a:ea typeface="等线" panose="02010600030101010101" pitchFamily="2" charset="-122"/>
            </a:endParaRPr>
          </a:p>
          <a:p>
            <a:pPr marL="285750" indent="-285750" algn="ctr">
              <a:buFont typeface="Zapf Dingbats" charset="2"/>
              <a:buChar char="✧"/>
            </a:pP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聚类之后即得到码本</a:t>
            </a:r>
            <a:endParaRPr dirty="0">
              <a:ea typeface="等线" panose="02010600030101010101" pitchFamily="2" charset="-122"/>
            </a:endParaRPr>
          </a:p>
        </p:txBody>
      </p:sp>
      <p:sp>
        <p:nvSpPr>
          <p:cNvPr id="766" name="文本框 765"/>
          <p:cNvSpPr txBox="1"/>
          <p:nvPr/>
        </p:nvSpPr>
        <p:spPr>
          <a:xfrm>
            <a:off x="0" y="6385200"/>
            <a:ext cx="6032421" cy="261610"/>
          </a:xfrm>
          <a:prstGeom prst="rect">
            <a:avLst/>
          </a:prstGeom>
          <a:solidFill>
            <a:schemeClr val="bg1">
              <a:alpha val="100000"/>
            </a:schemeClr>
          </a:solidFill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sz="11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图片来源：</a:t>
            </a:r>
            <a:r>
              <a:rPr lang="en-US" sz="11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https://dashee87.github.io/data%20science/general/Clustering-with-Scikit-with-GIFs/</a:t>
            </a:r>
            <a:endParaRPr sz="1400" dirty="0">
              <a:ea typeface="等线" panose="02010600030101010101" pitchFamily="2" charset="-122"/>
            </a:endParaRPr>
          </a:p>
        </p:txBody>
      </p:sp>
      <p:cxnSp>
        <p:nvCxnSpPr>
          <p:cNvPr id="767" name="直接箭头连接符 766"/>
          <p:cNvCxnSpPr/>
          <p:nvPr/>
        </p:nvCxnSpPr>
        <p:spPr>
          <a:xfrm>
            <a:off x="479778" y="2278289"/>
            <a:ext cx="11148099" cy="14111"/>
          </a:xfrm>
          <a:prstGeom prst="straightConnector1">
            <a:avLst/>
          </a:prstGeom>
          <a:ln w="25400">
            <a:solidFill>
              <a:schemeClr val="accent2">
                <a:lumMod val="50000"/>
                <a:alpha val="100000"/>
              </a:schemeClr>
            </a:solidFill>
            <a:prstDash val="lgDashDot"/>
          </a:ln>
        </p:spPr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C34701EE-58B5-8DDE-2071-FFB09E791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007" y="992199"/>
            <a:ext cx="720425" cy="2292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985E36D-03C0-54FA-4787-E43F0DFC6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811" y="1013682"/>
            <a:ext cx="2688832" cy="2530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7E210E-DB2E-A29B-5924-9983156EA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119" y="1953598"/>
            <a:ext cx="612521" cy="20667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CDDBA-0170-54E3-7471-F33D4AEE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工业界</a:t>
            </a:r>
            <a:r>
              <a:rPr lang="zh-CN"/>
              <a:t>基于离散编码</a:t>
            </a:r>
            <a:r>
              <a:rPr lang="zh-CN" altLang="en-US"/>
              <a:t>的</a:t>
            </a:r>
            <a:r>
              <a:rPr lang="zh-CN"/>
              <a:t>语音生成</a:t>
            </a:r>
            <a:r>
              <a:rPr lang="zh-CN" altLang="en-US"/>
              <a:t>系统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4E4A5-9052-46B0-8A64-862803A4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60</a:t>
            </a:fld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71EFB134-B5B4-9F3C-1A43-A2AF8233D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785" y="1093516"/>
            <a:ext cx="8245692" cy="1807159"/>
          </a:xfrm>
          <a:prstGeom prst="rect">
            <a:avLst/>
          </a:prstGeom>
        </p:spPr>
      </p:pic>
      <p:sp>
        <p:nvSpPr>
          <p:cNvPr id="38" name="文本框 70">
            <a:extLst>
              <a:ext uri="{FF2B5EF4-FFF2-40B4-BE49-F238E27FC236}">
                <a16:creationId xmlns:a16="http://schemas.microsoft.com/office/drawing/2014/main" id="{F9B8905A-CF1A-F9EE-5D1C-A8E3BCA2AD7F}"/>
              </a:ext>
            </a:extLst>
          </p:cNvPr>
          <p:cNvSpPr txBox="1"/>
          <p:nvPr/>
        </p:nvSpPr>
        <p:spPr>
          <a:xfrm>
            <a:off x="2628631" y="5763505"/>
            <a:ext cx="860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ea typeface="等线" panose="02010600030101010101" pitchFamily="2" charset="-122"/>
              </a:rPr>
              <a:t>训练分三步</a:t>
            </a:r>
            <a:r>
              <a:rPr kumimoji="1" lang="en-US" altLang="zh-CN" sz="1600" dirty="0">
                <a:ea typeface="等线" panose="02010600030101010101" pitchFamily="2" charset="-122"/>
              </a:rPr>
              <a:t>: </a:t>
            </a:r>
            <a:r>
              <a:rPr kumimoji="1" lang="zh-CN" altLang="en-US" sz="1600" dirty="0">
                <a:ea typeface="等线" panose="02010600030101010101" pitchFamily="2" charset="-122"/>
              </a:rPr>
              <a:t>预训练</a:t>
            </a:r>
            <a:r>
              <a:rPr kumimoji="1" lang="en-US" altLang="zh-CN" sz="1600" dirty="0">
                <a:ea typeface="等线" panose="02010600030101010101" pitchFamily="2" charset="-122"/>
              </a:rPr>
              <a:t>, </a:t>
            </a:r>
            <a:r>
              <a:rPr kumimoji="1" lang="zh-CN" altLang="en-US" sz="1600" dirty="0">
                <a:ea typeface="等线" panose="02010600030101010101" pitchFamily="2" charset="-122"/>
              </a:rPr>
              <a:t>有监督的微调和强化学习</a:t>
            </a:r>
            <a:endParaRPr kumimoji="1" lang="en-US" altLang="zh-CN" sz="1600" dirty="0">
              <a:ea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ea typeface="等线" panose="02010600030101010101" pitchFamily="2" charset="-122"/>
              </a:rPr>
              <a:t>强化学习中的奖励模型可以是</a:t>
            </a:r>
            <a:r>
              <a:rPr kumimoji="1" lang="en-US" altLang="zh-CN" sz="1600" dirty="0">
                <a:ea typeface="等线" panose="02010600030101010101" pitchFamily="2" charset="-122"/>
              </a:rPr>
              <a:t>ASR, ASV</a:t>
            </a:r>
            <a:r>
              <a:rPr kumimoji="1" lang="zh-CN" altLang="en-US" sz="1600" dirty="0">
                <a:ea typeface="等线" panose="02010600030101010101" pitchFamily="2" charset="-122"/>
              </a:rPr>
              <a:t>或者情感分类的得分，或者人工标注结果</a:t>
            </a:r>
            <a:endParaRPr kumimoji="1" lang="en-US" altLang="zh-CN" sz="1600" dirty="0">
              <a:ea typeface="等线" panose="02010600030101010101" pitchFamily="2" charset="-122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52F9758-BFDA-E286-DBBE-1FD638785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77" y="1768209"/>
            <a:ext cx="1580708" cy="457775"/>
          </a:xfrm>
        </p:spPr>
        <p:txBody>
          <a:bodyPr/>
          <a:lstStyle/>
          <a:p>
            <a:pPr marL="0" indent="0">
              <a:buNone/>
            </a:pPr>
            <a:r>
              <a:rPr lang="en-US" b="1" err="1"/>
              <a:t>SeedTTS</a:t>
            </a:r>
            <a:endParaRPr lang="en-US" sz="2400" b="1"/>
          </a:p>
          <a:p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A761775-0F37-593A-147B-9CFEEF637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" y="3324658"/>
            <a:ext cx="10318750" cy="2414399"/>
          </a:xfrm>
          <a:prstGeom prst="rect">
            <a:avLst/>
          </a:prstGeom>
        </p:spPr>
      </p:pic>
      <p:sp>
        <p:nvSpPr>
          <p:cNvPr id="5" name="文本框 413">
            <a:extLst>
              <a:ext uri="{FF2B5EF4-FFF2-40B4-BE49-F238E27FC236}">
                <a16:creationId xmlns:a16="http://schemas.microsoft.com/office/drawing/2014/main" id="{F3E5B8DC-A98F-9AC9-C237-EC73233FA49A}"/>
              </a:ext>
            </a:extLst>
          </p:cNvPr>
          <p:cNvSpPr txBox="1"/>
          <p:nvPr/>
        </p:nvSpPr>
        <p:spPr>
          <a:xfrm>
            <a:off x="0" y="6345511"/>
            <a:ext cx="6556603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Anastassiou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 et al., Seed-TTS: A Family of High-Quality Versatile Speech Generation Models,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arxiv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26013033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C050E-4D73-FAB9-3266-74DAAE92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工业界</a:t>
            </a:r>
            <a:r>
              <a:rPr lang="zh-CN"/>
              <a:t>基于离散编码</a:t>
            </a:r>
            <a:r>
              <a:rPr lang="zh-CN" altLang="en-US"/>
              <a:t>的</a:t>
            </a:r>
            <a:r>
              <a:rPr lang="zh-CN"/>
              <a:t>语音生成</a:t>
            </a:r>
            <a:r>
              <a:rPr lang="zh-CN" altLang="en-US"/>
              <a:t>系统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6CF44-B161-BAF4-2F2F-77C2BE51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61</a:t>
            </a:fld>
            <a:endParaRPr lang="en-US"/>
          </a:p>
        </p:txBody>
      </p:sp>
      <p:pic>
        <p:nvPicPr>
          <p:cNvPr id="12" name="Picture 11" descr="A diagram of a speech language&#10;&#10;Description automatically generated with medium confidence">
            <a:extLst>
              <a:ext uri="{FF2B5EF4-FFF2-40B4-BE49-F238E27FC236}">
                <a16:creationId xmlns:a16="http://schemas.microsoft.com/office/drawing/2014/main" id="{0E95BEEB-7FEE-236D-1E85-5EC06A118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55" y="3429000"/>
            <a:ext cx="6535654" cy="2677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59D033-11AA-C72D-8E16-53EB8662A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603" y="970735"/>
            <a:ext cx="6139906" cy="22269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4DF21D-2B9C-60EC-FF05-EEDF99234348}"/>
              </a:ext>
            </a:extLst>
          </p:cNvPr>
          <p:cNvSpPr txBox="1">
            <a:spLocks/>
          </p:cNvSpPr>
          <p:nvPr/>
        </p:nvSpPr>
        <p:spPr bwMode="auto">
          <a:xfrm>
            <a:off x="808108" y="3638692"/>
            <a:ext cx="4081392" cy="222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charset="2"/>
              <a:buChar char="l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2pPr>
            <a:lvl3pPr marL="12573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3pPr>
            <a:lvl4pPr marL="17145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4pPr>
            <a:lvl5pPr marL="21717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300"/>
              </a:spcAft>
              <a:buFont typeface="Wingdings" pitchFamily="2" charset="2"/>
              <a:buNone/>
            </a:pPr>
            <a:r>
              <a:rPr lang="en-US" b="1" kern="0" err="1"/>
              <a:t>C</a:t>
            </a:r>
            <a:r>
              <a:rPr lang="en-US" altLang="zh-CN" b="1" kern="0" err="1"/>
              <a:t>osyVoice</a:t>
            </a:r>
            <a:endParaRPr lang="en-US" altLang="zh-CN" b="1" kern="0"/>
          </a:p>
          <a:p>
            <a:pPr>
              <a:spcAft>
                <a:spcPts val="300"/>
              </a:spcAft>
            </a:pPr>
            <a:r>
              <a:rPr lang="zh-CN" altLang="en-US" sz="1800" kern="0"/>
              <a:t>基于</a:t>
            </a:r>
            <a:r>
              <a:rPr lang="en-US" sz="1800" kern="0" err="1"/>
              <a:t>S</a:t>
            </a:r>
            <a:r>
              <a:rPr lang="en-US" altLang="zh-CN" sz="1800" kern="0" err="1"/>
              <a:t>peechTokenizer</a:t>
            </a:r>
            <a:r>
              <a:rPr lang="zh-CN" altLang="en-US" sz="1800" kern="0"/>
              <a:t>的离散编码</a:t>
            </a:r>
            <a:endParaRPr lang="en-US" altLang="zh-CN" sz="1800" kern="0"/>
          </a:p>
          <a:p>
            <a:pPr>
              <a:spcAft>
                <a:spcPts val="300"/>
              </a:spcAft>
            </a:pPr>
            <a:r>
              <a:rPr lang="zh-CN" altLang="en-US" sz="1800" kern="0"/>
              <a:t>基于</a:t>
            </a:r>
            <a:r>
              <a:rPr lang="en-US" altLang="zh-CN" sz="1800" kern="0"/>
              <a:t>X-Vector</a:t>
            </a:r>
            <a:r>
              <a:rPr lang="zh-CN" altLang="en-US" sz="1800" kern="0"/>
              <a:t>的显示说话人编码</a:t>
            </a:r>
            <a:endParaRPr lang="en-US" altLang="zh-CN" sz="1800" kern="0"/>
          </a:p>
          <a:p>
            <a:pPr>
              <a:spcAft>
                <a:spcPts val="300"/>
              </a:spcAft>
            </a:pPr>
            <a:r>
              <a:rPr lang="zh-CN" altLang="en-US" sz="1800" kern="0"/>
              <a:t>基于</a:t>
            </a:r>
            <a:r>
              <a:rPr lang="en-US" altLang="zh-CN" sz="1800" kern="0"/>
              <a:t>Conditional Flow Matching</a:t>
            </a:r>
            <a:r>
              <a:rPr lang="zh-CN" altLang="en-US" sz="1800" kern="0"/>
              <a:t>生成</a:t>
            </a:r>
            <a:r>
              <a:rPr lang="en-US" altLang="zh-CN" sz="1800" kern="0"/>
              <a:t>Mel</a:t>
            </a:r>
            <a:r>
              <a:rPr lang="zh-CN" altLang="en-US" sz="1800" kern="0"/>
              <a:t>谱</a:t>
            </a:r>
            <a:endParaRPr lang="en-US" altLang="zh-CN" sz="1800" kern="0"/>
          </a:p>
          <a:p>
            <a:pPr marL="0" indent="0" algn="ctr">
              <a:buFont typeface="Wingdings" pitchFamily="2" charset="2"/>
              <a:buNone/>
            </a:pPr>
            <a:endParaRPr lang="en-US" kern="0"/>
          </a:p>
          <a:p>
            <a:endParaRPr lang="en-US" kern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BC35F0-EDA1-B1DA-69C3-6E9C27C8BECC}"/>
              </a:ext>
            </a:extLst>
          </p:cNvPr>
          <p:cNvSpPr txBox="1">
            <a:spLocks/>
          </p:cNvSpPr>
          <p:nvPr/>
        </p:nvSpPr>
        <p:spPr bwMode="auto">
          <a:xfrm>
            <a:off x="808108" y="1173154"/>
            <a:ext cx="4205748" cy="222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charset="2"/>
              <a:buChar char="l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2pPr>
            <a:lvl3pPr marL="12573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3pPr>
            <a:lvl4pPr marL="17145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4pPr>
            <a:lvl5pPr marL="2171700" indent="-342900" algn="l" rtl="0" fontAlgn="base">
              <a:spcBef>
                <a:spcPct val="20000"/>
              </a:spcBef>
              <a:spcAft>
                <a:spcPct val="1"/>
              </a:spcAft>
              <a:buClr>
                <a:srgbClr val="002060"/>
              </a:buClr>
              <a:buSzPct val="100000"/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1"/>
              </a:spcAft>
              <a:buClr>
                <a:srgbClr val="CC0000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300"/>
              </a:spcAft>
              <a:buFont typeface="Wingdings" pitchFamily="2" charset="2"/>
              <a:buNone/>
            </a:pPr>
            <a:r>
              <a:rPr lang="en-US" b="1" kern="0" err="1"/>
              <a:t>BaseTTS</a:t>
            </a:r>
            <a:endParaRPr lang="en-US" altLang="zh-CN" b="1" kern="0"/>
          </a:p>
          <a:p>
            <a:pPr>
              <a:spcAft>
                <a:spcPts val="300"/>
              </a:spcAft>
            </a:pPr>
            <a:r>
              <a:rPr lang="zh-CN" altLang="en-US" sz="1800" kern="0"/>
              <a:t>基于</a:t>
            </a:r>
            <a:r>
              <a:rPr lang="en-US" sz="1800" kern="0" err="1"/>
              <a:t>WavLM</a:t>
            </a:r>
            <a:r>
              <a:rPr lang="zh-CN" altLang="en-US" sz="1800" kern="0"/>
              <a:t>的离散编码</a:t>
            </a:r>
            <a:endParaRPr lang="en-US" altLang="zh-CN" sz="1800" kern="0"/>
          </a:p>
          <a:p>
            <a:pPr>
              <a:spcAft>
                <a:spcPts val="300"/>
              </a:spcAft>
            </a:pPr>
            <a:r>
              <a:rPr lang="zh-CN" altLang="en-US" sz="1800" kern="0"/>
              <a:t>显式的参考语音编码</a:t>
            </a:r>
            <a:endParaRPr lang="en-US" altLang="zh-CN" sz="1800" kern="0"/>
          </a:p>
          <a:p>
            <a:pPr>
              <a:spcAft>
                <a:spcPts val="300"/>
              </a:spcAft>
            </a:pPr>
            <a:r>
              <a:rPr lang="zh-CN" altLang="en-US" sz="1800" kern="0"/>
              <a:t>基于</a:t>
            </a:r>
            <a:r>
              <a:rPr lang="en-US" altLang="zh-CN" sz="1800" kern="0" err="1"/>
              <a:t>BigVGAN</a:t>
            </a:r>
            <a:r>
              <a:rPr lang="zh-CN" altLang="en-US" sz="1800" kern="0"/>
              <a:t>的端到端生成</a:t>
            </a:r>
            <a:r>
              <a:rPr lang="en-US" altLang="zh-CN" sz="1800" kern="0" err="1"/>
              <a:t>Wavform</a:t>
            </a:r>
            <a:endParaRPr lang="en-US" sz="1800" kern="0"/>
          </a:p>
          <a:p>
            <a:endParaRPr lang="en-US" kern="0"/>
          </a:p>
        </p:txBody>
      </p:sp>
      <p:sp>
        <p:nvSpPr>
          <p:cNvPr id="6" name="文本框 413">
            <a:extLst>
              <a:ext uri="{FF2B5EF4-FFF2-40B4-BE49-F238E27FC236}">
                <a16:creationId xmlns:a16="http://schemas.microsoft.com/office/drawing/2014/main" id="{52C6E4FC-4245-2C41-C03B-F3505C9C9380}"/>
              </a:ext>
            </a:extLst>
          </p:cNvPr>
          <p:cNvSpPr txBox="1"/>
          <p:nvPr/>
        </p:nvSpPr>
        <p:spPr>
          <a:xfrm>
            <a:off x="0" y="6134203"/>
            <a:ext cx="8448147" cy="430887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1"/>
              </a:spcBef>
              <a:spcAft>
                <a:spcPct val="1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Du et al.,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CosyVoice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: A Scalable Multilingual Zero-shot Text-to-speech Synthesizer based on Supervised Semantic Tokens,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arxiv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, 2024.</a:t>
            </a:r>
          </a:p>
          <a:p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Łajszczak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 et al., ,BASE TTS: Lessons from building a billion-parameter Text-to-Speech model on 100K hours of data, 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arxiv</a:t>
            </a:r>
            <a:r>
              <a:rPr lang="en-US" sz="1100" i="0" dirty="0">
                <a:solidFill>
                  <a:srgbClr val="000000"/>
                </a:solidFill>
                <a:effectLst/>
                <a:latin typeface="Lucida Grande"/>
                <a:ea typeface="等线" panose="02010600030101010101" pitchFamily="2" charset="-122"/>
              </a:rPr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3345010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8364-FAD4-756C-C4FD-59777DA2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基于离散编码</a:t>
            </a:r>
            <a:r>
              <a:rPr lang="zh-CN" altLang="en-US"/>
              <a:t>的开源</a:t>
            </a:r>
            <a:r>
              <a:rPr lang="zh-CN"/>
              <a:t>语音生成</a:t>
            </a:r>
            <a:r>
              <a:rPr lang="zh-CN" altLang="en-US"/>
              <a:t>系统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571D5-1711-BFA0-CE92-63125DA3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60C25-BEC3-D180-3B88-18B5CA0CB42C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83524" y="868264"/>
            <a:ext cx="5040000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AC684-A28B-B57C-41DE-E13281C06A5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57137" y="1028337"/>
            <a:ext cx="5040000" cy="36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AC7DAE-8E98-503E-0967-50F7BF004D21}"/>
              </a:ext>
            </a:extLst>
          </p:cNvPr>
          <p:cNvSpPr txBox="1"/>
          <p:nvPr/>
        </p:nvSpPr>
        <p:spPr>
          <a:xfrm>
            <a:off x="609600" y="5935912"/>
            <a:ext cx="10847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a typeface="等线" panose="02010600030101010101" pitchFamily="2" charset="-122"/>
              </a:rPr>
              <a:t>C</a:t>
            </a:r>
            <a:r>
              <a:rPr lang="en-US" altLang="zh-CN" dirty="0" err="1">
                <a:ea typeface="等线" panose="02010600030101010101" pitchFamily="2" charset="-122"/>
              </a:rPr>
              <a:t>hatTTS</a:t>
            </a:r>
            <a:r>
              <a:rPr lang="en-US" altLang="zh-CN" dirty="0">
                <a:ea typeface="等线" panose="02010600030101010101" pitchFamily="2" charset="-122"/>
              </a:rPr>
              <a:t>, </a:t>
            </a:r>
            <a:r>
              <a:rPr lang="en-US" dirty="0">
                <a:ea typeface="等线" panose="02010600030101010101" pitchFamily="2" charset="-122"/>
              </a:rPr>
              <a:t>ⓍTTSv2, fish-speech, </a:t>
            </a:r>
            <a:r>
              <a:rPr lang="en-US" dirty="0" err="1">
                <a:ea typeface="等线" panose="02010600030101010101" pitchFamily="2" charset="-122"/>
              </a:rPr>
              <a:t>V</a:t>
            </a:r>
            <a:r>
              <a:rPr lang="en-US" altLang="zh-CN" dirty="0" err="1">
                <a:ea typeface="等线" panose="02010600030101010101" pitchFamily="2" charset="-122"/>
              </a:rPr>
              <a:t>oiceCraft</a:t>
            </a:r>
            <a:r>
              <a:rPr lang="en-US" altLang="zh-CN" dirty="0">
                <a:ea typeface="等线" panose="02010600030101010101" pitchFamily="2" charset="-122"/>
              </a:rPr>
              <a:t>, </a:t>
            </a:r>
            <a:r>
              <a:rPr lang="en-US" altLang="zh-CN" dirty="0" err="1">
                <a:ea typeface="等线" panose="02010600030101010101" pitchFamily="2" charset="-122"/>
              </a:rPr>
              <a:t>parler-tts</a:t>
            </a:r>
            <a:r>
              <a:rPr lang="en-US" altLang="zh-CN" dirty="0">
                <a:ea typeface="等线" panose="02010600030101010101" pitchFamily="2" charset="-122"/>
              </a:rPr>
              <a:t>, tortoise-</a:t>
            </a:r>
            <a:r>
              <a:rPr lang="en-US" altLang="zh-CN" dirty="0" err="1">
                <a:ea typeface="等线" panose="02010600030101010101" pitchFamily="2" charset="-122"/>
              </a:rPr>
              <a:t>tts</a:t>
            </a:r>
            <a:r>
              <a:rPr lang="en-US" altLang="zh-CN" dirty="0">
                <a:ea typeface="等线" panose="02010600030101010101" pitchFamily="2" charset="-122"/>
              </a:rPr>
              <a:t>, </a:t>
            </a:r>
            <a:r>
              <a:rPr lang="en-US" altLang="zh-CN" dirty="0" err="1">
                <a:ea typeface="等线" panose="02010600030101010101" pitchFamily="2" charset="-122"/>
              </a:rPr>
              <a:t>metavoice</a:t>
            </a:r>
            <a:r>
              <a:rPr lang="en-US" altLang="zh-CN" dirty="0">
                <a:ea typeface="等线" panose="02010600030101010101" pitchFamily="2" charset="-122"/>
              </a:rPr>
              <a:t>, GPT-</a:t>
            </a:r>
            <a:r>
              <a:rPr lang="en-US" altLang="zh-CN" dirty="0" err="1">
                <a:ea typeface="等线" panose="02010600030101010101" pitchFamily="2" charset="-122"/>
              </a:rPr>
              <a:t>SoVITS</a:t>
            </a:r>
            <a:r>
              <a:rPr lang="en-US" altLang="zh-CN" dirty="0">
                <a:ea typeface="等线" panose="02010600030101010101" pitchFamily="2" charset="-122"/>
              </a:rPr>
              <a:t>, Amphion</a:t>
            </a:r>
            <a:endParaRPr lang="en-US" dirty="0">
              <a:ea typeface="等线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CE4C2-5230-42D7-1C32-1EF6818548A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30750" y="1188410"/>
            <a:ext cx="5040000" cy="36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B10ED-7C8C-55E0-4E24-1BA883453D8B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04363" y="1348483"/>
            <a:ext cx="5040000" cy="36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24834-F7AC-9E38-04BC-6195CAE9197A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77976" y="1508556"/>
            <a:ext cx="5040000" cy="36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DF7019-9A2E-B47A-F817-A3A0EBE610A0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951586" y="1668629"/>
            <a:ext cx="5040000" cy="36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37C43B-639D-0804-3B29-74503503EF42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425202" y="1828702"/>
            <a:ext cx="5040000" cy="36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DB2EC5-9634-B99E-3B8D-C83E2AB57F7B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898815" y="1988775"/>
            <a:ext cx="5040000" cy="360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818DCC-0012-D211-2343-2CE78FC4E7C9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372425" y="2148851"/>
            <a:ext cx="504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949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0982-13B7-30E4-0DE6-673DFC51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基于离散编码的语音生成：小结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91F46-0F88-EE02-AB25-EA1D411B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63600"/>
            <a:ext cx="11055352" cy="52292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800"/>
              <a:t>基于离散编码的语音生成有三种建模方式</a:t>
            </a:r>
            <a:endParaRPr lang="en-US" altLang="zh-CN" sz="1800"/>
          </a:p>
          <a:p>
            <a:pPr lvl="1">
              <a:lnSpc>
                <a:spcPct val="150000"/>
              </a:lnSpc>
            </a:pPr>
            <a:r>
              <a:rPr lang="zh-CN" altLang="en-US" sz="1600" b="1"/>
              <a:t>基于编码器的非自回归</a:t>
            </a:r>
            <a:r>
              <a:rPr lang="zh-CN" altLang="en-US" sz="1600"/>
              <a:t>模型，</a:t>
            </a:r>
            <a:r>
              <a:rPr lang="zh-CN" altLang="en-US" sz="1600" b="1"/>
              <a:t>基于编码器解码器的自回归</a:t>
            </a:r>
            <a:r>
              <a:rPr lang="zh-CN" altLang="en-US" sz="1600"/>
              <a:t>模型和</a:t>
            </a:r>
            <a:r>
              <a:rPr lang="zh-CN" altLang="en-US" sz="1600" b="1"/>
              <a:t>基于解码器的自回归</a:t>
            </a:r>
            <a:r>
              <a:rPr lang="zh-CN" altLang="en-US" sz="1600"/>
              <a:t>模型</a:t>
            </a:r>
            <a:endParaRPr lang="en-US" altLang="zh-CN" sz="1600"/>
          </a:p>
          <a:p>
            <a:pPr>
              <a:lnSpc>
                <a:spcPct val="150000"/>
              </a:lnSpc>
            </a:pPr>
            <a:r>
              <a:rPr lang="zh-CN" altLang="en-US" sz="1800">
                <a:latin typeface="Microsoft YaHei"/>
                <a:ea typeface="Microsoft YaHei"/>
                <a:cs typeface="Times New Roman"/>
              </a:rPr>
              <a:t>基于独立解码器的自回归模型通常采用</a:t>
            </a:r>
            <a:r>
              <a:rPr lang="zh-CN" altLang="en-US" sz="1800" b="1">
                <a:latin typeface="Microsoft YaHei"/>
                <a:ea typeface="Microsoft YaHei"/>
                <a:cs typeface="Times New Roman"/>
              </a:rPr>
              <a:t>由粗到细的生成方式</a:t>
            </a:r>
            <a:endParaRPr lang="en-US" altLang="zh-CN" sz="1800" b="1">
              <a:latin typeface="Microsoft YaHei"/>
              <a:ea typeface="Microsoft YaHei"/>
              <a:cs typeface="Times New Roman"/>
            </a:endParaRPr>
          </a:p>
          <a:p>
            <a:pPr lvl="1">
              <a:lnSpc>
                <a:spcPct val="150000"/>
              </a:lnSpc>
            </a:pPr>
            <a:r>
              <a:rPr lang="zh-CN" altLang="en-US" sz="1600">
                <a:latin typeface="Microsoft YaHei"/>
                <a:ea typeface="Microsoft YaHei"/>
                <a:cs typeface="Times New Roman"/>
              </a:rPr>
              <a:t>粗粒度的离散语音编码</a:t>
            </a:r>
            <a:r>
              <a:rPr lang="en-US" altLang="zh-CN" sz="1600">
                <a:latin typeface="Microsoft YaHei"/>
                <a:ea typeface="Microsoft YaHei"/>
                <a:cs typeface="Times New Roman"/>
                <a:sym typeface="Wingdings" panose="05000000000000000000" pitchFamily="2" charset="2"/>
              </a:rPr>
              <a:t></a:t>
            </a:r>
            <a:r>
              <a:rPr lang="zh-CN" altLang="en-US" sz="1600">
                <a:latin typeface="Microsoft YaHei"/>
                <a:ea typeface="Microsoft YaHei"/>
                <a:cs typeface="Times New Roman"/>
              </a:rPr>
              <a:t>细粒度离散语音编码</a:t>
            </a:r>
            <a:r>
              <a:rPr lang="en-US" altLang="zh-CN" sz="1600">
                <a:latin typeface="Microsoft YaHei"/>
                <a:ea typeface="Microsoft YaHei"/>
                <a:cs typeface="Times New Roman"/>
                <a:sym typeface="Wingdings" panose="05000000000000000000" pitchFamily="2" charset="2"/>
              </a:rPr>
              <a:t></a:t>
            </a:r>
            <a:r>
              <a:rPr lang="en-US" altLang="zh-CN" sz="1600" err="1">
                <a:latin typeface="Microsoft YaHei"/>
                <a:ea typeface="Microsoft YaHei"/>
                <a:cs typeface="Times New Roman"/>
              </a:rPr>
              <a:t>Wavform</a:t>
            </a:r>
            <a:endParaRPr lang="en-US" altLang="zh-CN" sz="1600">
              <a:latin typeface="Microsoft YaHei"/>
              <a:ea typeface="Microsoft YaHei"/>
              <a:cs typeface="Times New Roman"/>
            </a:endParaRPr>
          </a:p>
          <a:p>
            <a:pPr lvl="1">
              <a:lnSpc>
                <a:spcPct val="150000"/>
              </a:lnSpc>
            </a:pPr>
            <a:r>
              <a:rPr lang="zh-CN" altLang="en-US" sz="1600">
                <a:latin typeface="Microsoft YaHei"/>
                <a:ea typeface="Microsoft YaHei"/>
                <a:cs typeface="Times New Roman"/>
              </a:rPr>
              <a:t>粗粒度的离散语音编码</a:t>
            </a:r>
            <a:r>
              <a:rPr lang="en-US" altLang="zh-CN" sz="1600">
                <a:latin typeface="Microsoft YaHei"/>
                <a:ea typeface="Microsoft YaHei"/>
                <a:cs typeface="Times New Roman"/>
                <a:sym typeface="Wingdings" panose="05000000000000000000" pitchFamily="2" charset="2"/>
              </a:rPr>
              <a:t>Mel</a:t>
            </a:r>
            <a:r>
              <a:rPr lang="zh-CN" altLang="en-US" sz="1600">
                <a:latin typeface="Microsoft YaHei"/>
                <a:ea typeface="Microsoft YaHei"/>
                <a:cs typeface="Times New Roman"/>
                <a:sym typeface="Wingdings" panose="05000000000000000000" pitchFamily="2" charset="2"/>
              </a:rPr>
              <a:t>谱</a:t>
            </a:r>
            <a:r>
              <a:rPr lang="en-US" altLang="zh-CN" sz="1600">
                <a:latin typeface="Microsoft YaHei"/>
                <a:ea typeface="Microsoft YaHei"/>
                <a:cs typeface="Times New Roman"/>
                <a:sym typeface="Wingdings" panose="05000000000000000000" pitchFamily="2" charset="2"/>
              </a:rPr>
              <a:t></a:t>
            </a:r>
            <a:r>
              <a:rPr lang="en-US" altLang="zh-CN" sz="1600" err="1">
                <a:latin typeface="Microsoft YaHei"/>
                <a:ea typeface="Microsoft YaHei"/>
                <a:cs typeface="Times New Roman"/>
              </a:rPr>
              <a:t>Wavform</a:t>
            </a:r>
            <a:endParaRPr lang="en-US" altLang="zh-CN" sz="1600"/>
          </a:p>
          <a:p>
            <a:pPr lvl="1">
              <a:lnSpc>
                <a:spcPct val="150000"/>
              </a:lnSpc>
            </a:pPr>
            <a:r>
              <a:rPr lang="zh-CN" altLang="en-US" sz="1600" b="1"/>
              <a:t>说话人编码</a:t>
            </a:r>
            <a:r>
              <a:rPr lang="zh-CN" altLang="en-US" sz="1600"/>
              <a:t>或者</a:t>
            </a:r>
            <a:r>
              <a:rPr lang="zh-CN" altLang="en-US" sz="1600" b="1"/>
              <a:t>参考语音编码</a:t>
            </a:r>
            <a:r>
              <a:rPr lang="zh-CN" altLang="en-US" sz="1600"/>
              <a:t>的方式直接将参考语音输入到语音语言模型</a:t>
            </a:r>
            <a:endParaRPr lang="en-US" altLang="zh-CN" sz="1600"/>
          </a:p>
          <a:p>
            <a:pPr>
              <a:lnSpc>
                <a:spcPct val="150000"/>
              </a:lnSpc>
            </a:pPr>
            <a:r>
              <a:rPr lang="zh-CN" altLang="en-US" sz="1800"/>
              <a:t>由于自回归的特性和采样的解码方式，存在</a:t>
            </a:r>
            <a:r>
              <a:rPr lang="zh-CN" altLang="en-US" sz="1800" b="1"/>
              <a:t>鲁棒性</a:t>
            </a:r>
            <a:r>
              <a:rPr lang="zh-CN" altLang="en-US" sz="1800"/>
              <a:t>和</a:t>
            </a:r>
            <a:r>
              <a:rPr lang="zh-CN" altLang="en-US" sz="1800" b="1"/>
              <a:t>高效性</a:t>
            </a:r>
            <a:r>
              <a:rPr lang="zh-CN" altLang="en-US" sz="1800"/>
              <a:t>的问题</a:t>
            </a:r>
            <a:endParaRPr lang="en-US" altLang="zh-CN" sz="1800"/>
          </a:p>
          <a:p>
            <a:pPr lvl="1">
              <a:lnSpc>
                <a:spcPct val="150000"/>
              </a:lnSpc>
            </a:pPr>
            <a:r>
              <a:rPr lang="zh-CN" altLang="en-US" sz="1600"/>
              <a:t>鲁棒性问题：</a:t>
            </a:r>
            <a:r>
              <a:rPr lang="zh-CN" altLang="en-US" sz="1600" b="1"/>
              <a:t>强制对齐信息、单调解码约束</a:t>
            </a:r>
            <a:r>
              <a:rPr lang="zh-CN" altLang="en-US" sz="1600"/>
              <a:t>或者</a:t>
            </a:r>
            <a:r>
              <a:rPr lang="zh-CN" altLang="en-US" sz="1600" b="1"/>
              <a:t>考虑解码历史</a:t>
            </a:r>
            <a:r>
              <a:rPr lang="zh-CN" altLang="en-US" sz="1600"/>
              <a:t>的方式来缓解</a:t>
            </a:r>
            <a:endParaRPr lang="en-US" altLang="zh-CN" sz="1600"/>
          </a:p>
          <a:p>
            <a:pPr lvl="1">
              <a:lnSpc>
                <a:spcPct val="150000"/>
              </a:lnSpc>
            </a:pPr>
            <a:r>
              <a:rPr lang="zh-CN" altLang="en-US" sz="1600"/>
              <a:t>高效性问题：</a:t>
            </a:r>
            <a:r>
              <a:rPr lang="zh-CN" altLang="en-US" sz="1600" b="1"/>
              <a:t>缩短预测步数</a:t>
            </a:r>
            <a:r>
              <a:rPr lang="zh-CN" altLang="en-US" sz="1600"/>
              <a:t>的方式缓解</a:t>
            </a:r>
            <a:endParaRPr lang="en-US" altLang="zh-CN" sz="1600"/>
          </a:p>
          <a:p>
            <a:pPr>
              <a:lnSpc>
                <a:spcPct val="150000"/>
              </a:lnSpc>
            </a:pPr>
            <a:r>
              <a:rPr lang="zh-CN" altLang="en-US" sz="1800"/>
              <a:t>语音相似度，鲁棒性和流畅度方面均可以达到与</a:t>
            </a:r>
            <a:r>
              <a:rPr lang="zh-CN" altLang="en-US" sz="1800" b="1"/>
              <a:t>人类媲美</a:t>
            </a:r>
            <a:r>
              <a:rPr lang="zh-CN" altLang="en-US" sz="1800"/>
              <a:t>的水平</a:t>
            </a:r>
            <a:endParaRPr lang="en-US" altLang="zh-CN" sz="1800"/>
          </a:p>
          <a:p>
            <a:r>
              <a:rPr lang="zh-CN" altLang="en-US" sz="1800"/>
              <a:t>基于离散编码的自回归语音语言模型同样存在</a:t>
            </a:r>
            <a:r>
              <a:rPr lang="zh-CN" altLang="en-US" sz="1800" b="1"/>
              <a:t>幻觉问题</a:t>
            </a:r>
            <a:endParaRPr lang="en-US" altLang="zh-CN" sz="1800" b="1"/>
          </a:p>
          <a:p>
            <a:pPr lvl="1"/>
            <a:r>
              <a:rPr lang="zh-CN" altLang="en-US" sz="1600"/>
              <a:t>容易生成奇怪的韵律、不能保证完全按照文本来读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D1434-6C1A-F82A-4A20-23367FB5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532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64</a:t>
            </a:fld>
            <a:endParaRPr lang="de-DE"/>
          </a:p>
        </p:txBody>
      </p:sp>
      <p:sp>
        <p:nvSpPr>
          <p:cNvPr id="810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/>
          </a:p>
        </p:txBody>
      </p:sp>
      <p:grpSp>
        <p:nvGrpSpPr>
          <p:cNvPr id="811" name="组合 4"/>
          <p:cNvGrpSpPr/>
          <p:nvPr/>
        </p:nvGrpSpPr>
        <p:grpSpPr>
          <a:xfrm>
            <a:off x="2764841" y="1203990"/>
            <a:ext cx="6635706" cy="4315461"/>
            <a:chOff x="2720345" y="1743508"/>
            <a:chExt cx="6635706" cy="4315461"/>
          </a:xfrm>
        </p:grpSpPr>
        <p:grpSp>
          <p:nvGrpSpPr>
            <p:cNvPr id="812" name="Group 5"/>
            <p:cNvGrpSpPr/>
            <p:nvPr/>
          </p:nvGrpSpPr>
          <p:grpSpPr>
            <a:xfrm>
              <a:off x="2738434" y="2655035"/>
              <a:ext cx="6517820" cy="643636"/>
              <a:chOff x="1325234" y="2840262"/>
              <a:chExt cx="5148327" cy="568325"/>
            </a:xfrm>
          </p:grpSpPr>
          <p:sp>
            <p:nvSpPr>
              <p:cNvPr id="813" name="Freeform 9"/>
              <p:cNvSpPr/>
              <p:nvPr/>
            </p:nvSpPr>
            <p:spPr bwMode="gray">
              <a:xfrm>
                <a:off x="2054341" y="2840262"/>
                <a:ext cx="4419220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4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5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913877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2</a:t>
                </a:r>
                <a:endParaRPr lang="zh-CN" altLang="en-US" dirty="0">
                  <a:ea typeface="等线" panose="02010600030101010101" pitchFamily="2" charset="-122"/>
                </a:endParaRPr>
              </a:p>
            </p:txBody>
          </p:sp>
          <p:sp>
            <p:nvSpPr>
              <p:cNvPr id="816" name="Text Box 13"/>
              <p:cNvSpPr txBox="1">
                <a:spLocks noChangeArrowheads="1"/>
              </p:cNvSpPr>
              <p:nvPr/>
            </p:nvSpPr>
            <p:spPr bwMode="gray">
              <a:xfrm>
                <a:off x="2077863" y="2937293"/>
                <a:ext cx="4222464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离散语音编码的重构与解耦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822" name="Group 25"/>
            <p:cNvGrpSpPr/>
            <p:nvPr/>
          </p:nvGrpSpPr>
          <p:grpSpPr>
            <a:xfrm>
              <a:off x="2750486" y="1743508"/>
              <a:ext cx="6505768" cy="643636"/>
              <a:chOff x="1325234" y="2840262"/>
              <a:chExt cx="5138808" cy="568325"/>
            </a:xfrm>
          </p:grpSpPr>
          <p:sp>
            <p:nvSpPr>
              <p:cNvPr id="823" name="Freeform 9"/>
              <p:cNvSpPr/>
              <p:nvPr/>
            </p:nvSpPr>
            <p:spPr bwMode="gray">
              <a:xfrm>
                <a:off x="2054341" y="2840262"/>
                <a:ext cx="4409701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4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5" name="Text Box 17"/>
              <p:cNvSpPr txBox="1">
                <a:spLocks noChangeArrowheads="1"/>
              </p:cNvSpPr>
              <p:nvPr/>
            </p:nvSpPr>
            <p:spPr bwMode="gray">
              <a:xfrm>
                <a:off x="1512938" y="2921595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1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826" name="Text Box 13"/>
              <p:cNvSpPr txBox="1">
                <a:spLocks noChangeArrowheads="1"/>
              </p:cNvSpPr>
              <p:nvPr/>
            </p:nvSpPr>
            <p:spPr bwMode="gray">
              <a:xfrm>
                <a:off x="2080899" y="2937295"/>
                <a:ext cx="4222463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离散语音编码基本方法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827" name="Group 25"/>
            <p:cNvGrpSpPr/>
            <p:nvPr/>
          </p:nvGrpSpPr>
          <p:grpSpPr>
            <a:xfrm>
              <a:off x="2720345" y="3580616"/>
              <a:ext cx="6609723" cy="643636"/>
              <a:chOff x="1325234" y="2781270"/>
              <a:chExt cx="5211484" cy="568325"/>
            </a:xfrm>
          </p:grpSpPr>
          <p:sp>
            <p:nvSpPr>
              <p:cNvPr id="828" name="Freeform 9"/>
              <p:cNvSpPr/>
              <p:nvPr/>
            </p:nvSpPr>
            <p:spPr bwMode="gray">
              <a:xfrm>
                <a:off x="2054341" y="2781270"/>
                <a:ext cx="4420496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9" name="Freeform 10"/>
              <p:cNvSpPr/>
              <p:nvPr/>
            </p:nvSpPr>
            <p:spPr bwMode="gray">
              <a:xfrm>
                <a:off x="1325234" y="2781270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0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854554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3</a:t>
                </a:r>
                <a:endParaRPr dirty="0">
                  <a:solidFill>
                    <a:schemeClr val="bg1"/>
                  </a:solidFill>
                  <a:ea typeface="等线" panose="02010600030101010101" pitchFamily="2" charset="-122"/>
                </a:endParaRPr>
              </a:p>
            </p:txBody>
          </p:sp>
          <p:sp>
            <p:nvSpPr>
              <p:cNvPr id="831" name="Text Box 13"/>
              <p:cNvSpPr txBox="1">
                <a:spLocks noChangeArrowheads="1"/>
              </p:cNvSpPr>
              <p:nvPr/>
            </p:nvSpPr>
            <p:spPr bwMode="gray">
              <a:xfrm>
                <a:off x="2090764" y="2871246"/>
                <a:ext cx="4445954" cy="3756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sz="2400" dirty="0">
                    <a:solidFill>
                      <a:schemeClr val="bg1">
                        <a:alpha val="100000"/>
                      </a:schemeClr>
                    </a:solidFill>
                    <a:latin typeface="Microsoft YaHei"/>
                    <a:ea typeface="Microsoft YaHei"/>
                    <a:cs typeface="Arial"/>
                  </a:rPr>
                  <a:t>独立解码器结构下的语音合成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832" name="Freeform 9"/>
            <p:cNvSpPr/>
            <p:nvPr/>
          </p:nvSpPr>
          <p:spPr bwMode="gray">
            <a:xfrm>
              <a:off x="3666918" y="4503005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rgbClr val="242671"/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33" name="Freeform 10"/>
            <p:cNvSpPr/>
            <p:nvPr/>
          </p:nvSpPr>
          <p:spPr bwMode="gray">
            <a:xfrm>
              <a:off x="2742192" y="4503005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rgbClr val="242671"/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34" name="Text Box 17"/>
            <p:cNvSpPr txBox="1">
              <a:spLocks noChangeArrowheads="1"/>
            </p:cNvSpPr>
            <p:nvPr/>
          </p:nvSpPr>
          <p:spPr bwMode="gray">
            <a:xfrm>
              <a:off x="2992330" y="4586000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4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835" name="Text Box 13"/>
            <p:cNvSpPr txBox="1">
              <a:spLocks noChangeArrowheads="1"/>
            </p:cNvSpPr>
            <p:nvPr/>
          </p:nvSpPr>
          <p:spPr bwMode="gray">
            <a:xfrm>
              <a:off x="3713113" y="4604904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tIns="2700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离散语音编码与大模型的结合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836" name="Freeform 9"/>
            <p:cNvSpPr/>
            <p:nvPr/>
          </p:nvSpPr>
          <p:spPr bwMode="gray">
            <a:xfrm>
              <a:off x="3673541" y="5415333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37" name="Freeform 10"/>
            <p:cNvSpPr/>
            <p:nvPr/>
          </p:nvSpPr>
          <p:spPr bwMode="gray">
            <a:xfrm>
              <a:off x="2748815" y="5415333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38" name="Text Box 17"/>
            <p:cNvSpPr txBox="1">
              <a:spLocks noChangeArrowheads="1"/>
            </p:cNvSpPr>
            <p:nvPr/>
          </p:nvSpPr>
          <p:spPr bwMode="gray">
            <a:xfrm>
              <a:off x="2998953" y="5498328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5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839" name="Text Box 13"/>
            <p:cNvSpPr txBox="1">
              <a:spLocks noChangeArrowheads="1"/>
            </p:cNvSpPr>
            <p:nvPr/>
          </p:nvSpPr>
          <p:spPr bwMode="gray">
            <a:xfrm>
              <a:off x="3719736" y="5517232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lIns="91440" tIns="27000" rIns="9144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总结、挑战与展望</a:t>
              </a:r>
              <a:endParaRPr lang="zh-CN" altLang="en-US" dirty="0">
                <a:solidFill>
                  <a:schemeClr val="bg1"/>
                </a:solidFill>
                <a:ea typeface="等线" panose="02010600030101010101" pitchFamily="2" charset="-122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3311D-57D5-69E6-46E9-E382260B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smtClean="0"/>
              <a:t>65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A0B84-6156-84CE-E2D8-B1F9E68FAF83}"/>
              </a:ext>
            </a:extLst>
          </p:cNvPr>
          <p:cNvSpPr/>
          <p:nvPr/>
        </p:nvSpPr>
        <p:spPr>
          <a:xfrm>
            <a:off x="1023620" y="2893071"/>
            <a:ext cx="9128760" cy="11303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Large Language Model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693B41-3161-3D32-4D5E-4BB5CD1C3023}"/>
              </a:ext>
            </a:extLst>
          </p:cNvPr>
          <p:cNvGrpSpPr/>
          <p:nvPr/>
        </p:nvGrpSpPr>
        <p:grpSpPr>
          <a:xfrm>
            <a:off x="3391548" y="2949530"/>
            <a:ext cx="345535" cy="1202813"/>
            <a:chOff x="8665223" y="2831780"/>
            <a:chExt cx="345535" cy="1202813"/>
          </a:xfrm>
        </p:grpSpPr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C6FCC679-066C-976E-A95A-3D020FA2A75D}"/>
                </a:ext>
              </a:extLst>
            </p:cNvPr>
            <p:cNvSpPr/>
            <p:nvPr/>
          </p:nvSpPr>
          <p:spPr>
            <a:xfrm flipV="1">
              <a:off x="8665223" y="2831780"/>
              <a:ext cx="91440" cy="93748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74D60711-3891-DDA9-0A92-9BAAF3006036}"/>
                </a:ext>
              </a:extLst>
            </p:cNvPr>
            <p:cNvSpPr/>
            <p:nvPr/>
          </p:nvSpPr>
          <p:spPr>
            <a:xfrm flipV="1">
              <a:off x="8919318" y="3940845"/>
              <a:ext cx="91440" cy="93748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0383F9-4E75-F070-5A2B-910D7C07868D}"/>
              </a:ext>
            </a:extLst>
          </p:cNvPr>
          <p:cNvGrpSpPr/>
          <p:nvPr/>
        </p:nvGrpSpPr>
        <p:grpSpPr>
          <a:xfrm>
            <a:off x="3637676" y="2954269"/>
            <a:ext cx="345535" cy="1202813"/>
            <a:chOff x="8665223" y="2831780"/>
            <a:chExt cx="345535" cy="1202813"/>
          </a:xfrm>
        </p:grpSpPr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7AFE67E3-46D1-9DCB-E501-3572E7CE9BB8}"/>
                </a:ext>
              </a:extLst>
            </p:cNvPr>
            <p:cNvSpPr/>
            <p:nvPr/>
          </p:nvSpPr>
          <p:spPr>
            <a:xfrm flipV="1">
              <a:off x="8665223" y="2831780"/>
              <a:ext cx="91440" cy="93748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B5128E47-9E72-8ADE-50AA-C8DBFB9567BC}"/>
                </a:ext>
              </a:extLst>
            </p:cNvPr>
            <p:cNvSpPr/>
            <p:nvPr/>
          </p:nvSpPr>
          <p:spPr>
            <a:xfrm flipV="1">
              <a:off x="8919318" y="3940845"/>
              <a:ext cx="91440" cy="93748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801524-4B56-BB19-8B2F-7ED9D77C7837}"/>
              </a:ext>
            </a:extLst>
          </p:cNvPr>
          <p:cNvGrpSpPr/>
          <p:nvPr/>
        </p:nvGrpSpPr>
        <p:grpSpPr>
          <a:xfrm>
            <a:off x="4291353" y="2925392"/>
            <a:ext cx="345535" cy="1202813"/>
            <a:chOff x="8665223" y="2831780"/>
            <a:chExt cx="345535" cy="1202813"/>
          </a:xfrm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01938F04-4AC1-3408-CB97-EBF6CD599A70}"/>
                </a:ext>
              </a:extLst>
            </p:cNvPr>
            <p:cNvSpPr/>
            <p:nvPr/>
          </p:nvSpPr>
          <p:spPr>
            <a:xfrm flipV="1">
              <a:off x="8665223" y="2831780"/>
              <a:ext cx="91440" cy="93748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94A68247-F3D7-E1AC-6B4B-6F7FEC5A0458}"/>
                </a:ext>
              </a:extLst>
            </p:cNvPr>
            <p:cNvSpPr/>
            <p:nvPr/>
          </p:nvSpPr>
          <p:spPr>
            <a:xfrm flipV="1">
              <a:off x="8919318" y="3940845"/>
              <a:ext cx="91440" cy="93748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29F46A-D176-3036-66B6-9CC624561013}"/>
              </a:ext>
            </a:extLst>
          </p:cNvPr>
          <p:cNvGrpSpPr/>
          <p:nvPr/>
        </p:nvGrpSpPr>
        <p:grpSpPr>
          <a:xfrm>
            <a:off x="4537481" y="2930131"/>
            <a:ext cx="345535" cy="1202813"/>
            <a:chOff x="8665223" y="2831780"/>
            <a:chExt cx="345535" cy="1202813"/>
          </a:xfrm>
        </p:grpSpPr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E8A55267-06BE-DADF-58BC-E5E5F5F8ABEC}"/>
                </a:ext>
              </a:extLst>
            </p:cNvPr>
            <p:cNvSpPr/>
            <p:nvPr/>
          </p:nvSpPr>
          <p:spPr>
            <a:xfrm flipV="1">
              <a:off x="8665223" y="2831780"/>
              <a:ext cx="91440" cy="93748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BEBFD1B2-EAD8-055C-E0C3-E39622F57F6F}"/>
                </a:ext>
              </a:extLst>
            </p:cNvPr>
            <p:cNvSpPr/>
            <p:nvPr/>
          </p:nvSpPr>
          <p:spPr>
            <a:xfrm flipV="1">
              <a:off x="8919318" y="3940845"/>
              <a:ext cx="91440" cy="93748"/>
            </a:xfrm>
            <a:prstGeom prst="flowChartConnec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8210F8E4-7353-0ED5-D0C1-C6A05DEC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54" y="-118639"/>
            <a:ext cx="11842202" cy="1325563"/>
          </a:xfrm>
        </p:spPr>
        <p:txBody>
          <a:bodyPr/>
          <a:lstStyle/>
          <a:p>
            <a:r>
              <a:rPr lang="zh-CN"/>
              <a:t>离散语音编码与大模型的结合</a:t>
            </a:r>
            <a:endParaRPr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B9A9AAB-E7FE-99B6-1EE6-A739BFB4D947}"/>
              </a:ext>
            </a:extLst>
          </p:cNvPr>
          <p:cNvSpPr/>
          <p:nvPr/>
        </p:nvSpPr>
        <p:spPr>
          <a:xfrm>
            <a:off x="1054157" y="4344060"/>
            <a:ext cx="1764000" cy="8743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Text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Tokenizer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0DBDD6C-33AA-1979-98C4-670DFED7A39D}"/>
              </a:ext>
            </a:extLst>
          </p:cNvPr>
          <p:cNvSpPr/>
          <p:nvPr/>
        </p:nvSpPr>
        <p:spPr>
          <a:xfrm>
            <a:off x="3119016" y="4344060"/>
            <a:ext cx="1764000" cy="874367"/>
          </a:xfrm>
          <a:prstGeom prst="roundRect">
            <a:avLst/>
          </a:prstGeom>
          <a:solidFill>
            <a:srgbClr val="0070C0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Speech/Audio Encoder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496CDCF-4313-25B2-44D0-252D67DB309D}"/>
              </a:ext>
            </a:extLst>
          </p:cNvPr>
          <p:cNvSpPr/>
          <p:nvPr/>
        </p:nvSpPr>
        <p:spPr>
          <a:xfrm>
            <a:off x="6127521" y="1676399"/>
            <a:ext cx="1764000" cy="8743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Text </a:t>
            </a:r>
            <a:r>
              <a:rPr lang="en-US" err="1">
                <a:solidFill>
                  <a:schemeClr val="tx1"/>
                </a:solidFill>
              </a:rPr>
              <a:t>Detokenizer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1BED95B-18B7-59CC-32F6-2353E9F1BEA1}"/>
              </a:ext>
            </a:extLst>
          </p:cNvPr>
          <p:cNvSpPr/>
          <p:nvPr/>
        </p:nvSpPr>
        <p:spPr>
          <a:xfrm>
            <a:off x="8245034" y="1676399"/>
            <a:ext cx="1764000" cy="874367"/>
          </a:xfrm>
          <a:prstGeom prst="roundRect">
            <a:avLst/>
          </a:prstGeom>
          <a:solidFill>
            <a:srgbClr val="0070C0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Speech/Audio Vocoder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50D6DD-2DF9-E48E-283A-E290CABC31BC}"/>
              </a:ext>
            </a:extLst>
          </p:cNvPr>
          <p:cNvSpPr txBox="1"/>
          <p:nvPr/>
        </p:nvSpPr>
        <p:spPr>
          <a:xfrm>
            <a:off x="1048735" y="550811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等线" panose="02010600030101010101" pitchFamily="2" charset="-122"/>
              </a:rPr>
              <a:t>Good morning 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628AEB-02A0-4C40-713B-3F88CCA4E03D}"/>
              </a:ext>
            </a:extLst>
          </p:cNvPr>
          <p:cNvSpPr txBox="1"/>
          <p:nvPr/>
        </p:nvSpPr>
        <p:spPr>
          <a:xfrm>
            <a:off x="5891266" y="105341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等线" panose="02010600030101010101" pitchFamily="2" charset="-122"/>
              </a:rPr>
              <a:t>What‘s your name?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4973B80-2237-2381-13FD-8FF67D21B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04"/>
          <a:stretch/>
        </p:blipFill>
        <p:spPr>
          <a:xfrm>
            <a:off x="3261301" y="5512781"/>
            <a:ext cx="1479430" cy="36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0E918FC-354C-5682-2EFC-3F8BF1C83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63"/>
          <a:stretch/>
        </p:blipFill>
        <p:spPr>
          <a:xfrm>
            <a:off x="8268494" y="1058085"/>
            <a:ext cx="1717080" cy="360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1D3BCAF-359D-0D0B-5917-E78D446B7EE4}"/>
              </a:ext>
            </a:extLst>
          </p:cNvPr>
          <p:cNvSpPr/>
          <p:nvPr/>
        </p:nvSpPr>
        <p:spPr>
          <a:xfrm>
            <a:off x="9194265" y="2893070"/>
            <a:ext cx="958115" cy="1130357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solidFill>
              <a:schemeClr val="accent1">
                <a:shade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tx1"/>
                </a:solidFill>
              </a:rPr>
              <a:t>LoRA</a:t>
            </a:r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520117D-28C2-1A28-D394-F60C1C2C22B0}"/>
              </a:ext>
            </a:extLst>
          </p:cNvPr>
          <p:cNvCxnSpPr>
            <a:cxnSpLocks/>
            <a:stCxn id="52" idx="0"/>
            <a:endCxn id="46" idx="2"/>
          </p:cNvCxnSpPr>
          <p:nvPr/>
        </p:nvCxnSpPr>
        <p:spPr>
          <a:xfrm flipH="1" flipV="1">
            <a:off x="1936157" y="5218427"/>
            <a:ext cx="1" cy="28968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56626D2-AA4E-570B-80B6-78A41CB53151}"/>
              </a:ext>
            </a:extLst>
          </p:cNvPr>
          <p:cNvCxnSpPr>
            <a:cxnSpLocks/>
            <a:stCxn id="54" idx="0"/>
            <a:endCxn id="47" idx="2"/>
          </p:cNvCxnSpPr>
          <p:nvPr/>
        </p:nvCxnSpPr>
        <p:spPr>
          <a:xfrm flipV="1">
            <a:off x="4001016" y="5218427"/>
            <a:ext cx="0" cy="29435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ABE25CE-5534-A489-6F12-612437E5CC30}"/>
              </a:ext>
            </a:extLst>
          </p:cNvPr>
          <p:cNvCxnSpPr>
            <a:cxnSpLocks/>
          </p:cNvCxnSpPr>
          <p:nvPr/>
        </p:nvCxnSpPr>
        <p:spPr>
          <a:xfrm flipH="1" flipV="1">
            <a:off x="4001015" y="4054534"/>
            <a:ext cx="1" cy="28800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8A6E471-1935-38BF-5CD7-C338003FBE09}"/>
              </a:ext>
            </a:extLst>
          </p:cNvPr>
          <p:cNvCxnSpPr>
            <a:cxnSpLocks/>
          </p:cNvCxnSpPr>
          <p:nvPr/>
        </p:nvCxnSpPr>
        <p:spPr>
          <a:xfrm flipH="1" flipV="1">
            <a:off x="1936156" y="4054534"/>
            <a:ext cx="1" cy="28800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4A8CD5D-B107-816D-FA3C-24FCD6B463C4}"/>
              </a:ext>
            </a:extLst>
          </p:cNvPr>
          <p:cNvCxnSpPr>
            <a:cxnSpLocks/>
          </p:cNvCxnSpPr>
          <p:nvPr/>
        </p:nvCxnSpPr>
        <p:spPr>
          <a:xfrm flipH="1" flipV="1">
            <a:off x="7009521" y="2534999"/>
            <a:ext cx="1" cy="28800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7718845-C2AB-84AE-3204-060D02016E87}"/>
              </a:ext>
            </a:extLst>
          </p:cNvPr>
          <p:cNvCxnSpPr>
            <a:cxnSpLocks/>
          </p:cNvCxnSpPr>
          <p:nvPr/>
        </p:nvCxnSpPr>
        <p:spPr>
          <a:xfrm flipH="1" flipV="1">
            <a:off x="9127034" y="2577918"/>
            <a:ext cx="1" cy="28800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4C5E39-E047-CD75-2390-97BEC3047429}"/>
              </a:ext>
            </a:extLst>
          </p:cNvPr>
          <p:cNvCxnSpPr>
            <a:cxnSpLocks/>
          </p:cNvCxnSpPr>
          <p:nvPr/>
        </p:nvCxnSpPr>
        <p:spPr>
          <a:xfrm flipH="1" flipV="1">
            <a:off x="9148166" y="1396829"/>
            <a:ext cx="1" cy="28800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F183292-F80D-1DC3-824C-B364CF27A273}"/>
              </a:ext>
            </a:extLst>
          </p:cNvPr>
          <p:cNvCxnSpPr>
            <a:cxnSpLocks/>
          </p:cNvCxnSpPr>
          <p:nvPr/>
        </p:nvCxnSpPr>
        <p:spPr>
          <a:xfrm flipH="1" flipV="1">
            <a:off x="7009521" y="1334094"/>
            <a:ext cx="1" cy="28800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66ED2C6A-602E-2E50-D82C-24742C699E6B}"/>
              </a:ext>
            </a:extLst>
          </p:cNvPr>
          <p:cNvSpPr/>
          <p:nvPr/>
        </p:nvSpPr>
        <p:spPr>
          <a:xfrm>
            <a:off x="5346701" y="4365734"/>
            <a:ext cx="2158997" cy="997538"/>
          </a:xfrm>
          <a:prstGeom prst="wedgeRoundRectCallout">
            <a:avLst>
              <a:gd name="adj1" fmla="val -95539"/>
              <a:gd name="adj2" fmla="val -7388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</a:rPr>
              <a:t>使用离散编码或者连续向量作为输入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2F4C6FEB-04C9-E97F-F9CF-5063676844FF}"/>
              </a:ext>
            </a:extLst>
          </p:cNvPr>
          <p:cNvSpPr/>
          <p:nvPr/>
        </p:nvSpPr>
        <p:spPr>
          <a:xfrm>
            <a:off x="10160000" y="1724380"/>
            <a:ext cx="1919908" cy="997538"/>
          </a:xfrm>
          <a:prstGeom prst="wedgeRoundRectCallout">
            <a:avLst>
              <a:gd name="adj1" fmla="val -100456"/>
              <a:gd name="adj2" fmla="val 5470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</a:rPr>
              <a:t>通常使用离散编码作为输出</a:t>
            </a:r>
            <a:endParaRPr lang="en-US" sz="1600">
              <a:solidFill>
                <a:schemeClr val="tx1"/>
              </a:solidFill>
            </a:endParaRP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CE4A5A67-EE57-866F-6E9C-3777DC1A7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700435"/>
              </p:ext>
            </p:extLst>
          </p:nvPr>
        </p:nvGraphicFramePr>
        <p:xfrm>
          <a:off x="7807665" y="4284418"/>
          <a:ext cx="237978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788">
                  <a:extLst>
                    <a:ext uri="{9D8B030D-6E8A-4147-A177-3AD203B41FA5}">
                      <a16:colId xmlns:a16="http://schemas.microsoft.com/office/drawing/2014/main" val="2670324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Text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19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Speech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628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Text + Speech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38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Speech +T</a:t>
                      </a:r>
                      <a:r>
                        <a:rPr lang="en-US" altLang="zh-CN"/>
                        <a:t>ext Data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974492"/>
                  </a:ext>
                </a:extLst>
              </a:tr>
            </a:tbl>
          </a:graphicData>
        </a:graphic>
      </p:graphicFrame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88AC4CC-87C6-5DA7-8143-153CC439ABA7}"/>
              </a:ext>
            </a:extLst>
          </p:cNvPr>
          <p:cNvSpPr/>
          <p:nvPr/>
        </p:nvSpPr>
        <p:spPr>
          <a:xfrm>
            <a:off x="10208590" y="3075719"/>
            <a:ext cx="1919908" cy="1208699"/>
          </a:xfrm>
          <a:prstGeom prst="wedgeRoundRectCallout">
            <a:avLst>
              <a:gd name="adj1" fmla="val -60680"/>
              <a:gd name="adj2" fmla="val 120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</a:rPr>
              <a:t>全参数训练或者基于</a:t>
            </a:r>
            <a:r>
              <a:rPr lang="en-US" altLang="zh-CN" sz="1600" err="1">
                <a:solidFill>
                  <a:schemeClr val="tx1"/>
                </a:solidFill>
              </a:rPr>
              <a:t>LoRA</a:t>
            </a:r>
            <a:r>
              <a:rPr lang="zh-CN" altLang="en-US" sz="1600">
                <a:solidFill>
                  <a:schemeClr val="tx1"/>
                </a:solidFill>
              </a:rPr>
              <a:t>微调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650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347C29-AEB9-9FD9-B295-FCBB17086265}"/>
              </a:ext>
            </a:extLst>
          </p:cNvPr>
          <p:cNvGrpSpPr/>
          <p:nvPr/>
        </p:nvGrpSpPr>
        <p:grpSpPr>
          <a:xfrm>
            <a:off x="1039995" y="1049654"/>
            <a:ext cx="10665597" cy="3183889"/>
            <a:chOff x="1107610" y="1414361"/>
            <a:chExt cx="10665597" cy="3183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A843B4-09D1-A756-89FE-295D05E08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7610" y="1414361"/>
              <a:ext cx="10665597" cy="3062058"/>
            </a:xfrm>
            <a:prstGeom prst="rect">
              <a:avLst/>
            </a:prstGeom>
          </p:spPr>
        </p:pic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EBC29BE7-DC34-4239-38A1-BD1184781F05}"/>
                </a:ext>
              </a:extLst>
            </p:cNvPr>
            <p:cNvSpPr/>
            <p:nvPr/>
          </p:nvSpPr>
          <p:spPr>
            <a:xfrm>
              <a:off x="7258812" y="1536192"/>
              <a:ext cx="1332000" cy="566928"/>
            </a:xfrm>
            <a:prstGeom prst="wedgeRoundRectCallout">
              <a:avLst>
                <a:gd name="adj1" fmla="val -44047"/>
                <a:gd name="adj2" fmla="val 70027"/>
                <a:gd name="adj3" fmla="val 16667"/>
              </a:avLst>
            </a:prstGeom>
            <a:solidFill>
              <a:srgbClr val="FF0000">
                <a:alpha val="44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solidFill>
                    <a:schemeClr val="tx1"/>
                  </a:solidFill>
                </a:rPr>
                <a:t>随机初始化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54F3395B-1D08-A3D1-C2FA-F54509D9B2FD}"/>
                </a:ext>
              </a:extLst>
            </p:cNvPr>
            <p:cNvSpPr/>
            <p:nvPr/>
          </p:nvSpPr>
          <p:spPr>
            <a:xfrm>
              <a:off x="8073135" y="4031322"/>
              <a:ext cx="1332000" cy="566928"/>
            </a:xfrm>
            <a:prstGeom prst="wedgeRoundRectCallout">
              <a:avLst>
                <a:gd name="adj1" fmla="val -94642"/>
                <a:gd name="adj2" fmla="val -24955"/>
                <a:gd name="adj3" fmla="val 16667"/>
              </a:avLst>
            </a:prstGeom>
            <a:solidFill>
              <a:srgbClr val="FF0000">
                <a:alpha val="44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solidFill>
                    <a:schemeClr val="tx1"/>
                  </a:solidFill>
                </a:rPr>
                <a:t>预训练初始化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9956EF94-E8D7-68F3-ACB5-C5125D5B8528}"/>
                </a:ext>
              </a:extLst>
            </p:cNvPr>
            <p:cNvSpPr/>
            <p:nvPr/>
          </p:nvSpPr>
          <p:spPr>
            <a:xfrm>
              <a:off x="8748945" y="1536192"/>
              <a:ext cx="1332000" cy="566928"/>
            </a:xfrm>
            <a:prstGeom prst="wedgeRoundRectCallout">
              <a:avLst>
                <a:gd name="adj1" fmla="val -46168"/>
                <a:gd name="adj2" fmla="val 139919"/>
                <a:gd name="adj3" fmla="val 16667"/>
              </a:avLst>
            </a:prstGeom>
            <a:solidFill>
              <a:srgbClr val="FF0000">
                <a:alpha val="44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solidFill>
                    <a:schemeClr val="tx1"/>
                  </a:solidFill>
                </a:rPr>
                <a:t>预训练初始化</a:t>
              </a:r>
              <a:endParaRPr lang="en-US" sz="1400">
                <a:solidFill>
                  <a:schemeClr val="tx1"/>
                </a:solidFill>
              </a:endParaRPr>
            </a:p>
          </p:txBody>
        </p:sp>
      </p:grpSp>
      <p:sp>
        <p:nvSpPr>
          <p:cNvPr id="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</a:t>
            </a:r>
            <a:r>
              <a:rPr lang="zh-CN" altLang="en-US"/>
              <a:t>编码与大模型的结合</a:t>
            </a:r>
            <a:endParaRPr/>
          </a:p>
        </p:txBody>
      </p:sp>
      <p:sp>
        <p:nvSpPr>
          <p:cNvPr id="842" name="Content Placeholder 2"/>
          <p:cNvSpPr>
            <a:spLocks noGrp="1"/>
          </p:cNvSpPr>
          <p:nvPr>
            <p:ph idx="1"/>
          </p:nvPr>
        </p:nvSpPr>
        <p:spPr>
          <a:xfrm>
            <a:off x="3595830" y="4442782"/>
            <a:ext cx="7355281" cy="1718963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zh-CN" altLang="en-US" sz="1800"/>
              <a:t>基于</a:t>
            </a:r>
            <a:r>
              <a:rPr lang="en-US" sz="1800"/>
              <a:t>USM</a:t>
            </a:r>
            <a:r>
              <a:rPr lang="zh-CN" altLang="en-US" sz="1800"/>
              <a:t>的特征提取使用</a:t>
            </a:r>
            <a:r>
              <a:rPr lang="en-US" sz="1800"/>
              <a:t>k-means</a:t>
            </a:r>
            <a:r>
              <a:rPr lang="zh-CN" altLang="en-US" sz="1800"/>
              <a:t>聚类得到离散编码</a:t>
            </a:r>
            <a:endParaRPr lang="en-US" sz="180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zh-CN" altLang="en-US" sz="1800"/>
              <a:t>基于大语言模型预测的离散编码使用</a:t>
            </a:r>
            <a:r>
              <a:rPr lang="en-US" altLang="zh-CN" sz="1800" err="1"/>
              <a:t>AudioLM</a:t>
            </a:r>
            <a:r>
              <a:rPr lang="zh-CN" altLang="en-US" sz="1800"/>
              <a:t>生成离散语音编码或使用</a:t>
            </a:r>
            <a:r>
              <a:rPr lang="en-US" sz="1800" err="1"/>
              <a:t>SoundStorm</a:t>
            </a:r>
            <a:r>
              <a:rPr lang="zh-CN" altLang="en-US" sz="1800"/>
              <a:t>非自回归的生成离散语义编码</a:t>
            </a:r>
            <a:endParaRPr lang="en-US" altLang="zh-CN" sz="180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zh-CN" altLang="en-US" sz="1800"/>
              <a:t>使用</a:t>
            </a:r>
            <a:r>
              <a:rPr lang="en-US" altLang="zh-CN" sz="1800" err="1"/>
              <a:t>SoundStream</a:t>
            </a:r>
            <a:r>
              <a:rPr lang="zh-CN" altLang="en-US" sz="1800"/>
              <a:t>生成</a:t>
            </a:r>
            <a:r>
              <a:rPr lang="en-US" altLang="zh-CN" sz="1800" err="1"/>
              <a:t>Wavform</a:t>
            </a:r>
            <a:endParaRPr lang="en-US" sz="180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zh-CN" altLang="en-US" sz="1800"/>
              <a:t>训练任务</a:t>
            </a:r>
            <a:r>
              <a:rPr lang="en-US" sz="1800"/>
              <a:t>: ASR, AST, S2ST, TTS, MT</a:t>
            </a:r>
          </a:p>
        </p:txBody>
      </p:sp>
      <p:sp>
        <p:nvSpPr>
          <p:cNvPr id="8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66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D1F92-FBEA-0879-7A9A-3C1AEF981442}"/>
              </a:ext>
            </a:extLst>
          </p:cNvPr>
          <p:cNvSpPr txBox="1"/>
          <p:nvPr/>
        </p:nvSpPr>
        <p:spPr>
          <a:xfrm>
            <a:off x="1039995" y="5071431"/>
            <a:ext cx="2298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 err="1">
                <a:ea typeface="等线" panose="02010600030101010101" pitchFamily="2" charset="-122"/>
              </a:rPr>
              <a:t>AudioPaLM</a:t>
            </a:r>
            <a:endParaRPr lang="en-US" sz="2400" b="1" dirty="0">
              <a:ea typeface="等线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8BC56-2D4A-A192-5B02-968F08C47C6F}"/>
              </a:ext>
            </a:extLst>
          </p:cNvPr>
          <p:cNvSpPr txBox="1"/>
          <p:nvPr/>
        </p:nvSpPr>
        <p:spPr>
          <a:xfrm>
            <a:off x="0" y="6351848"/>
            <a:ext cx="6140368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Rubenstein et al., </a:t>
            </a:r>
            <a:r>
              <a:rPr lang="en-US" err="1"/>
              <a:t>AudioPaLM</a:t>
            </a:r>
            <a:r>
              <a:rPr lang="en-US"/>
              <a:t>: A Large Language Model That Can Speak and Listen, </a:t>
            </a:r>
            <a:r>
              <a:rPr lang="en-US" err="1"/>
              <a:t>arxiv</a:t>
            </a:r>
            <a:r>
              <a:rPr lang="en-US"/>
              <a:t> 2023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离散语音编码与大模型的结合</a:t>
            </a:r>
            <a:endParaRPr/>
          </a:p>
        </p:txBody>
      </p:sp>
      <p:sp>
        <p:nvSpPr>
          <p:cNvPr id="8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采用什么样的语音编码器</a:t>
            </a:r>
            <a:endParaRPr/>
          </a:p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语音和文本数据的对齐问题</a:t>
            </a:r>
            <a:endParaRPr/>
          </a:p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zh-CN"/>
          </a:p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面向语音任务的指示学习</a:t>
            </a:r>
            <a:endParaRPr/>
          </a:p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听和说的双工问题</a:t>
            </a:r>
            <a:endParaRPr/>
          </a:p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endParaRPr lang="en-US"/>
          </a:p>
        </p:txBody>
      </p:sp>
      <p:sp>
        <p:nvSpPr>
          <p:cNvPr id="8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67</a:t>
            </a:fld>
            <a:endParaRPr lang="de-DE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离散语音编码与大模型的结合</a:t>
            </a:r>
            <a:r>
              <a:rPr lang="zh-CN" altLang="en-US"/>
              <a:t>：语音编码器</a:t>
            </a:r>
            <a:endParaRPr/>
          </a:p>
        </p:txBody>
      </p:sp>
      <p:sp>
        <p:nvSpPr>
          <p:cNvPr id="853" name="Content Placeholder 2"/>
          <p:cNvSpPr>
            <a:spLocks noGrp="1"/>
          </p:cNvSpPr>
          <p:nvPr>
            <p:ph idx="1"/>
          </p:nvPr>
        </p:nvSpPr>
        <p:spPr>
          <a:xfrm>
            <a:off x="609600" y="1081531"/>
            <a:ext cx="10189029" cy="4885902"/>
          </a:xfrm>
        </p:spPr>
        <p:txBody>
          <a:bodyPr/>
          <a:lstStyle/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/>
              <a:t>离散编码直接作为输入，存在信息损失</a:t>
            </a:r>
            <a:endParaRPr lang="en-US" altLang="zh-CN"/>
          </a:p>
          <a:p>
            <a:pPr>
              <a:buClr>
                <a:srgbClr val="002060">
                  <a:alpha val="100000"/>
                </a:srgbClr>
              </a:buClr>
            </a:pPr>
            <a:r>
              <a:rPr lang="zh-CN" altLang="en-US"/>
              <a:t>连续信号经过语音编码器作为输入：</a:t>
            </a:r>
            <a:r>
              <a:rPr lang="en-US"/>
              <a:t>W</a:t>
            </a:r>
            <a:r>
              <a:rPr lang="en-US" altLang="zh-CN"/>
              <a:t>hisper, </a:t>
            </a:r>
            <a:r>
              <a:rPr lang="en-US" err="1"/>
              <a:t>HuBERT</a:t>
            </a:r>
            <a:r>
              <a:rPr lang="en-US"/>
              <a:t>, </a:t>
            </a:r>
            <a:r>
              <a:rPr lang="en-US" err="1"/>
              <a:t>WavLM</a:t>
            </a:r>
            <a:r>
              <a:rPr lang="en-US"/>
              <a:t>, BEATS</a:t>
            </a:r>
          </a:p>
          <a:p>
            <a:pPr lvl="1">
              <a:buClr>
                <a:srgbClr val="002060">
                  <a:alpha val="100000"/>
                </a:srgbClr>
              </a:buClr>
              <a:buFont typeface="Wingdings" pitchFamily="2" charset="2"/>
              <a:buChar char="n"/>
            </a:pPr>
            <a:endParaRPr lang="en-US"/>
          </a:p>
        </p:txBody>
      </p:sp>
      <p:sp>
        <p:nvSpPr>
          <p:cNvPr id="8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68</a:t>
            </a:fld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04EC5F-7819-F718-2CF6-6DB90EBF6403}"/>
              </a:ext>
            </a:extLst>
          </p:cNvPr>
          <p:cNvGrpSpPr/>
          <p:nvPr/>
        </p:nvGrpSpPr>
        <p:grpSpPr>
          <a:xfrm>
            <a:off x="6945244" y="1775370"/>
            <a:ext cx="3288913" cy="4491272"/>
            <a:chOff x="6945244" y="1972145"/>
            <a:chExt cx="3288913" cy="44912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1E28F8-B7EA-80D8-565A-7BBC38FEF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56"/>
            <a:stretch/>
          </p:blipFill>
          <p:spPr>
            <a:xfrm>
              <a:off x="6945244" y="1972145"/>
              <a:ext cx="3288913" cy="410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245E0B-E642-F6C5-3A82-044653B99947}"/>
                </a:ext>
              </a:extLst>
            </p:cNvPr>
            <p:cNvSpPr txBox="1"/>
            <p:nvPr/>
          </p:nvSpPr>
          <p:spPr>
            <a:xfrm>
              <a:off x="7927118" y="6094085"/>
              <a:ext cx="1325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>
                  <a:ea typeface="等线" panose="02010600030101010101" pitchFamily="2" charset="-122"/>
                </a:rPr>
                <a:t>W</a:t>
              </a:r>
              <a:r>
                <a:rPr lang="en-US" altLang="zh-CN" dirty="0" err="1">
                  <a:ea typeface="等线" panose="02010600030101010101" pitchFamily="2" charset="-122"/>
                </a:rPr>
                <a:t>avLLM</a:t>
              </a:r>
              <a:endParaRPr lang="en-US" dirty="0">
                <a:ea typeface="等线" panose="02010600030101010101" pitchFamily="2" charset="-122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5C6DFA-F932-57BD-7ABB-775DD0BC81C9}"/>
              </a:ext>
            </a:extLst>
          </p:cNvPr>
          <p:cNvCxnSpPr/>
          <p:nvPr/>
        </p:nvCxnSpPr>
        <p:spPr>
          <a:xfrm>
            <a:off x="6262699" y="1889715"/>
            <a:ext cx="0" cy="432000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8A0BAE-FC35-520A-2650-5EFD84189735}"/>
              </a:ext>
            </a:extLst>
          </p:cNvPr>
          <p:cNvGrpSpPr/>
          <p:nvPr/>
        </p:nvGrpSpPr>
        <p:grpSpPr>
          <a:xfrm>
            <a:off x="848050" y="1775370"/>
            <a:ext cx="4732105" cy="4491272"/>
            <a:chOff x="848050" y="1972145"/>
            <a:chExt cx="4732105" cy="44912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A68E52-1F71-CFD3-7671-05592604F3EF}"/>
                </a:ext>
              </a:extLst>
            </p:cNvPr>
            <p:cNvSpPr txBox="1"/>
            <p:nvPr/>
          </p:nvSpPr>
          <p:spPr>
            <a:xfrm>
              <a:off x="2551520" y="6094085"/>
              <a:ext cx="1325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a typeface="等线" panose="02010600030101010101" pitchFamily="2" charset="-122"/>
                </a:rPr>
                <a:t>SALMONN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E3EE01-9228-7631-2562-A8CCB4A3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050" y="1972145"/>
              <a:ext cx="4732105" cy="4104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150339E-9098-F724-EAB7-9703436E586F}"/>
              </a:ext>
            </a:extLst>
          </p:cNvPr>
          <p:cNvSpPr txBox="1"/>
          <p:nvPr/>
        </p:nvSpPr>
        <p:spPr>
          <a:xfrm>
            <a:off x="50415" y="6203279"/>
            <a:ext cx="6327373" cy="430887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Tang et al., SALMONN: Towards Generic Hearing Abilities for Large Language Models, </a:t>
            </a:r>
            <a:r>
              <a:rPr lang="en-US" err="1"/>
              <a:t>arxiv</a:t>
            </a:r>
            <a:r>
              <a:rPr lang="en-US"/>
              <a:t> 2023</a:t>
            </a:r>
          </a:p>
          <a:p>
            <a:r>
              <a:rPr lang="en-US"/>
              <a:t>Hu et al., </a:t>
            </a:r>
            <a:r>
              <a:rPr lang="en-US" err="1"/>
              <a:t>Wavllm</a:t>
            </a:r>
            <a:r>
              <a:rPr lang="en-US"/>
              <a:t>: Towards robust and adaptive speech large language model, </a:t>
            </a:r>
            <a:r>
              <a:rPr lang="en-US" err="1"/>
              <a:t>arxiv</a:t>
            </a:r>
            <a:r>
              <a:rPr lang="en-US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1798400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离散语音编码与大模型的结合</a:t>
            </a:r>
            <a:r>
              <a:rPr lang="zh-CN" altLang="en-US"/>
              <a:t>：文本与语音信息的对齐</a:t>
            </a:r>
            <a:endParaRPr/>
          </a:p>
        </p:txBody>
      </p:sp>
      <p:sp>
        <p:nvSpPr>
          <p:cNvPr id="8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69</a:t>
            </a:fld>
            <a:endParaRPr lang="de-DE"/>
          </a:p>
        </p:txBody>
      </p:sp>
      <p:pic>
        <p:nvPicPr>
          <p:cNvPr id="864" name="图片 8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365" y="888948"/>
            <a:ext cx="6622470" cy="508010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CBD1EF-988D-AA1F-E44D-17DF67596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562100"/>
            <a:ext cx="5259614" cy="425820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/>
              <a:t>SUTLM/Spirit-LM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使用</a:t>
            </a:r>
            <a:r>
              <a:rPr lang="en-US" altLang="zh-CN" sz="1600" err="1"/>
              <a:t>HuBERT</a:t>
            </a:r>
            <a:r>
              <a:rPr lang="zh-CN" altLang="en-US" sz="1600"/>
              <a:t>和</a:t>
            </a:r>
            <a:r>
              <a:rPr lang="en-US" altLang="zh-CN" sz="1600"/>
              <a:t>k-means</a:t>
            </a:r>
            <a:r>
              <a:rPr lang="zh-CN" altLang="en-US" sz="1600"/>
              <a:t>聚类对</a:t>
            </a:r>
            <a:r>
              <a:rPr lang="zh-CN" altLang="en-US" sz="1600" b="1"/>
              <a:t>语音数据离散化</a:t>
            </a:r>
            <a:endParaRPr lang="en-US" altLang="zh-CN" sz="1600" b="1"/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对语音数据和对应文本进行</a:t>
            </a:r>
            <a:r>
              <a:rPr lang="zh-CN" altLang="en-US" sz="1600" b="1"/>
              <a:t>强制对齐</a:t>
            </a:r>
            <a:endParaRPr lang="en-US" sz="1600" b="1"/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以词为边界</a:t>
            </a:r>
            <a:r>
              <a:rPr lang="zh-CN" altLang="en-US" sz="1600" b="1"/>
              <a:t>随机互换语音和文本</a:t>
            </a:r>
            <a:r>
              <a:rPr lang="zh-CN" altLang="en-US" sz="1600"/>
              <a:t>数据生成跨模态的训练数据</a:t>
            </a:r>
            <a:endParaRPr lang="en-US" altLang="zh-CN" sz="1600"/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基于文本数据，语音数据，文本到语音的数据，语音到文本的数据，以及跨模态数据对模型进行训练</a:t>
            </a:r>
            <a:endParaRPr lang="en-US" altLang="zh-CN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F2C11-0A16-4DA3-4A84-72269CA67EDD}"/>
              </a:ext>
            </a:extLst>
          </p:cNvPr>
          <p:cNvSpPr txBox="1"/>
          <p:nvPr/>
        </p:nvSpPr>
        <p:spPr>
          <a:xfrm>
            <a:off x="0" y="6175478"/>
            <a:ext cx="6140368" cy="430887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 err="1"/>
              <a:t>Nguyena</a:t>
            </a:r>
            <a:r>
              <a:rPr lang="en-US"/>
              <a:t> et al., SPIRIT-LM: Interleaved Spoken and Written Language Model, </a:t>
            </a:r>
            <a:r>
              <a:rPr lang="en-US" err="1"/>
              <a:t>arxiv</a:t>
            </a:r>
            <a:r>
              <a:rPr lang="en-US"/>
              <a:t> 2024.</a:t>
            </a:r>
          </a:p>
          <a:p>
            <a:r>
              <a:rPr lang="en-US"/>
              <a:t>Chou et al., Toward Joint Language Modeling for Speech Units and Text, EMNLP findings 2023</a:t>
            </a:r>
          </a:p>
        </p:txBody>
      </p:sp>
    </p:spTree>
    <p:extLst>
      <p:ext uri="{BB962C8B-B14F-4D97-AF65-F5344CB8AC3E}">
        <p14:creationId xmlns:p14="http://schemas.microsoft.com/office/powerpoint/2010/main" val="1470923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数据离散化技巧：离线与在线</a:t>
            </a:r>
            <a:endParaRPr/>
          </a:p>
        </p:txBody>
      </p:sp>
      <p:sp>
        <p:nvSpPr>
          <p:cNvPr id="847" name="Content Placeholder 2"/>
          <p:cNvSpPr>
            <a:spLocks noGrp="1"/>
          </p:cNvSpPr>
          <p:nvPr>
            <p:ph idx="1"/>
          </p:nvPr>
        </p:nvSpPr>
        <p:spPr>
          <a:xfrm>
            <a:off x="567655" y="836410"/>
            <a:ext cx="11055352" cy="488590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 b="1">
                <a:latin typeface="Microsoft YaHei"/>
                <a:ea typeface="Microsoft YaHei"/>
                <a:cs typeface="Times New Roman"/>
              </a:rPr>
              <a:t>在线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离散化方法：</a:t>
            </a:r>
            <a:r>
              <a:rPr lang="en-US" altLang="zh-CN">
                <a:latin typeface="Microsoft YaHei"/>
                <a:ea typeface="Microsoft YaHei"/>
                <a:cs typeface="Times New Roman"/>
              </a:rPr>
              <a:t>VQVAE</a:t>
            </a:r>
            <a:endParaRPr lang="zh-CN" altLang="en-US">
              <a:latin typeface="Microsoft YaHei"/>
              <a:ea typeface="Microsoft YaHei"/>
              <a:cs typeface="Times New Roman"/>
            </a:endParaRPr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用输入向量和码本中的所有向量计算距离，距离最小者输出</a:t>
            </a:r>
            <a:endParaRPr/>
          </a:p>
          <a:p>
            <a:pPr lvl="1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重构任务得到中间表征</a:t>
            </a:r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b="1"/>
              <a:t>动态更新</a:t>
            </a:r>
            <a:r>
              <a:rPr lang="zh-CN" b="0"/>
              <a:t>码本</a:t>
            </a:r>
            <a:endParaRPr/>
          </a:p>
        </p:txBody>
      </p:sp>
      <p:sp>
        <p:nvSpPr>
          <p:cNvPr id="8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7</a:t>
            </a:fld>
            <a:endParaRPr lang="de-DE"/>
          </a:p>
        </p:txBody>
      </p:sp>
      <p:pic>
        <p:nvPicPr>
          <p:cNvPr id="849" name="图片 848"/>
          <p:cNvPicPr/>
          <p:nvPr/>
        </p:nvPicPr>
        <p:blipFill>
          <a:blip r:embed="rId3"/>
          <a:srcRect t="10244" b="18977"/>
          <a:stretch>
            <a:fillRect/>
          </a:stretch>
        </p:blipFill>
        <p:spPr>
          <a:xfrm>
            <a:off x="2417470" y="2714823"/>
            <a:ext cx="7324169" cy="2955394"/>
          </a:xfrm>
          <a:prstGeom prst="rect">
            <a:avLst/>
          </a:prstGeom>
        </p:spPr>
      </p:pic>
      <p:sp>
        <p:nvSpPr>
          <p:cNvPr id="850" name="文本框 849"/>
          <p:cNvSpPr txBox="1"/>
          <p:nvPr/>
        </p:nvSpPr>
        <p:spPr>
          <a:xfrm>
            <a:off x="0" y="6395100"/>
            <a:ext cx="8223250" cy="261610"/>
          </a:xfrm>
          <a:prstGeom prst="rect">
            <a:avLst/>
          </a:prstGeom>
          <a:ln w="6350">
            <a:prstDash val="solid"/>
          </a:ln>
        </p:spPr>
        <p:txBody>
          <a:bodyPr wrap="square">
            <a:spAutoFit/>
          </a:bodyPr>
          <a:lstStyle/>
          <a:p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Van Den Oord A,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Vinyals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O. Neural discrete representation learning[C]. </a:t>
            </a:r>
            <a:r>
              <a:rPr sz="1100" dirty="0" err="1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NeurIPS</a:t>
            </a:r>
            <a:r>
              <a:rPr sz="1100" dirty="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2017.                      </a:t>
            </a:r>
            <a:endParaRPr sz="1400" dirty="0"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Microsoft YaHei"/>
                <a:ea typeface="Microsoft YaHei"/>
                <a:cs typeface="Times New Roman"/>
              </a:rPr>
              <a:t>离散语音编码与大模型的结合：指令学习</a:t>
            </a:r>
            <a:endParaRPr>
              <a:latin typeface="Microsoft YaHei"/>
              <a:ea typeface="Microsoft YaHei"/>
              <a:cs typeface="Times New Roman"/>
            </a:endParaRPr>
          </a:p>
        </p:txBody>
      </p:sp>
      <p:sp>
        <p:nvSpPr>
          <p:cNvPr id="857" name="Content Placeholder 2"/>
          <p:cNvSpPr>
            <a:spLocks noGrp="1"/>
          </p:cNvSpPr>
          <p:nvPr>
            <p:ph idx="1"/>
          </p:nvPr>
        </p:nvSpPr>
        <p:spPr>
          <a:xfrm>
            <a:off x="444823" y="1206924"/>
            <a:ext cx="6007100" cy="488590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err="1"/>
              <a:t>SpeechGPT</a:t>
            </a:r>
            <a:endParaRPr lang="en-US" b="1"/>
          </a:p>
          <a:p>
            <a:pPr marL="0" indent="0" algn="ctr">
              <a:buNone/>
            </a:pPr>
            <a:endParaRPr lang="en-US" sz="700"/>
          </a:p>
          <a:p>
            <a:r>
              <a:rPr lang="zh-CN" altLang="en-US" sz="1800"/>
              <a:t>跨模态提示学习数据</a:t>
            </a:r>
            <a:endParaRPr lang="en-US" altLang="zh-CN" sz="1800"/>
          </a:p>
          <a:p>
            <a:pPr lvl="1"/>
            <a:r>
              <a:rPr lang="zh-CN" altLang="en-US" sz="1600"/>
              <a:t>基于</a:t>
            </a:r>
            <a:r>
              <a:rPr lang="en-US" altLang="zh-CN" sz="1600"/>
              <a:t>ASR</a:t>
            </a:r>
            <a:r>
              <a:rPr lang="zh-CN" altLang="en-US" sz="1600"/>
              <a:t>数据</a:t>
            </a:r>
            <a:endParaRPr lang="en-US" sz="1600"/>
          </a:p>
          <a:p>
            <a:pPr lvl="1"/>
            <a:r>
              <a:rPr lang="zh-CN" altLang="en-US" sz="1600"/>
              <a:t>使用</a:t>
            </a:r>
            <a:r>
              <a:rPr lang="en-US" sz="1600"/>
              <a:t>Speech2Unit</a:t>
            </a:r>
            <a:r>
              <a:rPr lang="zh-CN" altLang="en-US" sz="1600"/>
              <a:t>对语音数据离散化</a:t>
            </a:r>
            <a:endParaRPr lang="en-US" sz="1600"/>
          </a:p>
          <a:p>
            <a:pPr lvl="1"/>
            <a:r>
              <a:rPr lang="zh-CN" altLang="en-US" sz="1600"/>
              <a:t>使用</a:t>
            </a:r>
            <a:r>
              <a:rPr lang="en-US" sz="1600"/>
              <a:t>GPT-4 </a:t>
            </a:r>
            <a:r>
              <a:rPr lang="zh-CN" altLang="en-US" sz="1600"/>
              <a:t>对</a:t>
            </a:r>
            <a:r>
              <a:rPr lang="en-US" sz="1600"/>
              <a:t>meta prompt</a:t>
            </a:r>
            <a:r>
              <a:rPr lang="zh-CN" altLang="en-US" sz="1600"/>
              <a:t>进行扩充生成任务描述的提示数据</a:t>
            </a:r>
            <a:endParaRPr lang="en-US" sz="1600"/>
          </a:p>
          <a:p>
            <a:pPr lvl="1"/>
            <a:r>
              <a:rPr lang="zh-CN" altLang="en-US" sz="1600"/>
              <a:t>将</a:t>
            </a:r>
            <a:r>
              <a:rPr lang="en-US" altLang="zh-CN" sz="1600"/>
              <a:t>ASR</a:t>
            </a:r>
            <a:r>
              <a:rPr lang="zh-CN" altLang="en-US" sz="1600"/>
              <a:t>数据跟任务描述提示数据随机组合生成</a:t>
            </a:r>
            <a:r>
              <a:rPr lang="en-US" altLang="zh-CN" sz="1600"/>
              <a:t>ASR</a:t>
            </a:r>
            <a:r>
              <a:rPr lang="zh-CN" altLang="en-US" sz="1600"/>
              <a:t>和</a:t>
            </a:r>
            <a:r>
              <a:rPr lang="en-US" altLang="zh-CN" sz="1600"/>
              <a:t>TTS</a:t>
            </a:r>
            <a:r>
              <a:rPr lang="zh-CN" altLang="en-US" sz="1600"/>
              <a:t>的提示学习数据</a:t>
            </a:r>
            <a:endParaRPr lang="en-US" sz="1600"/>
          </a:p>
          <a:p>
            <a:endParaRPr lang="en-US" sz="800"/>
          </a:p>
          <a:p>
            <a:r>
              <a:rPr lang="zh-CN" altLang="en-US" sz="1800"/>
              <a:t>跨模态的提示链训练数据</a:t>
            </a:r>
            <a:endParaRPr lang="en-US" altLang="zh-CN" sz="1800"/>
          </a:p>
          <a:p>
            <a:pPr lvl="1"/>
            <a:r>
              <a:rPr lang="zh-CN" altLang="en-US" sz="1600"/>
              <a:t>基于文本模态的提示链训练数据</a:t>
            </a:r>
            <a:endParaRPr lang="en-US" altLang="zh-CN" sz="1600"/>
          </a:p>
          <a:p>
            <a:pPr lvl="1"/>
            <a:r>
              <a:rPr lang="zh-CN" altLang="en-US" sz="1600"/>
              <a:t>使用</a:t>
            </a:r>
            <a:r>
              <a:rPr lang="en-US" sz="1600"/>
              <a:t>Text2Unit</a:t>
            </a:r>
            <a:r>
              <a:rPr lang="zh-CN" altLang="en-US" sz="1600"/>
              <a:t>模型将文本数据转换为语音离散编码数据</a:t>
            </a:r>
            <a:r>
              <a:rPr lang="en-US" sz="1600"/>
              <a:t> </a:t>
            </a:r>
          </a:p>
          <a:p>
            <a:pPr lvl="1"/>
            <a:r>
              <a:rPr lang="zh-CN" altLang="en-US" sz="1600"/>
              <a:t>将转换后的语音离散编码数据同提示链模版随机组合</a:t>
            </a:r>
            <a:endParaRPr/>
          </a:p>
        </p:txBody>
      </p:sp>
      <p:sp>
        <p:nvSpPr>
          <p:cNvPr id="8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70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E8418-9E26-CB08-858C-79BAB720A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923" y="1164062"/>
            <a:ext cx="5650479" cy="5276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06F0D0-1C31-056D-964A-6F334FF2CDF3}"/>
              </a:ext>
            </a:extLst>
          </p:cNvPr>
          <p:cNvSpPr txBox="1"/>
          <p:nvPr/>
        </p:nvSpPr>
        <p:spPr>
          <a:xfrm>
            <a:off x="-15433" y="6440488"/>
            <a:ext cx="8124340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Zhang et al., </a:t>
            </a:r>
            <a:r>
              <a:rPr lang="en-US" err="1"/>
              <a:t>SpeechGPT</a:t>
            </a:r>
            <a:r>
              <a:rPr lang="en-US"/>
              <a:t>: Empowering Large Language Models with Intrinsic Cross-Modal Conversational Abilities, </a:t>
            </a:r>
            <a:r>
              <a:rPr lang="en-US" err="1"/>
              <a:t>arxiv</a:t>
            </a:r>
            <a:r>
              <a:rPr lang="en-US"/>
              <a:t> 2023.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Microsoft YaHei"/>
                <a:ea typeface="Microsoft YaHei"/>
                <a:cs typeface="Times New Roman"/>
              </a:rPr>
              <a:t>离散语音编码与大模型的结合：</a:t>
            </a:r>
            <a:r>
              <a:rPr lang="en-US" altLang="zh-CN" err="1">
                <a:latin typeface="Microsoft YaHei"/>
                <a:ea typeface="Microsoft YaHei"/>
                <a:cs typeface="Times New Roman"/>
              </a:rPr>
              <a:t>指令学习</a:t>
            </a:r>
            <a:endParaRPr err="1"/>
          </a:p>
        </p:txBody>
      </p:sp>
      <p:sp>
        <p:nvSpPr>
          <p:cNvPr id="8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71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055C9-5180-9808-7485-179FD889CDC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0" y="1608791"/>
            <a:ext cx="6120000" cy="39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0D76D-884D-80D0-225F-7DED984A647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8791"/>
            <a:ext cx="6120000" cy="39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D8431-1C31-298B-DDD4-21D1BB66F5B0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86514" y="1608791"/>
            <a:ext cx="6120000" cy="39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41520C-0301-F160-5E7F-9982FAECAA84}"/>
              </a:ext>
            </a:extLst>
          </p:cNvPr>
          <p:cNvSpPr txBox="1"/>
          <p:nvPr/>
        </p:nvSpPr>
        <p:spPr>
          <a:xfrm>
            <a:off x="1657493" y="5601326"/>
            <a:ext cx="2757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ea typeface="等线" panose="02010600030101010101" pitchFamily="2" charset="-122"/>
              </a:rPr>
              <a:t>跨模态提示学习数据样例</a:t>
            </a:r>
            <a:endParaRPr lang="en-US" altLang="zh-CN" sz="1800" dirty="0">
              <a:ea typeface="等线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BFE1B4-92ED-4EDE-D2AF-AE03F0397FBF}"/>
              </a:ext>
            </a:extLst>
          </p:cNvPr>
          <p:cNvSpPr txBox="1"/>
          <p:nvPr/>
        </p:nvSpPr>
        <p:spPr>
          <a:xfrm>
            <a:off x="7559364" y="5601326"/>
            <a:ext cx="317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ea typeface="等线" panose="02010600030101010101" pitchFamily="2" charset="-122"/>
              </a:rPr>
              <a:t>跨模态的提示链训练数据模版</a:t>
            </a:r>
            <a:endParaRPr lang="en-US" altLang="zh-CN" sz="1800" dirty="0">
              <a:ea typeface="等线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06FED5-CC37-3D2D-5F28-23906DD05777}"/>
              </a:ext>
            </a:extLst>
          </p:cNvPr>
          <p:cNvSpPr txBox="1"/>
          <p:nvPr/>
        </p:nvSpPr>
        <p:spPr>
          <a:xfrm>
            <a:off x="-15433" y="6440488"/>
            <a:ext cx="8124340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Zhang et al., </a:t>
            </a:r>
            <a:r>
              <a:rPr lang="en-US" err="1"/>
              <a:t>SpeechGPT</a:t>
            </a:r>
            <a:r>
              <a:rPr lang="en-US"/>
              <a:t>: Empowering Large Language Models with Intrinsic Cross-Modal Conversational Abilities, </a:t>
            </a:r>
            <a:r>
              <a:rPr lang="en-US" err="1"/>
              <a:t>arxiv</a:t>
            </a:r>
            <a:r>
              <a:rPr lang="en-US"/>
              <a:t> 2023.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35FDD-6A72-8027-BB03-77AB83471D5E}"/>
              </a:ext>
            </a:extLst>
          </p:cNvPr>
          <p:cNvSpPr txBox="1"/>
          <p:nvPr/>
        </p:nvSpPr>
        <p:spPr>
          <a:xfrm>
            <a:off x="4972050" y="17287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a typeface="等线" panose="02010600030101010101" pitchFamily="2" charset="-122"/>
              </a:rPr>
              <a:t>ASR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66911F-ED12-76E7-6D0E-3CB12D5646D7}"/>
              </a:ext>
            </a:extLst>
          </p:cNvPr>
          <p:cNvSpPr txBox="1"/>
          <p:nvPr/>
        </p:nvSpPr>
        <p:spPr>
          <a:xfrm>
            <a:off x="4972049" y="346412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a typeface="等线" panose="02010600030101010101" pitchFamily="2" charset="-122"/>
              </a:rPr>
              <a:t>TTS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C2DF7C-8E1A-020C-2129-7C630A030FA1}"/>
              </a:ext>
            </a:extLst>
          </p:cNvPr>
          <p:cNvCxnSpPr/>
          <p:nvPr/>
        </p:nvCxnSpPr>
        <p:spPr>
          <a:xfrm>
            <a:off x="8902127" y="2160695"/>
            <a:ext cx="616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E153D-4028-0E0B-7B3D-1D87265678E3}"/>
              </a:ext>
            </a:extLst>
          </p:cNvPr>
          <p:cNvCxnSpPr/>
          <p:nvPr/>
        </p:nvCxnSpPr>
        <p:spPr>
          <a:xfrm>
            <a:off x="10775968" y="2705510"/>
            <a:ext cx="616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8CDE9E-861F-A7DA-28BF-BA9345DED3B5}"/>
              </a:ext>
            </a:extLst>
          </p:cNvPr>
          <p:cNvCxnSpPr/>
          <p:nvPr/>
        </p:nvCxnSpPr>
        <p:spPr>
          <a:xfrm>
            <a:off x="8838401" y="3235036"/>
            <a:ext cx="616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79CC7C-E3BD-29FA-0209-445946C2D781}"/>
              </a:ext>
            </a:extLst>
          </p:cNvPr>
          <p:cNvCxnSpPr/>
          <p:nvPr/>
        </p:nvCxnSpPr>
        <p:spPr>
          <a:xfrm>
            <a:off x="10888258" y="4698821"/>
            <a:ext cx="616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0A78F8-B795-4E05-F88C-CD3A938AE7B3}"/>
              </a:ext>
            </a:extLst>
          </p:cNvPr>
          <p:cNvCxnSpPr/>
          <p:nvPr/>
        </p:nvCxnSpPr>
        <p:spPr>
          <a:xfrm>
            <a:off x="10832081" y="5463848"/>
            <a:ext cx="504000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E6ADDB-F609-B5A3-B94F-14650DAD883E}"/>
              </a:ext>
            </a:extLst>
          </p:cNvPr>
          <p:cNvCxnSpPr/>
          <p:nvPr/>
        </p:nvCxnSpPr>
        <p:spPr>
          <a:xfrm>
            <a:off x="8706240" y="5249209"/>
            <a:ext cx="504000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93C5DE-D3B4-8849-B5EF-86B534D40041}"/>
              </a:ext>
            </a:extLst>
          </p:cNvPr>
          <p:cNvCxnSpPr/>
          <p:nvPr/>
        </p:nvCxnSpPr>
        <p:spPr>
          <a:xfrm>
            <a:off x="8586401" y="4329763"/>
            <a:ext cx="504000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48ADDB-FC3C-F8EE-B75E-84A1ECB0A386}"/>
              </a:ext>
            </a:extLst>
          </p:cNvPr>
          <p:cNvCxnSpPr/>
          <p:nvPr/>
        </p:nvCxnSpPr>
        <p:spPr>
          <a:xfrm>
            <a:off x="6612001" y="3815274"/>
            <a:ext cx="504000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111D6B-A523-FC00-A9C7-95A092198D3C}"/>
              </a:ext>
            </a:extLst>
          </p:cNvPr>
          <p:cNvCxnSpPr/>
          <p:nvPr/>
        </p:nvCxnSpPr>
        <p:spPr>
          <a:xfrm>
            <a:off x="7472910" y="3815274"/>
            <a:ext cx="504000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8D3B7D-3439-4637-2AB6-99227C3F1717}"/>
              </a:ext>
            </a:extLst>
          </p:cNvPr>
          <p:cNvCxnSpPr/>
          <p:nvPr/>
        </p:nvCxnSpPr>
        <p:spPr>
          <a:xfrm>
            <a:off x="9014353" y="2705510"/>
            <a:ext cx="504000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9F90B0-71AF-3468-63F5-59582573931E}"/>
              </a:ext>
            </a:extLst>
          </p:cNvPr>
          <p:cNvCxnSpPr/>
          <p:nvPr/>
        </p:nvCxnSpPr>
        <p:spPr>
          <a:xfrm>
            <a:off x="9843638" y="2723330"/>
            <a:ext cx="504000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45FBD56-B223-F04F-3C21-C94A7EE83EAA}"/>
              </a:ext>
            </a:extLst>
          </p:cNvPr>
          <p:cNvSpPr txBox="1"/>
          <p:nvPr/>
        </p:nvSpPr>
        <p:spPr>
          <a:xfrm>
            <a:off x="9157050" y="1690522"/>
            <a:ext cx="2943755" cy="307777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ea typeface="等线" panose="02010600030101010101" pitchFamily="2" charset="-122"/>
              </a:rPr>
              <a:t>SpeechI</a:t>
            </a:r>
            <a:r>
              <a:rPr lang="en-US" sz="1400" dirty="0" err="1">
                <a:ea typeface="等线" panose="02010600030101010101" pitchFamily="2" charset="-122"/>
                <a:sym typeface="Wingdings" panose="05000000000000000000" pitchFamily="2" charset="2"/>
              </a:rPr>
              <a:t>TextITextRSpeechR</a:t>
            </a:r>
            <a:endParaRPr lang="en-US" sz="1400" dirty="0">
              <a:ea typeface="等线" panose="02010600030101010101" pitchFamily="2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2CFACC-04C1-3E9B-D2B6-4613784DD9F6}"/>
              </a:ext>
            </a:extLst>
          </p:cNvPr>
          <p:cNvSpPr txBox="1"/>
          <p:nvPr/>
        </p:nvSpPr>
        <p:spPr>
          <a:xfrm>
            <a:off x="10070762" y="2798066"/>
            <a:ext cx="2030043" cy="307777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ea typeface="等线" panose="02010600030101010101" pitchFamily="2" charset="-122"/>
              </a:rPr>
              <a:t>SpeechI</a:t>
            </a:r>
            <a:r>
              <a:rPr lang="en-US" sz="1400" dirty="0" err="1">
                <a:ea typeface="等线" panose="02010600030101010101" pitchFamily="2" charset="-122"/>
                <a:sym typeface="Wingdings" panose="05000000000000000000" pitchFamily="2" charset="2"/>
              </a:rPr>
              <a:t>TextITextR</a:t>
            </a:r>
            <a:endParaRPr lang="en-US" sz="1400" dirty="0">
              <a:ea typeface="等线" panose="02010600030101010101" pitchFamily="2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DA2932-A8F8-8E28-EC3B-0611A9737F4B}"/>
              </a:ext>
            </a:extLst>
          </p:cNvPr>
          <p:cNvSpPr txBox="1"/>
          <p:nvPr/>
        </p:nvSpPr>
        <p:spPr>
          <a:xfrm>
            <a:off x="9990612" y="3800237"/>
            <a:ext cx="2110193" cy="307777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ea typeface="等线" panose="02010600030101010101" pitchFamily="2" charset="-122"/>
                <a:sym typeface="Wingdings" panose="05000000000000000000" pitchFamily="2" charset="2"/>
              </a:rPr>
              <a:t>TextITextRSpeechR</a:t>
            </a:r>
            <a:endParaRPr lang="en-US" sz="1400" dirty="0">
              <a:ea typeface="等线" panose="02010600030101010101" pitchFamily="2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C71AB4-4DEE-B5E2-EF64-B994E8E6CD64}"/>
              </a:ext>
            </a:extLst>
          </p:cNvPr>
          <p:cNvSpPr txBox="1"/>
          <p:nvPr/>
        </p:nvSpPr>
        <p:spPr>
          <a:xfrm>
            <a:off x="10904324" y="4779379"/>
            <a:ext cx="1196481" cy="307777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ea typeface="等线" panose="02010600030101010101" pitchFamily="2" charset="-122"/>
                <a:sym typeface="Wingdings" panose="05000000000000000000" pitchFamily="2" charset="2"/>
              </a:rPr>
              <a:t>TextITextR</a:t>
            </a:r>
            <a:endParaRPr lang="en-US" sz="1400" dirty="0"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08837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离散语音编码与大模型的结合：双工问题</a:t>
            </a:r>
            <a:endParaRPr/>
          </a:p>
        </p:txBody>
      </p:sp>
      <p:sp>
        <p:nvSpPr>
          <p:cNvPr id="881" name="Content Placeholder 2"/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1104476"/>
          </a:xfrm>
        </p:spPr>
        <p:txBody>
          <a:bodyPr/>
          <a:lstStyle/>
          <a:p>
            <a:r>
              <a:rPr lang="zh-CN" altLang="en-US"/>
              <a:t>双工问题： 使得语音大模型能够同时具有听和说的能力，并允许被随时打断</a:t>
            </a:r>
            <a:endParaRPr/>
          </a:p>
        </p:txBody>
      </p:sp>
      <p:sp>
        <p:nvSpPr>
          <p:cNvPr id="8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72</a:t>
            </a:fld>
            <a:endParaRPr lang="de-DE"/>
          </a:p>
        </p:txBody>
      </p:sp>
      <p:pic>
        <p:nvPicPr>
          <p:cNvPr id="883" name="图片 8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220" y="1888610"/>
            <a:ext cx="6090670" cy="4471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834C0-1AF3-2C36-398F-5409D4CF08BA}"/>
              </a:ext>
            </a:extLst>
          </p:cNvPr>
          <p:cNvSpPr txBox="1"/>
          <p:nvPr/>
        </p:nvSpPr>
        <p:spPr>
          <a:xfrm>
            <a:off x="0" y="6409910"/>
            <a:ext cx="4352474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Ma et al., Language Model Can Listen While Speaking, </a:t>
            </a:r>
            <a:r>
              <a:rPr lang="en-US" err="1"/>
              <a:t>arxiv</a:t>
            </a:r>
            <a:r>
              <a:rPr lang="en-US"/>
              <a:t> 2024.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离散语音编码与大模型的结合：双工问题</a:t>
            </a:r>
            <a:endParaRPr/>
          </a:p>
        </p:txBody>
      </p:sp>
      <p:sp>
        <p:nvSpPr>
          <p:cNvPr id="886" name="Content Placeholder 2"/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1325563"/>
          </a:xfrm>
        </p:spPr>
        <p:txBody>
          <a:bodyPr/>
          <a:lstStyle/>
          <a:p>
            <a:r>
              <a:rPr lang="zh-CN" altLang="en-US"/>
              <a:t>三种不同的融合方式：前期融合，中期融合和后期融合</a:t>
            </a:r>
            <a:endParaRPr lang="en-US" altLang="zh-CN"/>
          </a:p>
          <a:p>
            <a:r>
              <a:rPr lang="zh-CN" altLang="en-US"/>
              <a:t>实验结果表明中期融合结果最好</a:t>
            </a:r>
            <a:endParaRPr/>
          </a:p>
        </p:txBody>
      </p:sp>
      <p:sp>
        <p:nvSpPr>
          <p:cNvPr id="8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73</a:t>
            </a:fld>
            <a:endParaRPr lang="de-DE"/>
          </a:p>
        </p:txBody>
      </p:sp>
      <p:pic>
        <p:nvPicPr>
          <p:cNvPr id="888" name="图片 8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55" y="2532487"/>
            <a:ext cx="11582400" cy="3101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DC818F-5C9C-EB4C-FDD7-95268E04D92E}"/>
              </a:ext>
            </a:extLst>
          </p:cNvPr>
          <p:cNvSpPr txBox="1"/>
          <p:nvPr/>
        </p:nvSpPr>
        <p:spPr>
          <a:xfrm>
            <a:off x="0" y="6409910"/>
            <a:ext cx="4352474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Ma et al., Language Model Can Listen While Speaking, </a:t>
            </a:r>
            <a:r>
              <a:rPr lang="en-US" err="1"/>
              <a:t>arxiv</a:t>
            </a:r>
            <a:r>
              <a:rPr lang="en-US"/>
              <a:t> 2024.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GPT-4</a:t>
            </a:r>
            <a:r>
              <a:rPr lang="en-US" altLang="zh-CN"/>
              <a:t>o</a:t>
            </a:r>
            <a:r>
              <a:rPr lang="en-US"/>
              <a:t> and Moshi</a:t>
            </a:r>
            <a:endParaRPr/>
          </a:p>
        </p:txBody>
      </p:sp>
      <p:sp>
        <p:nvSpPr>
          <p:cNvPr id="8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74</a:t>
            </a:fld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97B63-E7B6-AF91-28C5-C5A4EDB7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206924"/>
            <a:ext cx="11199425" cy="4885902"/>
          </a:xfrm>
        </p:spPr>
        <p:txBody>
          <a:bodyPr/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快速响应</a:t>
            </a:r>
            <a:r>
              <a:rPr lang="zh-CN" altLang="en-US"/>
              <a:t>：</a:t>
            </a:r>
            <a:r>
              <a:rPr lang="en-US" altLang="zh-CN"/>
              <a:t>320 </a:t>
            </a:r>
            <a:r>
              <a:rPr lang="zh-CN" altLang="en-US"/>
              <a:t>毫秒</a:t>
            </a:r>
            <a:r>
              <a:rPr lang="en-US" altLang="zh-CN"/>
              <a:t>(GPT-4o)</a:t>
            </a:r>
            <a:r>
              <a:rPr lang="zh-CN" altLang="en-US"/>
              <a:t>和 </a:t>
            </a:r>
            <a:r>
              <a:rPr lang="en-US" altLang="zh-CN"/>
              <a:t>200 </a:t>
            </a:r>
            <a:r>
              <a:rPr lang="zh-CN" altLang="en-US"/>
              <a:t>毫秒（</a:t>
            </a:r>
            <a:r>
              <a:rPr lang="en-US" altLang="zh-CN"/>
              <a:t>Moshi</a:t>
            </a:r>
            <a:r>
              <a:rPr lang="zh-CN" altLang="en-US"/>
              <a:t>）的响应时间</a:t>
            </a:r>
            <a:endParaRPr lang="en-US" altLang="zh-CN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语调识别</a:t>
            </a:r>
            <a:r>
              <a:rPr lang="zh-CN" altLang="en-US"/>
              <a:t>：可以解释用户的语调</a:t>
            </a:r>
            <a:endParaRPr lang="en-US" altLang="zh-CN"/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声音选项</a:t>
            </a:r>
            <a:r>
              <a:rPr lang="zh-CN" altLang="en-US"/>
              <a:t>：可以用不同的口音说话，并能模仿 </a:t>
            </a:r>
            <a:r>
              <a:rPr lang="en-US" altLang="zh-CN"/>
              <a:t>70 </a:t>
            </a:r>
            <a:r>
              <a:rPr lang="zh-CN" altLang="en-US"/>
              <a:t>种不同的情感和说话风格</a:t>
            </a:r>
            <a:endParaRPr lang="en-US" altLang="zh-CN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打断能力</a:t>
            </a:r>
            <a:r>
              <a:rPr lang="zh-CN" altLang="en-US"/>
              <a:t>：可以在回应中途被打断，模拟自然对话的流程 </a:t>
            </a:r>
            <a:endParaRPr lang="en-US" altLang="zh-CN"/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语音双工</a:t>
            </a:r>
            <a:r>
              <a:rPr lang="zh-CN" altLang="en-US"/>
              <a:t>：可以同时听和说，处理两条音频流</a:t>
            </a:r>
            <a:endParaRPr lang="en-US" altLang="zh-CN"/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离线功能</a:t>
            </a:r>
            <a:r>
              <a:rPr lang="zh-CN" altLang="en-US"/>
              <a:t>：可以在没有互联网连接的情况下运行（</a:t>
            </a:r>
            <a:r>
              <a:rPr lang="en-US" altLang="zh-CN"/>
              <a:t>Moshi</a:t>
            </a:r>
            <a:r>
              <a:rPr lang="zh-CN" altLang="en-US"/>
              <a:t>）</a:t>
            </a:r>
            <a:endParaRPr lang="en-US" altLang="zh-CN"/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集成视觉</a:t>
            </a:r>
            <a:r>
              <a:rPr lang="zh-CN" altLang="en-US"/>
              <a:t>：能够描述相机的画面</a:t>
            </a:r>
            <a:r>
              <a:rPr lang="en-US" altLang="zh-CN"/>
              <a:t>(GPT-4o)</a:t>
            </a:r>
            <a:endParaRPr lang="en-US" sz="2400">
              <a:latin typeface="Lora" panose="020F0502020204030204" pitchFamily="2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各个语音大模型</a:t>
            </a:r>
            <a:r>
              <a:rPr lang="en-US" altLang="zh-CN"/>
              <a:t>(</a:t>
            </a:r>
            <a:r>
              <a:rPr lang="zh-CN" altLang="en-US"/>
              <a:t>具有语音生成能力</a:t>
            </a:r>
            <a:r>
              <a:rPr lang="en-US" altLang="zh-CN"/>
              <a:t>)</a:t>
            </a:r>
            <a:r>
              <a:rPr lang="zh-CN" altLang="en-US"/>
              <a:t>的对比</a:t>
            </a:r>
            <a:endParaRPr/>
          </a:p>
        </p:txBody>
      </p:sp>
      <p:sp>
        <p:nvSpPr>
          <p:cNvPr id="8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8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75</a:t>
            </a:fld>
            <a:endParaRPr lang="de-DE"/>
          </a:p>
        </p:txBody>
      </p:sp>
      <p:graphicFrame>
        <p:nvGraphicFramePr>
          <p:cNvPr id="897" name="表格 896"/>
          <p:cNvGraphicFramePr/>
          <p:nvPr>
            <p:extLst>
              <p:ext uri="{D42A27DB-BD31-4B8C-83A1-F6EECF244321}">
                <p14:modId xmlns:p14="http://schemas.microsoft.com/office/powerpoint/2010/main" val="865608817"/>
              </p:ext>
            </p:extLst>
          </p:nvPr>
        </p:nvGraphicFramePr>
        <p:xfrm>
          <a:off x="463555" y="914399"/>
          <a:ext cx="11232000" cy="561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3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67291">
                  <a:extLst>
                    <a:ext uri="{9D8B030D-6E8A-4147-A177-3AD203B41FA5}">
                      <a16:colId xmlns:a16="http://schemas.microsoft.com/office/drawing/2014/main" val="2638743053"/>
                    </a:ext>
                  </a:extLst>
                </a:gridCol>
                <a:gridCol w="16298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19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kern="1200">
                        <a:solidFill>
                          <a:schemeClr val="bg1"/>
                        </a:solidFill>
                        <a:latin typeface="Calibri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+mn-cs"/>
                        </a:rPr>
                        <a:t>Speech Input</a:t>
                      </a:r>
                      <a:endParaRPr lang="en-US" altLang="zh-CN" sz="1800" kern="1200">
                        <a:solidFill>
                          <a:schemeClr val="bg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+mn-cs"/>
                        </a:rPr>
                        <a:t>Speech Tokenizer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+mn-cs"/>
                        </a:rPr>
                        <a:t>Speech Output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+mn-cs"/>
                        </a:rPr>
                        <a:t>Speech Detokenizer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+mn-cs"/>
                        </a:rPr>
                        <a:t>LLM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9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VioLA</a:t>
                      </a:r>
                      <a:endParaRPr lang="en-US" sz="1800" kern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Discrete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Encodec</a:t>
                      </a:r>
                      <a:endParaRPr lang="en-US" sz="1800" kern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Codec codes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NAR Transformer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 +Codec Decoder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From scratch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612240"/>
                  </a:ext>
                </a:extLst>
              </a:tr>
              <a:tr h="7019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SpeechGPT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Discrete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HuBERT</a:t>
                      </a:r>
                      <a:endParaRPr lang="af-ZA" sz="1800" kern="1200" err="1">
                        <a:solidFill>
                          <a:srgbClr val="000000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Hidden units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HiFi-GAN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LLaMA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789989"/>
                  </a:ext>
                </a:extLst>
              </a:tr>
              <a:tr h="7019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SpeechGPT</a:t>
                      </a:r>
                      <a:r>
                        <a:rPr lang="en-US" altLang="zh-CN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-Gen</a:t>
                      </a:r>
                      <a:endParaRPr lang="zh-CN" altLang="en-US" sz="1800" kern="1200">
                        <a:solidFill>
                          <a:srgbClr val="000000"/>
                        </a:solidFill>
                        <a:latin typeface="Calibri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Discrete</a:t>
                      </a:r>
                      <a:endParaRPr lang="zh-CN" altLang="en-US" sz="1800" kern="1200">
                        <a:solidFill>
                          <a:srgbClr val="000000"/>
                        </a:solidFill>
                        <a:latin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SpeechTokenizer</a:t>
                      </a:r>
                      <a:endParaRPr lang="zh-CN" altLang="en-US" sz="1800" kern="1200">
                        <a:solidFill>
                          <a:srgbClr val="000000"/>
                        </a:solidFill>
                        <a:latin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Codec codes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FlowMatching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+ Codec Decoder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LLaMA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2-7B</a:t>
                      </a:r>
                      <a:endParaRPr lang="af-ZA" sz="1800" kern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19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AudioPaLM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Discrete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USM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Hidden units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AudioLM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/</a:t>
                      </a:r>
                      <a:r>
                        <a:rPr lang="en-US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SoundStrom</a:t>
                      </a:r>
                      <a:endParaRPr lang="en-US" sz="1800" kern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 + </a:t>
                      </a:r>
                      <a:r>
                        <a:rPr lang="en-US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SoundS</a:t>
                      </a:r>
                      <a:r>
                        <a:rPr lang="en-US" altLang="zh-CN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trea</a:t>
                      </a:r>
                      <a:r>
                        <a:rPr lang="en-US" sz="1800" kern="120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m</a:t>
                      </a:r>
                      <a:endParaRPr lang="en-US" sz="1800" kern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PaLM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19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UniAudio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Discrete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HuBERT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Codec codes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Codec Decoder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From scratch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428705"/>
                  </a:ext>
                </a:extLst>
              </a:tr>
              <a:tr h="7019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LSLM</a:t>
                      </a:r>
                      <a:endParaRPr lang="zh-CN" altLang="en-US" sz="1800" kern="1200">
                        <a:solidFill>
                          <a:srgbClr val="000000"/>
                        </a:solidFill>
                        <a:latin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Discrete</a:t>
                      </a:r>
                      <a:endParaRPr lang="zh-CN" altLang="en-US" sz="1800" kern="1200">
                        <a:solidFill>
                          <a:srgbClr val="000000"/>
                        </a:solidFill>
                        <a:latin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Vq-wav2vec</a:t>
                      </a:r>
                      <a:endParaRPr lang="zh-CN" altLang="en-US" sz="1800" kern="1200">
                        <a:solidFill>
                          <a:srgbClr val="000000"/>
                        </a:solidFill>
                        <a:latin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Vq-wav2vec tokens</a:t>
                      </a:r>
                      <a:endParaRPr lang="zh-CN" altLang="en-US" sz="1800" kern="1200">
                        <a:solidFill>
                          <a:srgbClr val="000000"/>
                        </a:solidFill>
                        <a:latin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CTX-vec2wav</a:t>
                      </a:r>
                      <a:endParaRPr lang="zh-CN" altLang="en-US" sz="1800" kern="1200">
                        <a:solidFill>
                          <a:srgbClr val="000000"/>
                        </a:solidFill>
                        <a:latin typeface="Calibri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From  scratch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006897"/>
                  </a:ext>
                </a:extLst>
              </a:tr>
              <a:tr h="7019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LauraGPT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Continuous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Conformer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Codec codes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Codec Vocoder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f-ZA" sz="18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Qwen-2B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76</a:t>
            </a:fld>
            <a:endParaRPr lang="de-DE"/>
          </a:p>
        </p:txBody>
      </p:sp>
      <p:sp>
        <p:nvSpPr>
          <p:cNvPr id="910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/>
          </a:p>
        </p:txBody>
      </p:sp>
      <p:grpSp>
        <p:nvGrpSpPr>
          <p:cNvPr id="911" name="组合 4"/>
          <p:cNvGrpSpPr/>
          <p:nvPr/>
        </p:nvGrpSpPr>
        <p:grpSpPr>
          <a:xfrm>
            <a:off x="2764841" y="1203990"/>
            <a:ext cx="6635706" cy="4315461"/>
            <a:chOff x="2720345" y="1743508"/>
            <a:chExt cx="6635706" cy="4315461"/>
          </a:xfrm>
        </p:grpSpPr>
        <p:grpSp>
          <p:nvGrpSpPr>
            <p:cNvPr id="912" name="Group 5"/>
            <p:cNvGrpSpPr/>
            <p:nvPr/>
          </p:nvGrpSpPr>
          <p:grpSpPr>
            <a:xfrm>
              <a:off x="2738434" y="2655035"/>
              <a:ext cx="6517820" cy="643636"/>
              <a:chOff x="1325234" y="2840262"/>
              <a:chExt cx="5148327" cy="568325"/>
            </a:xfrm>
          </p:grpSpPr>
          <p:sp>
            <p:nvSpPr>
              <p:cNvPr id="913" name="Freeform 9"/>
              <p:cNvSpPr/>
              <p:nvPr/>
            </p:nvSpPr>
            <p:spPr bwMode="gray">
              <a:xfrm>
                <a:off x="2054341" y="2840262"/>
                <a:ext cx="4419220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5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913877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2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916" name="Text Box 13"/>
              <p:cNvSpPr txBox="1">
                <a:spLocks noChangeArrowheads="1"/>
              </p:cNvSpPr>
              <p:nvPr/>
            </p:nvSpPr>
            <p:spPr bwMode="gray">
              <a:xfrm>
                <a:off x="2077863" y="2937293"/>
                <a:ext cx="4222464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离散语音编码的重构与解耦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922" name="Group 25"/>
            <p:cNvGrpSpPr/>
            <p:nvPr/>
          </p:nvGrpSpPr>
          <p:grpSpPr>
            <a:xfrm>
              <a:off x="2750486" y="1743508"/>
              <a:ext cx="6505768" cy="643636"/>
              <a:chOff x="1325234" y="2840262"/>
              <a:chExt cx="5138808" cy="568325"/>
            </a:xfrm>
          </p:grpSpPr>
          <p:sp>
            <p:nvSpPr>
              <p:cNvPr id="923" name="Freeform 9"/>
              <p:cNvSpPr/>
              <p:nvPr/>
            </p:nvSpPr>
            <p:spPr bwMode="gray">
              <a:xfrm>
                <a:off x="2054341" y="2840262"/>
                <a:ext cx="4409701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10"/>
              <p:cNvSpPr/>
              <p:nvPr/>
            </p:nvSpPr>
            <p:spPr bwMode="gray">
              <a:xfrm>
                <a:off x="1325234" y="2840262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5" name="Text Box 17"/>
              <p:cNvSpPr txBox="1">
                <a:spLocks noChangeArrowheads="1"/>
              </p:cNvSpPr>
              <p:nvPr/>
            </p:nvSpPr>
            <p:spPr bwMode="gray">
              <a:xfrm>
                <a:off x="1512938" y="2921595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1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926" name="Text Box 13"/>
              <p:cNvSpPr txBox="1">
                <a:spLocks noChangeArrowheads="1"/>
              </p:cNvSpPr>
              <p:nvPr/>
            </p:nvSpPr>
            <p:spPr bwMode="gray">
              <a:xfrm>
                <a:off x="2080899" y="2937295"/>
                <a:ext cx="4222463" cy="3742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离散语音编码基本方法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927" name="Group 25"/>
            <p:cNvGrpSpPr/>
            <p:nvPr/>
          </p:nvGrpSpPr>
          <p:grpSpPr>
            <a:xfrm>
              <a:off x="2720345" y="3580616"/>
              <a:ext cx="6609723" cy="643636"/>
              <a:chOff x="1325234" y="2781270"/>
              <a:chExt cx="5211484" cy="568325"/>
            </a:xfrm>
          </p:grpSpPr>
          <p:sp>
            <p:nvSpPr>
              <p:cNvPr id="928" name="Freeform 9"/>
              <p:cNvSpPr/>
              <p:nvPr/>
            </p:nvSpPr>
            <p:spPr bwMode="gray">
              <a:xfrm>
                <a:off x="2054341" y="2781270"/>
                <a:ext cx="4420496" cy="568325"/>
              </a:xfrm>
              <a:custGeom>
                <a:avLst/>
                <a:gdLst>
                  <a:gd name="T0" fmla="*/ 0 w 2856"/>
                  <a:gd name="T1" fmla="*/ 5 h 358"/>
                  <a:gd name="T2" fmla="*/ 0 w 2856"/>
                  <a:gd name="T3" fmla="*/ 357 h 358"/>
                  <a:gd name="T4" fmla="*/ 2667 w 2856"/>
                  <a:gd name="T5" fmla="*/ 357 h 358"/>
                  <a:gd name="T6" fmla="*/ 2854 w 2856"/>
                  <a:gd name="T7" fmla="*/ 182 h 358"/>
                  <a:gd name="T8" fmla="*/ 2667 w 2856"/>
                  <a:gd name="T9" fmla="*/ 0 h 358"/>
                  <a:gd name="T10" fmla="*/ 0 w 2856"/>
                  <a:gd name="T11" fmla="*/ 5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6" h="358">
                    <a:moveTo>
                      <a:pt x="0" y="5"/>
                    </a:moveTo>
                    <a:lnTo>
                      <a:pt x="0" y="357"/>
                    </a:lnTo>
                    <a:cubicBezTo>
                      <a:pt x="97" y="358"/>
                      <a:pt x="2594" y="357"/>
                      <a:pt x="2667" y="357"/>
                    </a:cubicBezTo>
                    <a:cubicBezTo>
                      <a:pt x="2739" y="357"/>
                      <a:pt x="2851" y="321"/>
                      <a:pt x="2854" y="182"/>
                    </a:cubicBezTo>
                    <a:cubicBezTo>
                      <a:pt x="2856" y="43"/>
                      <a:pt x="2755" y="0"/>
                      <a:pt x="2667" y="0"/>
                    </a:cubicBezTo>
                    <a:cubicBezTo>
                      <a:pt x="2579" y="0"/>
                      <a:pt x="95" y="5"/>
                      <a:pt x="0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10"/>
              <p:cNvSpPr/>
              <p:nvPr/>
            </p:nvSpPr>
            <p:spPr bwMode="gray">
              <a:xfrm>
                <a:off x="1325234" y="2781270"/>
                <a:ext cx="609600" cy="568325"/>
              </a:xfrm>
              <a:custGeom>
                <a:avLst/>
                <a:gdLst>
                  <a:gd name="T0" fmla="*/ 372 w 372"/>
                  <a:gd name="T1" fmla="*/ 1 h 358"/>
                  <a:gd name="T2" fmla="*/ 372 w 372"/>
                  <a:gd name="T3" fmla="*/ 358 h 358"/>
                  <a:gd name="T4" fmla="*/ 165 w 372"/>
                  <a:gd name="T5" fmla="*/ 357 h 358"/>
                  <a:gd name="T6" fmla="*/ 0 w 372"/>
                  <a:gd name="T7" fmla="*/ 181 h 358"/>
                  <a:gd name="T8" fmla="*/ 164 w 372"/>
                  <a:gd name="T9" fmla="*/ 1 h 358"/>
                  <a:gd name="T10" fmla="*/ 372 w 372"/>
                  <a:gd name="T11" fmla="*/ 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358">
                    <a:moveTo>
                      <a:pt x="372" y="1"/>
                    </a:moveTo>
                    <a:cubicBezTo>
                      <a:pt x="372" y="179"/>
                      <a:pt x="372" y="358"/>
                      <a:pt x="372" y="358"/>
                    </a:cubicBezTo>
                    <a:lnTo>
                      <a:pt x="165" y="357"/>
                    </a:lnTo>
                    <a:cubicBezTo>
                      <a:pt x="137" y="357"/>
                      <a:pt x="0" y="316"/>
                      <a:pt x="0" y="181"/>
                    </a:cubicBezTo>
                    <a:cubicBezTo>
                      <a:pt x="0" y="46"/>
                      <a:pt x="126" y="0"/>
                      <a:pt x="164" y="1"/>
                    </a:cubicBezTo>
                    <a:lnTo>
                      <a:pt x="372" y="1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sz="240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0" name="Text Box 17"/>
              <p:cNvSpPr txBox="1">
                <a:spLocks noChangeArrowheads="1"/>
              </p:cNvSpPr>
              <p:nvPr/>
            </p:nvSpPr>
            <p:spPr bwMode="gray">
              <a:xfrm>
                <a:off x="1522457" y="2854554"/>
                <a:ext cx="304800" cy="4076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28398" dir="1593903" algn="ctr" rotWithShape="0">
                  <a:srgbClr val="333333">
                    <a:alpha val="50000"/>
                  </a:srgbClr>
                </a:outerShdw>
              </a:effectLst>
            </p:spPr>
            <p:txBody>
              <a:bodyPr lIns="91440" tIns="45720" rIns="91440" bIns="45720" anchor="t">
                <a:spAutoFit/>
              </a:bodyPr>
              <a:lstStyle/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Microsoft YaHei"/>
                    <a:ea typeface="Microsoft YaHei"/>
                    <a:cs typeface="Arial"/>
                  </a:rPr>
                  <a:t>3</a:t>
                </a:r>
                <a:endParaRPr dirty="0">
                  <a:ea typeface="等线" panose="02010600030101010101" pitchFamily="2" charset="-122"/>
                </a:endParaRPr>
              </a:p>
            </p:txBody>
          </p:sp>
          <p:sp>
            <p:nvSpPr>
              <p:cNvPr id="931" name="Text Box 13"/>
              <p:cNvSpPr txBox="1">
                <a:spLocks noChangeArrowheads="1"/>
              </p:cNvSpPr>
              <p:nvPr/>
            </p:nvSpPr>
            <p:spPr bwMode="gray">
              <a:xfrm>
                <a:off x="2090764" y="2871246"/>
                <a:ext cx="4445954" cy="3756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1796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square" tIns="27000" bIns="27000" anchor="ctr" anchorCtr="0">
                <a:spAutoFit/>
              </a:bodyPr>
              <a:lstStyle/>
              <a:p>
                <a:pPr lvl="0">
                  <a:buNone/>
                </a:pPr>
                <a:r>
                  <a:rPr lang="zh-CN" sz="2400" dirty="0">
                    <a:solidFill>
                      <a:schemeClr val="bg1">
                        <a:alpha val="100000"/>
                      </a:schemeClr>
                    </a:solidFill>
                    <a:latin typeface="Microsoft YaHei"/>
                    <a:ea typeface="Microsoft YaHei"/>
                    <a:cs typeface="Arial"/>
                  </a:rPr>
                  <a:t>独立解码器结构下的语音合成</a:t>
                </a:r>
                <a:endParaRPr dirty="0"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932" name="Freeform 9"/>
            <p:cNvSpPr/>
            <p:nvPr/>
          </p:nvSpPr>
          <p:spPr bwMode="gray">
            <a:xfrm>
              <a:off x="3666918" y="4503005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rgbClr val="7F7F7F"/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33" name="Freeform 10"/>
            <p:cNvSpPr/>
            <p:nvPr/>
          </p:nvSpPr>
          <p:spPr bwMode="gray">
            <a:xfrm>
              <a:off x="2742192" y="4503005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rgbClr val="7F7F7F"/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34" name="Text Box 17"/>
            <p:cNvSpPr txBox="1">
              <a:spLocks noChangeArrowheads="1"/>
            </p:cNvSpPr>
            <p:nvPr/>
          </p:nvSpPr>
          <p:spPr bwMode="gray">
            <a:xfrm>
              <a:off x="2992330" y="4586000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4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935" name="Text Box 13"/>
            <p:cNvSpPr txBox="1">
              <a:spLocks noChangeArrowheads="1"/>
            </p:cNvSpPr>
            <p:nvPr/>
          </p:nvSpPr>
          <p:spPr bwMode="gray">
            <a:xfrm>
              <a:off x="3713113" y="4604904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tIns="2700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离散语音编码与大模型的结合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936" name="Freeform 9"/>
            <p:cNvSpPr/>
            <p:nvPr/>
          </p:nvSpPr>
          <p:spPr bwMode="gray">
            <a:xfrm>
              <a:off x="3673541" y="5415333"/>
              <a:ext cx="5606512" cy="643636"/>
            </a:xfrm>
            <a:custGeom>
              <a:avLst/>
              <a:gdLst>
                <a:gd name="T0" fmla="*/ 0 w 2856"/>
                <a:gd name="T1" fmla="*/ 5 h 358"/>
                <a:gd name="T2" fmla="*/ 0 w 2856"/>
                <a:gd name="T3" fmla="*/ 357 h 358"/>
                <a:gd name="T4" fmla="*/ 2667 w 2856"/>
                <a:gd name="T5" fmla="*/ 357 h 358"/>
                <a:gd name="T6" fmla="*/ 2854 w 2856"/>
                <a:gd name="T7" fmla="*/ 182 h 358"/>
                <a:gd name="T8" fmla="*/ 2667 w 2856"/>
                <a:gd name="T9" fmla="*/ 0 h 358"/>
                <a:gd name="T10" fmla="*/ 0 w 2856"/>
                <a:gd name="T11" fmla="*/ 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6" h="358">
                  <a:moveTo>
                    <a:pt x="0" y="5"/>
                  </a:moveTo>
                  <a:lnTo>
                    <a:pt x="0" y="357"/>
                  </a:lnTo>
                  <a:cubicBezTo>
                    <a:pt x="97" y="358"/>
                    <a:pt x="2594" y="357"/>
                    <a:pt x="2667" y="357"/>
                  </a:cubicBezTo>
                  <a:cubicBezTo>
                    <a:pt x="2739" y="357"/>
                    <a:pt x="2851" y="321"/>
                    <a:pt x="2854" y="182"/>
                  </a:cubicBezTo>
                  <a:cubicBezTo>
                    <a:pt x="2856" y="43"/>
                    <a:pt x="2755" y="0"/>
                    <a:pt x="2667" y="0"/>
                  </a:cubicBezTo>
                  <a:cubicBezTo>
                    <a:pt x="2579" y="0"/>
                    <a:pt x="95" y="5"/>
                    <a:pt x="0" y="5"/>
                  </a:cubicBezTo>
                  <a:close/>
                </a:path>
              </a:pathLst>
            </a:custGeom>
            <a:solidFill>
              <a:srgbClr val="242671"/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37" name="Freeform 10"/>
            <p:cNvSpPr/>
            <p:nvPr/>
          </p:nvSpPr>
          <p:spPr bwMode="gray">
            <a:xfrm>
              <a:off x="2748815" y="5415333"/>
              <a:ext cx="773155" cy="643636"/>
            </a:xfrm>
            <a:custGeom>
              <a:avLst/>
              <a:gdLst>
                <a:gd name="T0" fmla="*/ 372 w 372"/>
                <a:gd name="T1" fmla="*/ 1 h 358"/>
                <a:gd name="T2" fmla="*/ 372 w 372"/>
                <a:gd name="T3" fmla="*/ 358 h 358"/>
                <a:gd name="T4" fmla="*/ 165 w 372"/>
                <a:gd name="T5" fmla="*/ 357 h 358"/>
                <a:gd name="T6" fmla="*/ 0 w 372"/>
                <a:gd name="T7" fmla="*/ 181 h 358"/>
                <a:gd name="T8" fmla="*/ 164 w 372"/>
                <a:gd name="T9" fmla="*/ 1 h 358"/>
                <a:gd name="T10" fmla="*/ 372 w 372"/>
                <a:gd name="T11" fmla="*/ 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358">
                  <a:moveTo>
                    <a:pt x="372" y="1"/>
                  </a:moveTo>
                  <a:cubicBezTo>
                    <a:pt x="372" y="179"/>
                    <a:pt x="372" y="358"/>
                    <a:pt x="372" y="358"/>
                  </a:cubicBezTo>
                  <a:lnTo>
                    <a:pt x="165" y="357"/>
                  </a:lnTo>
                  <a:cubicBezTo>
                    <a:pt x="137" y="357"/>
                    <a:pt x="0" y="316"/>
                    <a:pt x="0" y="181"/>
                  </a:cubicBezTo>
                  <a:cubicBezTo>
                    <a:pt x="0" y="46"/>
                    <a:pt x="126" y="0"/>
                    <a:pt x="164" y="1"/>
                  </a:cubicBezTo>
                  <a:lnTo>
                    <a:pt x="372" y="1"/>
                  </a:lnTo>
                  <a:close/>
                </a:path>
              </a:pathLst>
            </a:custGeom>
            <a:solidFill>
              <a:srgbClr val="242671"/>
            </a:solidFill>
            <a:ln w="19050" cap="flat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38" name="Text Box 17"/>
            <p:cNvSpPr txBox="1">
              <a:spLocks noChangeArrowheads="1"/>
            </p:cNvSpPr>
            <p:nvPr/>
          </p:nvSpPr>
          <p:spPr bwMode="gray">
            <a:xfrm>
              <a:off x="2998953" y="5498328"/>
              <a:ext cx="386578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rgbClr val="333333">
                  <a:alpha val="50000"/>
                </a:srgbClr>
              </a:outerShdw>
            </a:effectLst>
          </p:spPr>
          <p:txBody>
            <a:bodyPr lIns="91440" tIns="45720" rIns="91440" bIns="45720" anchor="t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5</a:t>
              </a:r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939" name="Text Box 13"/>
            <p:cNvSpPr txBox="1">
              <a:spLocks noChangeArrowheads="1"/>
            </p:cNvSpPr>
            <p:nvPr/>
          </p:nvSpPr>
          <p:spPr bwMode="gray">
            <a:xfrm>
              <a:off x="3719736" y="5517232"/>
              <a:ext cx="5636315" cy="42385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17961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square" lIns="91440" tIns="27000" rIns="91440" bIns="27000" anchor="ctr" anchorCtr="0">
              <a:spAutoFit/>
            </a:bodyPr>
            <a:lstStyle/>
            <a:p>
              <a:pPr lvl="0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/>
                  <a:ea typeface="Microsoft YaHei"/>
                  <a:cs typeface="Arial"/>
                </a:rPr>
                <a:t>总结、挑战与展望</a:t>
              </a:r>
              <a:endParaRPr lang="zh-CN" altLang="en-US" dirty="0">
                <a:solidFill>
                  <a:schemeClr val="bg1"/>
                </a:solidFill>
                <a:ea typeface="等线" panose="02010600030101010101" pitchFamily="2" charset="-122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CDE612-6E33-0BB7-563C-96E71EA1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Microsoft YaHei"/>
                <a:ea typeface="Microsoft YaHei"/>
                <a:cs typeface="Times New Roman"/>
              </a:rPr>
              <a:t>总结、挑战与展望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337AE-ED3E-E34A-F4BF-C2CBE3DA3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语音离散编码</a:t>
            </a:r>
            <a:endParaRPr lang="zh-CN"/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>
                <a:latin typeface="Microsoft YaHei"/>
                <a:ea typeface="Microsoft YaHei"/>
                <a:cs typeface="Times New Roman"/>
              </a:rPr>
              <a:t>连续特征通过分层、分组量化实现特征离散化</a:t>
            </a:r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鉴别、重构、混合三类离散编码</a:t>
            </a:r>
            <a:r>
              <a:rPr lang="zh-CN">
                <a:latin typeface="Microsoft YaHei"/>
                <a:ea typeface="Microsoft YaHei"/>
                <a:cs typeface="Times New Roman"/>
              </a:rPr>
              <a:t>信息保留能力各异，与任务目标紧密相关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>
                <a:latin typeface="Microsoft YaHei"/>
                <a:ea typeface="Microsoft YaHei"/>
                <a:cs typeface="Times New Roman"/>
              </a:rPr>
              <a:t>通用音频生成大模型</a:t>
            </a:r>
            <a:endParaRPr lang="zh-CN"/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独立解码器自回归建模成为主流</a:t>
            </a:r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>
                <a:latin typeface="Microsoft YaHei"/>
                <a:ea typeface="Microsoft YaHei"/>
                <a:cs typeface="Times New Roman"/>
              </a:rPr>
              <a:t>离散语音编码特有的新问题和新技术：由粗到细的生成层级化离散编码、说话人编码或参考语音编码、语音大模型的鲁棒性和高效性，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开源和工业级大模型百花齐放</a:t>
            </a:r>
            <a:endParaRPr lang="zh-CN"/>
          </a:p>
          <a:p>
            <a:pPr>
              <a:lnSpc>
                <a:spcPct val="150000"/>
              </a:lnSpc>
            </a:pPr>
            <a:r>
              <a:rPr lang="zh-CN">
                <a:latin typeface="Microsoft YaHei"/>
                <a:ea typeface="Microsoft YaHei"/>
                <a:cs typeface="Times New Roman"/>
              </a:rPr>
              <a:t>端到端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语音</a:t>
            </a:r>
            <a:r>
              <a:rPr lang="zh-CN">
                <a:latin typeface="Microsoft YaHei"/>
                <a:ea typeface="Microsoft YaHei"/>
                <a:cs typeface="Times New Roman"/>
              </a:rPr>
              <a:t>对话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大模型</a:t>
            </a:r>
            <a:endParaRPr lang="zh-CN">
              <a:latin typeface="Microsoft YaHei"/>
              <a:ea typeface="Microsoft YaHei"/>
              <a:cs typeface="Times New Roman"/>
            </a:endParaRPr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统一的文本、语音交互模型方兴未艾</a:t>
            </a:r>
            <a:endParaRPr lang="zh-CN"/>
          </a:p>
          <a:p>
            <a:pPr>
              <a:lnSpc>
                <a:spcPct val="150000"/>
              </a:lnSpc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353061-6559-18C5-223B-3C4828FD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altLang="zh-CN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9011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F60F95C5-DCBA-2D21-EF07-15D1364DCC67}"/>
              </a:ext>
            </a:extLst>
          </p:cNvPr>
          <p:cNvCxnSpPr>
            <a:cxnSpLocks/>
          </p:cNvCxnSpPr>
          <p:nvPr/>
        </p:nvCxnSpPr>
        <p:spPr>
          <a:xfrm>
            <a:off x="8310666" y="1900411"/>
            <a:ext cx="13349" cy="3244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82C4532B-122E-2011-6D84-B04E1E89D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总结、挑战与展望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51F20-A11A-1474-2FA3-28312CCB5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6924"/>
            <a:ext cx="4442083" cy="22216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离散语音编码优化</a:t>
            </a:r>
            <a:endParaRPr lang="zh-CN" altLang="en-US"/>
          </a:p>
          <a:p>
            <a:pPr lvl="1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Font typeface="Courier New" pitchFamily="2" charset="2"/>
              <a:buChar char="o"/>
            </a:pPr>
            <a:r>
              <a:rPr lang="zh-CN" altLang="en-US"/>
              <a:t>通用音频信息的离散编码</a:t>
            </a:r>
          </a:p>
          <a:p>
            <a:pPr lvl="1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Font typeface="Courier New" pitchFamily="2" charset="2"/>
              <a:buChar char="o"/>
            </a:pPr>
            <a:r>
              <a:rPr lang="zh-CN"/>
              <a:t>低比特率信息压缩问题</a:t>
            </a:r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/>
              <a:t>副语言信息解耦问题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AF70A9-6E44-1336-BFBB-2E86FE80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altLang="zh-CN"/>
              <a:t>78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028D88-3B4A-7AC3-9FE7-145DA78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350" y="927181"/>
            <a:ext cx="1802103" cy="965988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A37BF3F-1679-C163-BE31-9DC2C7EC4DCB}"/>
              </a:ext>
            </a:extLst>
          </p:cNvPr>
          <p:cNvSpPr/>
          <p:nvPr/>
        </p:nvSpPr>
        <p:spPr>
          <a:xfrm>
            <a:off x="7007693" y="2088614"/>
            <a:ext cx="2502438" cy="9806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  <a:latin typeface="SimHei"/>
                <a:ea typeface="SimHei"/>
                <a:cs typeface="Arial"/>
              </a:rPr>
              <a:t>编码器+量化器</a:t>
            </a:r>
            <a:br>
              <a:rPr lang="zh-CN" altLang="en-US">
                <a:solidFill>
                  <a:schemeClr val="tx1"/>
                </a:solidFill>
                <a:latin typeface="SimHei"/>
                <a:ea typeface="SimHei"/>
                <a:cs typeface="Arial"/>
              </a:rPr>
            </a:br>
            <a:r>
              <a:rPr lang="zh-CN" altLang="en-US">
                <a:solidFill>
                  <a:schemeClr val="tx1"/>
                </a:solidFill>
                <a:latin typeface="SimHei"/>
                <a:ea typeface="SimHei"/>
                <a:cs typeface="Arial"/>
              </a:rPr>
              <a:t>信息拆解</a:t>
            </a:r>
            <a:endParaRPr lang="zh-CN" altLang="en-US">
              <a:solidFill>
                <a:schemeClr val="tx1"/>
              </a:solidFill>
              <a:latin typeface="SimHei"/>
              <a:ea typeface="SimHei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4C0FB84-9D2C-EA36-20F7-664BC8AA8979}"/>
              </a:ext>
            </a:extLst>
          </p:cNvPr>
          <p:cNvSpPr/>
          <p:nvPr/>
        </p:nvSpPr>
        <p:spPr>
          <a:xfrm>
            <a:off x="7397956" y="3200102"/>
            <a:ext cx="1844364" cy="5742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黑体"/>
                <a:ea typeface="黑体"/>
                <a:cs typeface="Arial"/>
              </a:rPr>
              <a:t>内容+韵律</a:t>
            </a:r>
            <a:endParaRPr lang="zh-CN" altLang="en-US">
              <a:solidFill>
                <a:srgbClr val="000000"/>
              </a:solidFill>
              <a:latin typeface="黑体"/>
              <a:ea typeface="黑体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BC938B8-CFB9-18E8-59A0-D10A0D12D5EB}"/>
              </a:ext>
            </a:extLst>
          </p:cNvPr>
          <p:cNvSpPr/>
          <p:nvPr/>
        </p:nvSpPr>
        <p:spPr>
          <a:xfrm>
            <a:off x="10223475" y="3817489"/>
            <a:ext cx="960000" cy="55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黑体"/>
                <a:ea typeface="黑体"/>
                <a:cs typeface="Arial"/>
              </a:rPr>
              <a:t>音色</a:t>
            </a:r>
            <a:endParaRPr lang="zh-CN" altLang="en-US">
              <a:solidFill>
                <a:srgbClr val="000000"/>
              </a:solidFill>
              <a:latin typeface="黑体"/>
              <a:ea typeface="黑体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88E7B15-7141-1ACB-D4F9-C8446F7047E2}"/>
              </a:ext>
            </a:extLst>
          </p:cNvPr>
          <p:cNvSpPr/>
          <p:nvPr/>
        </p:nvSpPr>
        <p:spPr>
          <a:xfrm>
            <a:off x="7013255" y="3896279"/>
            <a:ext cx="2496876" cy="10807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  <a:latin typeface="SimHei"/>
                <a:ea typeface="SimHei"/>
                <a:cs typeface="Arial"/>
              </a:rPr>
              <a:t>解码器</a:t>
            </a:r>
          </a:p>
          <a:p>
            <a:pPr algn="ctr"/>
            <a:r>
              <a:rPr lang="zh-CN" altLang="en-US">
                <a:solidFill>
                  <a:schemeClr val="tx1"/>
                </a:solidFill>
                <a:latin typeface="SimHei"/>
                <a:ea typeface="SimHei"/>
                <a:cs typeface="Arial"/>
              </a:rPr>
              <a:t>信息组合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3075A86-2D44-CF21-31EE-633CAFBB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401" y="5087589"/>
            <a:ext cx="1802103" cy="965988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43EB8889-E63E-517C-62B4-D50B5F1FFA2C}"/>
              </a:ext>
            </a:extLst>
          </p:cNvPr>
          <p:cNvSpPr/>
          <p:nvPr/>
        </p:nvSpPr>
        <p:spPr>
          <a:xfrm>
            <a:off x="10223475" y="4551679"/>
            <a:ext cx="960000" cy="55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黑体"/>
                <a:ea typeface="黑体"/>
                <a:cs typeface="Arial"/>
              </a:rPr>
              <a:t>细节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F1EE4A0-E02F-5CAE-C6FE-2DD93E00DB6F}"/>
              </a:ext>
            </a:extLst>
          </p:cNvPr>
          <p:cNvSpPr/>
          <p:nvPr/>
        </p:nvSpPr>
        <p:spPr>
          <a:xfrm>
            <a:off x="6575999" y="3188540"/>
            <a:ext cx="3384000" cy="599606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E91CEBA-7D0A-AD5A-21EF-621D4993A62D}"/>
              </a:ext>
            </a:extLst>
          </p:cNvPr>
          <p:cNvCxnSpPr/>
          <p:nvPr/>
        </p:nvCxnSpPr>
        <p:spPr>
          <a:xfrm flipH="1">
            <a:off x="6213916" y="3528005"/>
            <a:ext cx="353745" cy="7787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4313330F-E21C-4492-D991-AA14B6DB0092}"/>
              </a:ext>
            </a:extLst>
          </p:cNvPr>
          <p:cNvSpPr txBox="1"/>
          <p:nvPr/>
        </p:nvSpPr>
        <p:spPr>
          <a:xfrm>
            <a:off x="4747990" y="3244742"/>
            <a:ext cx="18310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dirty="0">
                <a:latin typeface="SimHei"/>
                <a:ea typeface="SimHei"/>
                <a:cs typeface="Arial"/>
              </a:rPr>
              <a:t>自回归</a:t>
            </a:r>
            <a:endParaRPr lang="zh-CN" dirty="0">
              <a:ea typeface="等线" panose="02010600030101010101" pitchFamily="2" charset="-122"/>
            </a:endParaRPr>
          </a:p>
          <a:p>
            <a:pPr algn="ctr"/>
            <a:r>
              <a:rPr lang="zh-CN" dirty="0">
                <a:latin typeface="SimHei"/>
                <a:ea typeface="SimHei"/>
                <a:cs typeface="Arial"/>
              </a:rPr>
              <a:t>语义</a:t>
            </a:r>
            <a:r>
              <a:rPr lang="zh-CN" altLang="en-US" dirty="0">
                <a:latin typeface="SimHei"/>
                <a:ea typeface="SimHei"/>
                <a:cs typeface="Arial"/>
              </a:rPr>
              <a:t>建模</a:t>
            </a:r>
            <a:endParaRPr lang="zh-CN" altLang="en-US" dirty="0">
              <a:latin typeface="SimHei"/>
              <a:ea typeface="SimHei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5D7C2A1-0DFB-EAA6-C458-F851838E8B6B}"/>
              </a:ext>
            </a:extLst>
          </p:cNvPr>
          <p:cNvCxnSpPr/>
          <p:nvPr/>
        </p:nvCxnSpPr>
        <p:spPr>
          <a:xfrm flipH="1">
            <a:off x="9581037" y="4119666"/>
            <a:ext cx="620724" cy="274765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DA9C632D-5857-FFBC-9C59-682261AE0A6B}"/>
              </a:ext>
            </a:extLst>
          </p:cNvPr>
          <p:cNvCxnSpPr>
            <a:cxnSpLocks/>
          </p:cNvCxnSpPr>
          <p:nvPr/>
        </p:nvCxnSpPr>
        <p:spPr>
          <a:xfrm flipH="1" flipV="1">
            <a:off x="9597724" y="4522358"/>
            <a:ext cx="592913" cy="331497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4503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EA3BCD-122F-D487-597B-370148E9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latin typeface="Microsoft YaHei"/>
                <a:ea typeface="Microsoft YaHei"/>
              </a:rPr>
              <a:t>总结、挑战与展望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B82547-7CC4-9F41-86B8-CE836A4A7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/>
              <a:t>通用音频生成大模型</a:t>
            </a:r>
            <a:endParaRPr lang="zh-CN"/>
          </a:p>
          <a:p>
            <a:pPr lvl="1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Font typeface="Courier New" pitchFamily="2" charset="2"/>
              <a:buChar char="o"/>
            </a:pPr>
            <a:r>
              <a:rPr lang="zh-CN" altLang="en-US"/>
              <a:t>稳定性、鲁棒性问题</a:t>
            </a:r>
          </a:p>
          <a:p>
            <a:pPr lvl="1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Font typeface="Courier New" pitchFamily="2" charset="2"/>
              <a:buChar char="o"/>
            </a:pPr>
            <a:r>
              <a:rPr lang="zh-CN"/>
              <a:t>高度灵活的生成可控性</a:t>
            </a:r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/>
              <a:t>通用音频生成模型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9DC50A-92CD-287A-11BF-8B1A6757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altLang="zh-CN"/>
              <a:t>79</a:t>
            </a:fld>
            <a:endParaRPr lang="zh-CN" altLang="en-US"/>
          </a:p>
        </p:txBody>
      </p:sp>
      <p:pic>
        <p:nvPicPr>
          <p:cNvPr id="5" name="图片 4" descr="图示&#10;&#10;已自动生成说明">
            <a:extLst>
              <a:ext uri="{FF2B5EF4-FFF2-40B4-BE49-F238E27FC236}">
                <a16:creationId xmlns:a16="http://schemas.microsoft.com/office/drawing/2014/main" id="{110DEE1E-5836-B7DC-AE58-15A7BDDCF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420" y="867678"/>
            <a:ext cx="6284007" cy="48723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BFBEC09-C673-D354-7FE1-C9683FD37F06}"/>
              </a:ext>
            </a:extLst>
          </p:cNvPr>
          <p:cNvSpPr txBox="1"/>
          <p:nvPr/>
        </p:nvSpPr>
        <p:spPr>
          <a:xfrm>
            <a:off x="5057031" y="5769486"/>
            <a:ext cx="694810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100" dirty="0">
                <a:latin typeface="Microsoft YaHei"/>
                <a:ea typeface="等线" panose="02010600030101010101" pitchFamily="2" charset="-122"/>
                <a:cs typeface="Arial"/>
              </a:rPr>
              <a:t>Yang D, et al. </a:t>
            </a:r>
            <a:r>
              <a:rPr lang="zh-CN" sz="1100" dirty="0">
                <a:latin typeface="Microsoft YaHei"/>
                <a:ea typeface="Microsoft YaHei"/>
                <a:cs typeface="Arial"/>
              </a:rPr>
              <a:t>UniAudio: An Audio Foundation Model Toward Universal Audio Generation</a:t>
            </a:r>
            <a:r>
              <a:rPr lang="en-US" altLang="zh-CN" sz="1100" dirty="0">
                <a:latin typeface="Microsoft YaHei"/>
                <a:ea typeface="等线" panose="02010600030101010101" pitchFamily="2" charset="-122"/>
                <a:cs typeface="Arial"/>
              </a:rPr>
              <a:t>.</a:t>
            </a:r>
            <a:r>
              <a:rPr lang="zh-CN" sz="1100" dirty="0">
                <a:latin typeface="Microsoft YaHei"/>
                <a:ea typeface="Microsoft YaHei"/>
                <a:cs typeface="Arial"/>
              </a:rPr>
              <a:t> </a:t>
            </a:r>
            <a:r>
              <a:rPr lang="en-US" altLang="zh-CN" sz="1100" dirty="0">
                <a:latin typeface="Microsoft YaHei"/>
                <a:ea typeface="等线" panose="02010600030101010101" pitchFamily="2" charset="-122"/>
                <a:cs typeface="Arial"/>
              </a:rPr>
              <a:t>ICLR</a:t>
            </a:r>
            <a:r>
              <a:rPr lang="zh-CN" sz="1100" dirty="0">
                <a:latin typeface="Microsoft YaHei"/>
                <a:ea typeface="Microsoft YaHei"/>
                <a:cs typeface="Arial"/>
              </a:rPr>
              <a:t> 2</a:t>
            </a:r>
            <a:r>
              <a:rPr lang="en-US" altLang="zh-CN" sz="1100" dirty="0">
                <a:latin typeface="Microsoft YaHei"/>
                <a:ea typeface="等线" panose="02010600030101010101" pitchFamily="2" charset="-122"/>
                <a:cs typeface="Arial"/>
              </a:rPr>
              <a:t>024.</a:t>
            </a:r>
            <a:b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</a:br>
            <a:endParaRPr lang="en-US" altLang="zh-CN" sz="1100" dirty="0">
              <a:latin typeface="Microsoft YaHei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512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数据离散化技巧：离线与在线</a:t>
            </a:r>
            <a:endParaRPr/>
          </a:p>
        </p:txBody>
      </p:sp>
      <p:sp>
        <p:nvSpPr>
          <p:cNvPr id="900" name="Content Placeholder 2"/>
          <p:cNvSpPr>
            <a:spLocks noGrp="1"/>
          </p:cNvSpPr>
          <p:nvPr>
            <p:ph idx="1"/>
          </p:nvPr>
        </p:nvSpPr>
        <p:spPr>
          <a:xfrm>
            <a:off x="609600" y="1110924"/>
            <a:ext cx="11055352" cy="488590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 b="1">
                <a:latin typeface="Microsoft YaHei"/>
                <a:ea typeface="Microsoft YaHei"/>
                <a:cs typeface="Times New Roman"/>
              </a:rPr>
              <a:t>在线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离散化方法：</a:t>
            </a:r>
            <a:r>
              <a:rPr lang="en-US" altLang="zh-CN">
                <a:latin typeface="Microsoft YaHei"/>
                <a:ea typeface="Microsoft YaHei"/>
                <a:cs typeface="Times New Roman"/>
              </a:rPr>
              <a:t>VQVAE</a:t>
            </a:r>
            <a:endParaRPr lang="zh-CN" altLang="en-US">
              <a:latin typeface="Microsoft YaHei"/>
              <a:ea typeface="Microsoft YaHei"/>
              <a:cs typeface="Times New Roman"/>
            </a:endParaRPr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/>
              <a:t>用输入向量和码本中的所有向量计算距离，距离最小者输出</a:t>
            </a:r>
            <a:endParaRPr/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/>
              <a:t>欧氏距离（</a:t>
            </a:r>
            <a:r>
              <a:rPr lang="af-ZA" b="1"/>
              <a:t>KMeans</a:t>
            </a:r>
            <a:r>
              <a:rPr lang="zh-CN" altLang="en-US"/>
              <a:t>式</a:t>
            </a:r>
            <a:r>
              <a:rPr lang="af-ZA"/>
              <a:t>VQ</a:t>
            </a:r>
            <a:r>
              <a:rPr lang="zh-CN" altLang="en-US"/>
              <a:t>方法）</a:t>
            </a:r>
          </a:p>
          <a:p>
            <a:pPr lvl="2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使用</a:t>
            </a:r>
            <a:r>
              <a:rPr lang="en-US">
                <a:latin typeface="Microsoft YaHei"/>
                <a:ea typeface="Microsoft YaHei"/>
                <a:cs typeface="Times New Roman"/>
              </a:rPr>
              <a:t>straight-through estimator</a:t>
            </a:r>
            <a:r>
              <a:rPr lang="zh-CN" altLang="en-US">
                <a:latin typeface="Microsoft YaHei"/>
                <a:ea typeface="Microsoft YaHei"/>
                <a:cs typeface="Times New Roman"/>
              </a:rPr>
              <a:t>（直通估计），完成梯度嫁接</a:t>
            </a:r>
          </a:p>
          <a:p>
            <a:pPr lvl="2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/>
              <a:t>使用</a:t>
            </a:r>
            <a:r>
              <a:rPr lang="af-ZA"/>
              <a:t>commitment loss</a:t>
            </a:r>
            <a:r>
              <a:rPr lang="zh-CN" altLang="af-ZA"/>
              <a:t>（</a:t>
            </a:r>
            <a:r>
              <a:rPr lang="zh-CN" altLang="en-US"/>
              <a:t>贡献度损失）</a:t>
            </a:r>
          </a:p>
          <a:p>
            <a:pPr lvl="2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/>
              <a:t>使用</a:t>
            </a:r>
            <a:r>
              <a:rPr lang="af-ZA"/>
              <a:t>VQ loss</a:t>
            </a:r>
            <a:r>
              <a:rPr lang="zh-CN" altLang="af-ZA"/>
              <a:t>（</a:t>
            </a:r>
            <a:r>
              <a:rPr lang="zh-CN" altLang="en-US"/>
              <a:t>量化损失）或</a:t>
            </a:r>
            <a:r>
              <a:rPr lang="af-ZA"/>
              <a:t>EMA</a:t>
            </a:r>
            <a:r>
              <a:rPr lang="zh-CN" altLang="af-ZA"/>
              <a:t>（</a:t>
            </a:r>
            <a:r>
              <a:rPr lang="zh-CN" altLang="en-US"/>
              <a:t>滑动平均）更新码本</a:t>
            </a:r>
          </a:p>
          <a:p>
            <a:pPr lvl="1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/>
              <a:t>概率距离（</a:t>
            </a:r>
            <a:r>
              <a:rPr lang="af-ZA" b="1"/>
              <a:t>Gumbel</a:t>
            </a:r>
            <a:r>
              <a:rPr lang="af-ZA"/>
              <a:t> </a:t>
            </a:r>
            <a:r>
              <a:rPr lang="af-ZA" b="1"/>
              <a:t>Softmax</a:t>
            </a:r>
            <a:r>
              <a:rPr lang="zh-CN" altLang="en-US"/>
              <a:t>式</a:t>
            </a:r>
            <a:r>
              <a:rPr lang="af-ZA"/>
              <a:t>VQ</a:t>
            </a:r>
            <a:r>
              <a:rPr lang="zh-CN" altLang="en-US"/>
              <a:t>方法）</a:t>
            </a:r>
          </a:p>
          <a:p>
            <a:pPr lvl="2">
              <a:lnSpc>
                <a:spcPct val="130000"/>
              </a:lnSpc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altLang="en-US"/>
              <a:t>使用</a:t>
            </a:r>
            <a:r>
              <a:rPr lang="af-ZA"/>
              <a:t>Gumbel softmax</a:t>
            </a:r>
            <a:r>
              <a:rPr lang="zh-CN" altLang="en-US"/>
              <a:t>技巧进行采样和梯度传播</a:t>
            </a:r>
          </a:p>
        </p:txBody>
      </p:sp>
      <p:sp>
        <p:nvSpPr>
          <p:cNvPr id="9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8</a:t>
            </a:fld>
            <a:endParaRPr lang="de-DE"/>
          </a:p>
        </p:txBody>
      </p:sp>
      <p:sp>
        <p:nvSpPr>
          <p:cNvPr id="906" name="文本框 905"/>
          <p:cNvSpPr txBox="1"/>
          <p:nvPr/>
        </p:nvSpPr>
        <p:spPr>
          <a:xfrm>
            <a:off x="771018" y="6479254"/>
            <a:ext cx="184731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endParaRPr dirty="0">
              <a:ea typeface="等线" panose="02010600030101010101" pitchFamily="2" charset="-122"/>
            </a:endParaRPr>
          </a:p>
        </p:txBody>
      </p:sp>
      <p:sp>
        <p:nvSpPr>
          <p:cNvPr id="907" name="文本框 906"/>
          <p:cNvSpPr txBox="1"/>
          <p:nvPr/>
        </p:nvSpPr>
        <p:spPr>
          <a:xfrm>
            <a:off x="0" y="6374754"/>
            <a:ext cx="8737600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square">
            <a:spAutoFit/>
          </a:bodyPr>
          <a:lstStyle/>
          <a:p>
            <a:r>
              <a:rPr sz="11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Jang E, Gu S, Poole B. Categorical reparameterization with </a:t>
            </a:r>
            <a:r>
              <a:rPr sz="1100" dirty="0" err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gumbel-softmax</a:t>
            </a:r>
            <a:r>
              <a:rPr sz="11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[C]. ICLR 2017.</a:t>
            </a:r>
            <a:endParaRPr sz="1400" dirty="0">
              <a:ea typeface="等线" panose="02010600030101010101" pitchFamily="2" charset="-122"/>
            </a:endParaRPr>
          </a:p>
        </p:txBody>
      </p:sp>
      <p:pic>
        <p:nvPicPr>
          <p:cNvPr id="2" name="图片 1" descr="文本&#10;&#10;已自动生成说明">
            <a:extLst>
              <a:ext uri="{FF2B5EF4-FFF2-40B4-BE49-F238E27FC236}">
                <a16:creationId xmlns:a16="http://schemas.microsoft.com/office/drawing/2014/main" id="{1A2A9039-EC40-7690-CE7B-9598023E3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482" y="4840907"/>
            <a:ext cx="5406000" cy="121261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64F325-9FC7-9CFF-C2BA-B06A3816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Microsoft YaHei"/>
                <a:ea typeface="Microsoft YaHei"/>
                <a:cs typeface="Times New Roman"/>
              </a:rPr>
              <a:t>总结、挑战与展望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F3FEBE-3C21-BD8F-53D7-F981B9153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端到端语音对话大模型</a:t>
            </a:r>
            <a:endParaRPr lang="zh-CN" altLang="en-US"/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语音文本混合建模</a:t>
            </a:r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全双工自由即兴交互</a:t>
            </a:r>
            <a:endParaRPr lang="zh-CN" altLang="en-US"/>
          </a:p>
          <a:p>
            <a:pPr lvl="1">
              <a:lnSpc>
                <a:spcPct val="150000"/>
              </a:lnSpc>
              <a:buFont typeface="Courier New" pitchFamily="2" charset="2"/>
              <a:buChar char="o"/>
            </a:pPr>
            <a:r>
              <a:rPr lang="zh-CN" altLang="en-US">
                <a:latin typeface="Microsoft YaHei"/>
                <a:ea typeface="Microsoft YaHei"/>
                <a:cs typeface="Times New Roman"/>
              </a:rPr>
              <a:t>语音（音频）认知智能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323652-A546-DC29-4EA5-D707FBA4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en-US" altLang="zh-CN"/>
              <a:t>80</a:t>
            </a:fld>
            <a:endParaRPr lang="zh-CN" altLang="en-US"/>
          </a:p>
        </p:txBody>
      </p:sp>
      <p:pic>
        <p:nvPicPr>
          <p:cNvPr id="6" name="图片 5" descr="图示&#10;&#10;已自动生成说明">
            <a:extLst>
              <a:ext uri="{FF2B5EF4-FFF2-40B4-BE49-F238E27FC236}">
                <a16:creationId xmlns:a16="http://schemas.microsoft.com/office/drawing/2014/main" id="{6EC8D421-EC07-919F-D595-59EB558D3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629" y="1360216"/>
            <a:ext cx="6090670" cy="447134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F60CF85-1708-D1C9-E022-44A76DBDFCA5}"/>
              </a:ext>
            </a:extLst>
          </p:cNvPr>
          <p:cNvSpPr txBox="1"/>
          <p:nvPr/>
        </p:nvSpPr>
        <p:spPr>
          <a:xfrm>
            <a:off x="4911285" y="5959384"/>
            <a:ext cx="4352474" cy="26161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>
            <a:prstDash val="solid"/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>
                <a:solidFill>
                  <a:srgbClr val="222222">
                    <a:alpha val="100000"/>
                  </a:srgbClr>
                </a:solidFill>
                <a:highlight>
                  <a:srgbClr val="FFFFFF">
                    <a:alpha val="100000"/>
                  </a:srgbClr>
                </a:highlight>
                <a:latin typeface="Arial"/>
                <a:ea typeface="Arial"/>
              </a:defRPr>
            </a:lvl1pPr>
          </a:lstStyle>
          <a:p>
            <a:r>
              <a:rPr lang="en-US"/>
              <a:t>Ma et al., Language Model Can Listen While Speaking, </a:t>
            </a:r>
            <a:r>
              <a:rPr lang="en-US" err="1"/>
              <a:t>arxiv</a:t>
            </a:r>
            <a:r>
              <a:rPr lang="en-US"/>
              <a:t> 2024.</a:t>
            </a:r>
          </a:p>
        </p:txBody>
      </p:sp>
    </p:spTree>
    <p:extLst>
      <p:ext uri="{BB962C8B-B14F-4D97-AF65-F5344CB8AC3E}">
        <p14:creationId xmlns:p14="http://schemas.microsoft.com/office/powerpoint/2010/main" val="38319968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鸣谢</a:t>
            </a:r>
            <a:endParaRPr/>
          </a:p>
        </p:txBody>
      </p:sp>
      <p:sp>
        <p:nvSpPr>
          <p:cNvPr id="954" name="内容占位符 2"/>
          <p:cNvSpPr>
            <a:spLocks noGrp="1"/>
          </p:cNvSpPr>
          <p:nvPr>
            <p:ph idx="1"/>
          </p:nvPr>
        </p:nvSpPr>
        <p:spPr>
          <a:xfrm>
            <a:off x="609600" y="1086924"/>
            <a:ext cx="11055352" cy="5739905"/>
          </a:xfrm>
        </p:spPr>
        <p:txBody>
          <a:bodyPr/>
          <a:lstStyle/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zh-CN" sz="2400" b="0" i="0">
                <a:effectLst/>
                <a:latin typeface="Microsoft YaHei"/>
                <a:ea typeface="Microsoft YaHei"/>
                <a:cs typeface="+mn-cs"/>
              </a:rPr>
              <a:t>感谢陈谐</a:t>
            </a:r>
            <a:r>
              <a:rPr lang="zh-CN" altLang="en-US" sz="2400">
                <a:latin typeface="Microsoft YaHei"/>
                <a:ea typeface="Microsoft YaHei"/>
                <a:cs typeface="+mn-cs"/>
              </a:rPr>
              <a:t>教授、</a:t>
            </a:r>
            <a:r>
              <a:rPr lang="zh-CN" sz="2400" b="0" i="0">
                <a:effectLst/>
                <a:latin typeface="Microsoft YaHei"/>
                <a:ea typeface="Microsoft YaHei"/>
                <a:cs typeface="+mn-cs"/>
              </a:rPr>
              <a:t>杜晨鹏博士对于本次教程报告的指导</a:t>
            </a:r>
            <a:endParaRPr lang="en-US"/>
          </a:p>
          <a:p>
            <a:endParaRPr lang="zh-CN" sz="2400">
              <a:latin typeface="Microsoft YaHei"/>
              <a:ea typeface="Microsoft YaHei"/>
            </a:endParaRPr>
          </a:p>
          <a:p>
            <a:endParaRPr lang="zh-CN" altLang="en-US" sz="2400">
              <a:latin typeface="Microsoft YaHei"/>
              <a:ea typeface="Microsoft YaHei"/>
            </a:endParaRPr>
          </a:p>
          <a:p>
            <a:endParaRPr lang="zh-CN" altLang="en-US" sz="2400">
              <a:latin typeface="Microsoft YaHei"/>
              <a:ea typeface="Microsoft YaHei"/>
            </a:endParaRPr>
          </a:p>
          <a:p>
            <a:endParaRPr lang="zh-CN" altLang="en-US" sz="2400">
              <a:latin typeface="Microsoft YaHei"/>
              <a:ea typeface="Microsoft YaHei"/>
            </a:endParaRPr>
          </a:p>
          <a:p>
            <a:pPr>
              <a:buClr>
                <a:srgbClr val="002060">
                  <a:alpha val="100000"/>
                </a:srgbClr>
              </a:buClr>
            </a:pPr>
            <a:endParaRPr lang="zh-CN" altLang="en-US" sz="2400">
              <a:latin typeface="Microsoft YaHei"/>
              <a:ea typeface="Microsoft YaHei"/>
              <a:cs typeface="Times New Roman"/>
            </a:endParaRPr>
          </a:p>
          <a:p>
            <a:r>
              <a:rPr lang="zh-CN" sz="2400">
                <a:latin typeface="Microsoft YaHei"/>
                <a:ea typeface="Microsoft YaHei"/>
                <a:cs typeface="Times New Roman"/>
              </a:rPr>
              <a:t>感谢李之涵、李波含、王浩然、</a:t>
            </a:r>
            <a:r>
              <a:rPr lang="zh-CN" altLang="en-US" sz="2400">
                <a:latin typeface="Microsoft YaHei"/>
                <a:ea typeface="Microsoft YaHei"/>
                <a:cs typeface="Times New Roman"/>
              </a:rPr>
              <a:t>周靖宇、邵重天、</a:t>
            </a:r>
            <a:r>
              <a:rPr lang="zh-CN" sz="2400">
                <a:latin typeface="Microsoft YaHei"/>
                <a:ea typeface="Microsoft YaHei"/>
                <a:cs typeface="Times New Roman"/>
              </a:rPr>
              <a:t>李俊杰、张杭磊、王翰坤</a:t>
            </a:r>
            <a:r>
              <a:rPr lang="zh-CN" altLang="en-US" sz="2400">
                <a:latin typeface="Microsoft YaHei"/>
                <a:ea typeface="Microsoft YaHei"/>
                <a:cs typeface="Times New Roman"/>
              </a:rPr>
              <a:t>及X-LANCE </a:t>
            </a:r>
            <a:r>
              <a:rPr lang="en-US" altLang="zh-CN" sz="2400">
                <a:latin typeface="Microsoft YaHei"/>
                <a:ea typeface="Microsoft YaHei"/>
                <a:cs typeface="Times New Roman"/>
              </a:rPr>
              <a:t>TTS</a:t>
            </a:r>
            <a:r>
              <a:rPr lang="zh-CN" altLang="en-US" sz="2400">
                <a:latin typeface="Microsoft YaHei"/>
                <a:ea typeface="Microsoft YaHei"/>
                <a:cs typeface="Times New Roman"/>
              </a:rPr>
              <a:t>组所有</a:t>
            </a:r>
            <a:r>
              <a:rPr lang="zh-CN" sz="2400">
                <a:latin typeface="Microsoft YaHei"/>
                <a:ea typeface="Microsoft YaHei"/>
                <a:cs typeface="Times New Roman"/>
              </a:rPr>
              <a:t>同学对于本次教程报告的支持</a:t>
            </a:r>
            <a:endParaRPr/>
          </a:p>
        </p:txBody>
      </p:sp>
      <p:sp>
        <p:nvSpPr>
          <p:cNvPr id="95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/>
              <a:t>81</a:t>
            </a:fld>
            <a:endParaRPr lang="de-DE"/>
          </a:p>
        </p:txBody>
      </p:sp>
      <p:pic>
        <p:nvPicPr>
          <p:cNvPr id="4" name="图片 3" descr="年轻的男人在微笑&#10;&#10;已自动生成说明">
            <a:extLst>
              <a:ext uri="{FF2B5EF4-FFF2-40B4-BE49-F238E27FC236}">
                <a16:creationId xmlns:a16="http://schemas.microsoft.com/office/drawing/2014/main" id="{B3F594F1-E268-908C-C772-AD69CBDCD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00" y="1549800"/>
            <a:ext cx="1338000" cy="1820400"/>
          </a:xfrm>
          <a:prstGeom prst="rect">
            <a:avLst/>
          </a:prstGeom>
        </p:spPr>
      </p:pic>
      <p:pic>
        <p:nvPicPr>
          <p:cNvPr id="5" name="图片 4" descr="男人穿着衬衫&#10;&#10;已自动生成说明">
            <a:extLst>
              <a:ext uri="{FF2B5EF4-FFF2-40B4-BE49-F238E27FC236}">
                <a16:creationId xmlns:a16="http://schemas.microsoft.com/office/drawing/2014/main" id="{D3FC14D1-2EE4-06B5-1840-A47266E8C5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56" t="825" r="13811" b="-337"/>
          <a:stretch/>
        </p:blipFill>
        <p:spPr>
          <a:xfrm>
            <a:off x="6706819" y="1548600"/>
            <a:ext cx="1348338" cy="1778078"/>
          </a:xfrm>
          <a:prstGeom prst="rect">
            <a:avLst/>
          </a:prstGeom>
        </p:spPr>
      </p:pic>
      <p:pic>
        <p:nvPicPr>
          <p:cNvPr id="6" name="图片 5" descr="穿着蓝色衣服的男人&#10;&#10;已自动生成说明">
            <a:extLst>
              <a:ext uri="{FF2B5EF4-FFF2-40B4-BE49-F238E27FC236}">
                <a16:creationId xmlns:a16="http://schemas.microsoft.com/office/drawing/2014/main" id="{45806DB1-DFB5-49B8-19AB-72C4FB0BB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923" y="4482005"/>
            <a:ext cx="1314360" cy="1828800"/>
          </a:xfrm>
          <a:prstGeom prst="rect">
            <a:avLst/>
          </a:prstGeom>
        </p:spPr>
      </p:pic>
      <p:pic>
        <p:nvPicPr>
          <p:cNvPr id="2" name="图片 1" descr="年轻的男人在微笑&#10;&#10;已自动生成说明">
            <a:extLst>
              <a:ext uri="{FF2B5EF4-FFF2-40B4-BE49-F238E27FC236}">
                <a16:creationId xmlns:a16="http://schemas.microsoft.com/office/drawing/2014/main" id="{A99165DE-5D07-3B2E-6A1F-CCFB9E66D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575" y="4474454"/>
            <a:ext cx="1342092" cy="1851049"/>
          </a:xfrm>
          <a:prstGeom prst="rect">
            <a:avLst/>
          </a:prstGeom>
        </p:spPr>
      </p:pic>
      <p:pic>
        <p:nvPicPr>
          <p:cNvPr id="3" name="图片 2" descr="穿白色衣服的小孩&#10;&#10;已自动生成说明">
            <a:extLst>
              <a:ext uri="{FF2B5EF4-FFF2-40B4-BE49-F238E27FC236}">
                <a16:creationId xmlns:a16="http://schemas.microsoft.com/office/drawing/2014/main" id="{6F89532E-E8F6-B3D0-F452-891CFF94FA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01" t="2665" r="9623" b="6732"/>
          <a:stretch/>
        </p:blipFill>
        <p:spPr>
          <a:xfrm>
            <a:off x="8672956" y="4423165"/>
            <a:ext cx="1334286" cy="1901344"/>
          </a:xfrm>
          <a:prstGeom prst="rect">
            <a:avLst/>
          </a:prstGeom>
        </p:spPr>
      </p:pic>
      <p:pic>
        <p:nvPicPr>
          <p:cNvPr id="7" name="图片 6" descr="穿着衬衫的男孩&#10;&#10;已自动生成说明">
            <a:extLst>
              <a:ext uri="{FF2B5EF4-FFF2-40B4-BE49-F238E27FC236}">
                <a16:creationId xmlns:a16="http://schemas.microsoft.com/office/drawing/2014/main" id="{5A540F80-5679-9778-2178-817D9BA4F2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470" t="1539" r="-502" b="6307"/>
          <a:stretch/>
        </p:blipFill>
        <p:spPr>
          <a:xfrm>
            <a:off x="7227390" y="4468636"/>
            <a:ext cx="1446049" cy="1859580"/>
          </a:xfrm>
          <a:prstGeom prst="rect">
            <a:avLst/>
          </a:prstGeom>
        </p:spPr>
      </p:pic>
      <p:pic>
        <p:nvPicPr>
          <p:cNvPr id="8" name="图片 7" descr="黑色头发的男人&#10;&#10;已自动生成说明">
            <a:extLst>
              <a:ext uri="{FF2B5EF4-FFF2-40B4-BE49-F238E27FC236}">
                <a16:creationId xmlns:a16="http://schemas.microsoft.com/office/drawing/2014/main" id="{CBB06A16-BD24-6076-8F19-977A4D9AE7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85" t="-317" r="8047" b="533"/>
          <a:stretch/>
        </p:blipFill>
        <p:spPr>
          <a:xfrm>
            <a:off x="2006168" y="4506005"/>
            <a:ext cx="1257204" cy="1806718"/>
          </a:xfrm>
          <a:prstGeom prst="rect">
            <a:avLst/>
          </a:prstGeom>
        </p:spPr>
      </p:pic>
      <p:pic>
        <p:nvPicPr>
          <p:cNvPr id="9" name="图片 8" descr="男孩穿着蓝色衬衫&#10;&#10;已自动生成说明">
            <a:extLst>
              <a:ext uri="{FF2B5EF4-FFF2-40B4-BE49-F238E27FC236}">
                <a16:creationId xmlns:a16="http://schemas.microsoft.com/office/drawing/2014/main" id="{5BE677D4-F89F-5779-07F5-F156E54012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068" y="4505657"/>
            <a:ext cx="1359886" cy="1835096"/>
          </a:xfrm>
          <a:prstGeom prst="rect">
            <a:avLst/>
          </a:prstGeom>
        </p:spPr>
      </p:pic>
      <p:pic>
        <p:nvPicPr>
          <p:cNvPr id="10" name="图片 9" descr="男人戴着眼镜&#10;&#10;已自动生成说明">
            <a:extLst>
              <a:ext uri="{FF2B5EF4-FFF2-40B4-BE49-F238E27FC236}">
                <a16:creationId xmlns:a16="http://schemas.microsoft.com/office/drawing/2014/main" id="{635588CA-8583-0615-E133-A84D500469F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-3318" t="-758" r="-2370" b="3776"/>
          <a:stretch/>
        </p:blipFill>
        <p:spPr>
          <a:xfrm>
            <a:off x="4532338" y="4473961"/>
            <a:ext cx="1406871" cy="1840789"/>
          </a:xfrm>
          <a:prstGeom prst="rect">
            <a:avLst/>
          </a:prstGeom>
        </p:spPr>
      </p:pic>
      <p:pic>
        <p:nvPicPr>
          <p:cNvPr id="11" name="图片 10" descr="穿着西装的男孩&#10;&#10;已自动生成说明">
            <a:extLst>
              <a:ext uri="{FF2B5EF4-FFF2-40B4-BE49-F238E27FC236}">
                <a16:creationId xmlns:a16="http://schemas.microsoft.com/office/drawing/2014/main" id="{96F289F6-BBBE-0E40-1F98-7E71764B92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08434" y="4461054"/>
            <a:ext cx="1356625" cy="1853991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264352" y="6165304"/>
            <a:ext cx="2133600" cy="476250"/>
          </a:xfrm>
        </p:spPr>
        <p:txBody>
          <a:bodyPr/>
          <a:lstStyle/>
          <a:p>
            <a:fld id="{F6C7CC9B-F300-488E-AE2D-CC29E8E1A01A}" type="slidenum">
              <a:rPr/>
              <a:t>82</a:t>
            </a:fld>
            <a:endParaRPr lang="de-DE"/>
          </a:p>
        </p:txBody>
      </p:sp>
      <p:sp>
        <p:nvSpPr>
          <p:cNvPr id="958" name="TextBox 3"/>
          <p:cNvSpPr txBox="1">
            <a:spLocks noChangeArrowheads="1"/>
          </p:cNvSpPr>
          <p:nvPr/>
        </p:nvSpPr>
        <p:spPr bwMode="auto">
          <a:xfrm>
            <a:off x="4725484" y="2486578"/>
            <a:ext cx="312762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"/>
              </a:spcBef>
              <a:spcAft>
                <a:spcPct val="1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"/>
              </a:spcBef>
              <a:spcAft>
                <a:spcPct val="1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"/>
              </a:spcBef>
              <a:spcAft>
                <a:spcPct val="1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"/>
              </a:spcBef>
              <a:spcAft>
                <a:spcPct val="1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4800" b="1">
                <a:solidFill>
                  <a:schemeClr val="bg1"/>
                </a:solidFill>
                <a:latin typeface="微软雅黑"/>
                <a:ea typeface="微软雅黑"/>
              </a:rPr>
              <a:t>谢 谢 ！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数据离散化技巧：离线与在线</a:t>
            </a:r>
            <a:endParaRPr/>
          </a:p>
        </p:txBody>
      </p:sp>
      <p:sp>
        <p:nvSpPr>
          <p:cNvPr id="961" name="Content Placeholder 2"/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980651"/>
          </a:xfrm>
        </p:spPr>
        <p:txBody>
          <a:bodyPr/>
          <a:lstStyle/>
          <a:p>
            <a:pPr>
              <a:buClr>
                <a:srgbClr val="002060">
                  <a:alpha val="100000"/>
                </a:srgbClr>
              </a:buClr>
              <a:buSzPct val="100000"/>
              <a:buFont typeface="Wingdings" pitchFamily="2" charset="2"/>
              <a:buChar char="n"/>
            </a:pPr>
            <a:r>
              <a:rPr lang="en-US"/>
              <a:t>KMeans</a:t>
            </a:r>
            <a:r>
              <a:rPr lang="zh-CN"/>
              <a:t>式</a:t>
            </a:r>
            <a:r>
              <a:rPr lang="en-US"/>
              <a:t>VQVAE</a:t>
            </a:r>
            <a:endParaRPr/>
          </a:p>
        </p:txBody>
      </p:sp>
      <p:sp>
        <p:nvSpPr>
          <p:cNvPr id="9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E35E9E6D-B1E9-4F08-8E83-0E081C425F53}" type="slidenum">
              <a:rPr/>
              <a:t>9</a:t>
            </a:fld>
            <a:endParaRPr lang="de-DE"/>
          </a:p>
        </p:txBody>
      </p:sp>
      <p:pic>
        <p:nvPicPr>
          <p:cNvPr id="963" name="图片 9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177" y="3240816"/>
            <a:ext cx="1333500" cy="1308100"/>
          </a:xfrm>
          <a:prstGeom prst="rect">
            <a:avLst/>
          </a:prstGeom>
        </p:spPr>
      </p:pic>
      <p:pic>
        <p:nvPicPr>
          <p:cNvPr id="964" name="图片 9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225" y="1195387"/>
            <a:ext cx="1484311" cy="1592475"/>
          </a:xfrm>
          <a:prstGeom prst="rect">
            <a:avLst/>
          </a:prstGeom>
        </p:spPr>
      </p:pic>
      <p:pic>
        <p:nvPicPr>
          <p:cNvPr id="965" name="图片 9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75" y="3261983"/>
            <a:ext cx="1333500" cy="1308100"/>
          </a:xfrm>
          <a:prstGeom prst="rect">
            <a:avLst/>
          </a:prstGeom>
        </p:spPr>
      </p:pic>
      <p:pic>
        <p:nvPicPr>
          <p:cNvPr id="966" name="图片 9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063" y="3321250"/>
            <a:ext cx="1094051" cy="1147233"/>
          </a:xfrm>
          <a:prstGeom prst="rect">
            <a:avLst/>
          </a:prstGeom>
        </p:spPr>
      </p:pic>
      <p:pic>
        <p:nvPicPr>
          <p:cNvPr id="967" name="图片 9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275" y="3363583"/>
            <a:ext cx="1079500" cy="1104900"/>
          </a:xfrm>
          <a:prstGeom prst="rect">
            <a:avLst/>
          </a:prstGeom>
        </p:spPr>
      </p:pic>
      <p:cxnSp>
        <p:nvCxnSpPr>
          <p:cNvPr id="968" name="连接符: 曲线 967"/>
          <p:cNvCxnSpPr/>
          <p:nvPr/>
        </p:nvCxnSpPr>
        <p:spPr>
          <a:xfrm flipV="1">
            <a:off x="5029200" y="2477889"/>
            <a:ext cx="342205" cy="1389260"/>
          </a:xfrm>
          <a:prstGeom prst="curvedConnector3">
            <a:avLst>
              <a:gd name="adj1" fmla="val -26784"/>
            </a:avLst>
          </a:prstGeom>
          <a:ln w="34925">
            <a:solidFill>
              <a:srgbClr val="000000">
                <a:alpha val="100000"/>
              </a:srgbClr>
            </a:solidFill>
            <a:prstDash val="solid"/>
            <a:tailEnd type="triangle" w="lg" len="lg"/>
          </a:ln>
        </p:spPr>
      </p:cxnSp>
      <p:sp>
        <p:nvSpPr>
          <p:cNvPr id="969" name="矩形 968"/>
          <p:cNvSpPr/>
          <p:nvPr/>
        </p:nvSpPr>
        <p:spPr>
          <a:xfrm>
            <a:off x="5371415" y="2092564"/>
            <a:ext cx="1707931" cy="385379"/>
          </a:xfrm>
          <a:prstGeom prst="rect">
            <a:avLst/>
          </a:prstGeom>
          <a:noFill/>
          <a:ln w="31750">
            <a:solidFill>
              <a:srgbClr val="C00000">
                <a:alpha val="100000"/>
              </a:srgbClr>
            </a:solidFill>
            <a:prstDash val="dash"/>
            <a:miter lim="800000"/>
          </a:ln>
        </p:spPr>
        <p:txBody>
          <a:bodyPr anchor="ctr"/>
          <a:lstStyle/>
          <a:p>
            <a:pPr algn="ctr"/>
            <a:endParaRPr dirty="0">
              <a:ea typeface="等线" panose="02010600030101010101" pitchFamily="2" charset="-122"/>
            </a:endParaRPr>
          </a:p>
        </p:txBody>
      </p:sp>
      <p:sp>
        <p:nvSpPr>
          <p:cNvPr id="970" name="文本框 969"/>
          <p:cNvSpPr txBox="1"/>
          <p:nvPr/>
        </p:nvSpPr>
        <p:spPr>
          <a:xfrm>
            <a:off x="7079346" y="2109643"/>
            <a:ext cx="1800493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solidFill>
                  <a:srgbClr val="C00000">
                    <a:alpha val="100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码本中距离最小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971" name="连接符: 曲线 970"/>
          <p:cNvCxnSpPr/>
          <p:nvPr/>
        </p:nvCxnSpPr>
        <p:spPr>
          <a:xfrm>
            <a:off x="7041931" y="2487448"/>
            <a:ext cx="306551" cy="1357586"/>
          </a:xfrm>
          <a:prstGeom prst="curvedConnector3">
            <a:avLst>
              <a:gd name="adj1" fmla="val 138571"/>
            </a:avLst>
          </a:prstGeom>
          <a:ln w="34925">
            <a:solidFill>
              <a:srgbClr val="000000">
                <a:alpha val="100000"/>
              </a:srgbClr>
            </a:solidFill>
            <a:prstDash val="solid"/>
            <a:tailEnd type="triangle" w="lg" len="lg"/>
          </a:ln>
        </p:spPr>
      </p:cxnSp>
      <p:sp>
        <p:nvSpPr>
          <p:cNvPr id="972" name="椭圆 971"/>
          <p:cNvSpPr/>
          <p:nvPr/>
        </p:nvSpPr>
        <p:spPr>
          <a:xfrm>
            <a:off x="10229480" y="2003425"/>
            <a:ext cx="1654895" cy="368300"/>
          </a:xfrm>
          <a:prstGeom prst="ellipse">
            <a:avLst/>
          </a:prstGeom>
          <a:solidFill>
            <a:schemeClr val="bg1">
              <a:lumMod val="95000"/>
              <a:alpha val="100000"/>
            </a:schemeClr>
          </a:solidFill>
          <a:ln w="19050">
            <a:solidFill>
              <a:srgbClr val="800202">
                <a:alpha val="100000"/>
              </a:srgbClr>
            </a:solidFill>
            <a:prstDash val="sysDot"/>
            <a:miter lim="800000"/>
          </a:ln>
        </p:spPr>
        <p:txBody>
          <a:bodyPr anchor="ctr"/>
          <a:lstStyle/>
          <a:p>
            <a:pPr algn="ctr"/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</a:rPr>
              <a:t>重构损失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973" name="直接箭头连接符 972"/>
          <p:cNvCxnSpPr>
            <a:stCxn id="963" idx="0"/>
            <a:endCxn id="972" idx="4"/>
          </p:cNvCxnSpPr>
          <p:nvPr/>
        </p:nvCxnSpPr>
        <p:spPr>
          <a:xfrm flipV="1">
            <a:off x="11056927" y="2371725"/>
            <a:ext cx="0" cy="869090"/>
          </a:xfrm>
          <a:prstGeom prst="straightConnector1">
            <a:avLst/>
          </a:prstGeom>
          <a:ln w="41275">
            <a:solidFill>
              <a:srgbClr val="000000">
                <a:alpha val="100000"/>
              </a:srgbClr>
            </a:solidFill>
            <a:prstDash val="sysDot"/>
            <a:tailEnd type="triangle" w="lg" len="med"/>
          </a:ln>
        </p:spPr>
      </p:cxnSp>
      <p:cxnSp>
        <p:nvCxnSpPr>
          <p:cNvPr id="974" name="连接符: 曲线 973"/>
          <p:cNvCxnSpPr/>
          <p:nvPr/>
        </p:nvCxnSpPr>
        <p:spPr>
          <a:xfrm rot="5400000">
            <a:off x="6194899" y="3587949"/>
            <a:ext cx="8466" cy="2298700"/>
          </a:xfrm>
          <a:prstGeom prst="curvedConnector3">
            <a:avLst>
              <a:gd name="adj1" fmla="val 5650267"/>
            </a:avLst>
          </a:prstGeom>
          <a:ln w="50800">
            <a:solidFill>
              <a:srgbClr val="FFC000">
                <a:alpha val="100000"/>
              </a:srgbClr>
            </a:solidFill>
            <a:prstDash val="dashDot"/>
            <a:tailEnd type="triangle" w="lg" len="med"/>
          </a:ln>
        </p:spPr>
      </p:cxnSp>
      <p:sp>
        <p:nvSpPr>
          <p:cNvPr id="975" name="文本框 974"/>
          <p:cNvSpPr txBox="1"/>
          <p:nvPr/>
        </p:nvSpPr>
        <p:spPr>
          <a:xfrm>
            <a:off x="5081532" y="5229636"/>
            <a:ext cx="2262158" cy="369332"/>
          </a:xfrm>
          <a:prstGeom prst="rect">
            <a:avLst/>
          </a:prstGeom>
          <a:ln w="6350">
            <a:prstDash val="solid"/>
          </a:ln>
        </p:spPr>
        <p:txBody>
          <a:bodyPr wrap="none">
            <a:spAutoFit/>
          </a:bodyPr>
          <a:lstStyle/>
          <a:p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直通估计的梯度嫁接</a:t>
            </a:r>
            <a:endParaRPr dirty="0">
              <a:ea typeface="等线" panose="02010600030101010101" pitchFamily="2" charset="-122"/>
            </a:endParaRPr>
          </a:p>
        </p:txBody>
      </p:sp>
      <p:grpSp>
        <p:nvGrpSpPr>
          <p:cNvPr id="977" name="组合 976"/>
          <p:cNvGrpSpPr/>
          <p:nvPr/>
        </p:nvGrpSpPr>
        <p:grpSpPr>
          <a:xfrm>
            <a:off x="4348175" y="4396516"/>
            <a:ext cx="1231900" cy="369332"/>
            <a:chOff x="4348175" y="4364766"/>
            <a:chExt cx="1231900" cy="369332"/>
          </a:xfrm>
        </p:grpSpPr>
        <p:pic>
          <p:nvPicPr>
            <p:cNvPr id="978" name="图形 977"/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89575" y="4510816"/>
              <a:ext cx="190500" cy="127000"/>
            </a:xfrm>
            <a:prstGeom prst="rect">
              <a:avLst/>
            </a:prstGeom>
          </p:spPr>
        </p:pic>
        <p:sp>
          <p:nvSpPr>
            <p:cNvPr id="979" name="文本框 978"/>
            <p:cNvSpPr txBox="1"/>
            <p:nvPr/>
          </p:nvSpPr>
          <p:spPr>
            <a:xfrm>
              <a:off x="4348175" y="4364766"/>
              <a:ext cx="1107996" cy="369332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dirty="0">
                  <a:latin typeface="等线" panose="02010600030101010101" pitchFamily="2" charset="-122"/>
                  <a:ea typeface="等线" panose="02010600030101010101" pitchFamily="2" charset="-122"/>
                </a:rPr>
                <a:t>连续特征</a:t>
              </a:r>
              <a:endParaRPr dirty="0">
                <a:ea typeface="等线" panose="02010600030101010101" pitchFamily="2" charset="-122"/>
              </a:endParaRPr>
            </a:p>
          </p:txBody>
        </p:sp>
      </p:grpSp>
      <p:grpSp>
        <p:nvGrpSpPr>
          <p:cNvPr id="980" name="组合 979"/>
          <p:cNvGrpSpPr/>
          <p:nvPr/>
        </p:nvGrpSpPr>
        <p:grpSpPr>
          <a:xfrm>
            <a:off x="6572907" y="4396516"/>
            <a:ext cx="1231900" cy="369332"/>
            <a:chOff x="4348175" y="4364766"/>
            <a:chExt cx="1231900" cy="369332"/>
          </a:xfrm>
        </p:grpSpPr>
        <p:pic>
          <p:nvPicPr>
            <p:cNvPr id="981" name="图形 980"/>
            <p:cNvPicPr/>
            <p:nvPr/>
          </p:nvPicPr>
          <p:blipFill>
            <a:blip r:embed="rId8">
              <a:alphaModFix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389575" y="4485416"/>
              <a:ext cx="190500" cy="165100"/>
            </a:xfrm>
            <a:prstGeom prst="rect">
              <a:avLst/>
            </a:prstGeom>
          </p:spPr>
        </p:pic>
        <p:sp>
          <p:nvSpPr>
            <p:cNvPr id="982" name="文本框 981"/>
            <p:cNvSpPr txBox="1"/>
            <p:nvPr/>
          </p:nvSpPr>
          <p:spPr>
            <a:xfrm>
              <a:off x="4348175" y="4364766"/>
              <a:ext cx="1107996" cy="369332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离散特征</a:t>
              </a:r>
              <a:endParaRPr dirty="0">
                <a:ea typeface="等线" panose="02010600030101010101" pitchFamily="2" charset="-122"/>
              </a:endParaRPr>
            </a:p>
          </p:txBody>
        </p:sp>
      </p:grpSp>
      <p:cxnSp>
        <p:nvCxnSpPr>
          <p:cNvPr id="983" name="直接箭头连接符 982"/>
          <p:cNvCxnSpPr>
            <a:stCxn id="965" idx="3"/>
            <a:endCxn id="967" idx="1"/>
          </p:cNvCxnSpPr>
          <p:nvPr/>
        </p:nvCxnSpPr>
        <p:spPr>
          <a:xfrm>
            <a:off x="2025675" y="3916033"/>
            <a:ext cx="2487599" cy="0"/>
          </a:xfrm>
          <a:prstGeom prst="straightConnector1">
            <a:avLst/>
          </a:prstGeom>
          <a:ln w="41275">
            <a:solidFill>
              <a:srgbClr val="000000">
                <a:alpha val="100000"/>
              </a:srgbClr>
            </a:solidFill>
            <a:prstDash val="solid"/>
            <a:tailEnd type="triangle" w="lg" len="med"/>
          </a:ln>
        </p:spPr>
      </p:cxnSp>
      <p:cxnSp>
        <p:nvCxnSpPr>
          <p:cNvPr id="984" name="直接箭头连接符 983"/>
          <p:cNvCxnSpPr/>
          <p:nvPr/>
        </p:nvCxnSpPr>
        <p:spPr>
          <a:xfrm>
            <a:off x="7904964" y="3845034"/>
            <a:ext cx="2487599" cy="0"/>
          </a:xfrm>
          <a:prstGeom prst="straightConnector1">
            <a:avLst/>
          </a:prstGeom>
          <a:ln w="41275">
            <a:solidFill>
              <a:srgbClr val="000000">
                <a:alpha val="100000"/>
              </a:srgbClr>
            </a:solidFill>
            <a:prstDash val="solid"/>
            <a:tailEnd type="triangle" w="lg" len="med"/>
          </a:ln>
        </p:spPr>
      </p:cxnSp>
      <p:cxnSp>
        <p:nvCxnSpPr>
          <p:cNvPr id="985" name="直接箭头连接符 984"/>
          <p:cNvCxnSpPr/>
          <p:nvPr/>
        </p:nvCxnSpPr>
        <p:spPr>
          <a:xfrm flipH="1">
            <a:off x="2025675" y="4235650"/>
            <a:ext cx="2497978" cy="0"/>
          </a:xfrm>
          <a:prstGeom prst="straightConnector1">
            <a:avLst/>
          </a:prstGeom>
          <a:ln w="41275">
            <a:solidFill>
              <a:srgbClr val="FFC000">
                <a:alpha val="100000"/>
              </a:srgbClr>
            </a:solidFill>
            <a:prstDash val="dashDot"/>
            <a:tailEnd type="triangle" w="lg" len="med"/>
          </a:ln>
        </p:spPr>
      </p:cxnSp>
      <p:cxnSp>
        <p:nvCxnSpPr>
          <p:cNvPr id="986" name="直接箭头连接符 985"/>
          <p:cNvCxnSpPr/>
          <p:nvPr/>
        </p:nvCxnSpPr>
        <p:spPr>
          <a:xfrm flipH="1">
            <a:off x="7821998" y="4235650"/>
            <a:ext cx="2504330" cy="0"/>
          </a:xfrm>
          <a:prstGeom prst="straightConnector1">
            <a:avLst/>
          </a:prstGeom>
          <a:ln w="41275">
            <a:solidFill>
              <a:srgbClr val="FFC000">
                <a:alpha val="100000"/>
              </a:srgbClr>
            </a:solidFill>
            <a:prstDash val="dashDot"/>
            <a:tailEnd type="triangle" w="lg" len="med"/>
          </a:ln>
        </p:spPr>
      </p:cxnSp>
      <p:grpSp>
        <p:nvGrpSpPr>
          <p:cNvPr id="987" name="组合 986"/>
          <p:cNvGrpSpPr/>
          <p:nvPr/>
        </p:nvGrpSpPr>
        <p:grpSpPr>
          <a:xfrm>
            <a:off x="2238375" y="2787862"/>
            <a:ext cx="2079625" cy="2174875"/>
            <a:chOff x="2238375" y="2787862"/>
            <a:chExt cx="2079625" cy="2174875"/>
          </a:xfrm>
        </p:grpSpPr>
        <p:sp>
          <p:nvSpPr>
            <p:cNvPr id="988" name="流程图: 手动操作 987"/>
            <p:cNvSpPr/>
            <p:nvPr/>
          </p:nvSpPr>
          <p:spPr>
            <a:xfrm rot="16200000">
              <a:off x="2190750" y="2835487"/>
              <a:ext cx="2174875" cy="2079625"/>
            </a:xfrm>
            <a:prstGeom prst="flowChartManualOperation">
              <a:avLst/>
            </a:prstGeom>
            <a:solidFill>
              <a:schemeClr val="accent1"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989" name="文本框 988"/>
            <p:cNvSpPr txBox="1"/>
            <p:nvPr/>
          </p:nvSpPr>
          <p:spPr>
            <a:xfrm>
              <a:off x="2655888" y="3614950"/>
              <a:ext cx="1261884" cy="523220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sz="2800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编码器</a:t>
              </a:r>
              <a:endParaRPr dirty="0">
                <a:ea typeface="等线" panose="02010600030101010101" pitchFamily="2" charset="-122"/>
              </a:endParaRPr>
            </a:p>
          </p:txBody>
        </p:sp>
      </p:grpSp>
      <p:grpSp>
        <p:nvGrpSpPr>
          <p:cNvPr id="990" name="组合 989"/>
          <p:cNvGrpSpPr/>
          <p:nvPr/>
        </p:nvGrpSpPr>
        <p:grpSpPr>
          <a:xfrm>
            <a:off x="8080375" y="2787862"/>
            <a:ext cx="2079625" cy="2174875"/>
            <a:chOff x="8080375" y="2787862"/>
            <a:chExt cx="2079625" cy="2174875"/>
          </a:xfrm>
        </p:grpSpPr>
        <p:sp>
          <p:nvSpPr>
            <p:cNvPr id="991" name="流程图: 手动操作 990"/>
            <p:cNvSpPr/>
            <p:nvPr/>
          </p:nvSpPr>
          <p:spPr>
            <a:xfrm rot="5400000">
              <a:off x="8032750" y="2835487"/>
              <a:ext cx="2174875" cy="2079625"/>
            </a:xfrm>
            <a:prstGeom prst="flowChartManualOperation">
              <a:avLst/>
            </a:prstGeom>
            <a:solidFill>
              <a:schemeClr val="accent1"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sp>
          <p:nvSpPr>
            <p:cNvPr id="992" name="文本框 991"/>
            <p:cNvSpPr txBox="1"/>
            <p:nvPr/>
          </p:nvSpPr>
          <p:spPr>
            <a:xfrm>
              <a:off x="8526463" y="3614950"/>
              <a:ext cx="1261884" cy="523220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sz="2800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解码器</a:t>
              </a:r>
              <a:endParaRPr dirty="0">
                <a:ea typeface="等线" panose="02010600030101010101" pitchFamily="2" charset="-122"/>
              </a:endParaRPr>
            </a:p>
          </p:txBody>
        </p:sp>
      </p:grpSp>
      <p:sp>
        <p:nvSpPr>
          <p:cNvPr id="993" name="椭圆 992"/>
          <p:cNvSpPr/>
          <p:nvPr/>
        </p:nvSpPr>
        <p:spPr>
          <a:xfrm>
            <a:off x="7934994" y="898037"/>
            <a:ext cx="1654895" cy="368300"/>
          </a:xfrm>
          <a:prstGeom prst="ellipse">
            <a:avLst/>
          </a:prstGeom>
          <a:solidFill>
            <a:schemeClr val="bg1">
              <a:lumMod val="95000"/>
              <a:alpha val="100000"/>
            </a:schemeClr>
          </a:solidFill>
          <a:ln w="19050">
            <a:solidFill>
              <a:srgbClr val="800202">
                <a:alpha val="100000"/>
              </a:srgbClr>
            </a:solidFill>
            <a:prstDash val="sysDot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量化</a:t>
            </a:r>
            <a:r>
              <a:rPr lang="zh-CN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损失</a:t>
            </a:r>
            <a:endParaRPr dirty="0">
              <a:ea typeface="等线" panose="02010600030101010101" pitchFamily="2" charset="-122"/>
            </a:endParaRPr>
          </a:p>
        </p:txBody>
      </p:sp>
      <p:cxnSp>
        <p:nvCxnSpPr>
          <p:cNvPr id="995" name="直接箭头连接符 994"/>
          <p:cNvCxnSpPr/>
          <p:nvPr/>
        </p:nvCxnSpPr>
        <p:spPr>
          <a:xfrm flipV="1">
            <a:off x="7119007" y="1697236"/>
            <a:ext cx="441114" cy="367240"/>
          </a:xfrm>
          <a:prstGeom prst="straightConnector1">
            <a:avLst/>
          </a:prstGeom>
          <a:ln w="41275">
            <a:solidFill>
              <a:srgbClr val="000000">
                <a:alpha val="100000"/>
              </a:srgbClr>
            </a:solidFill>
            <a:prstDash val="sysDot"/>
            <a:tailEnd type="triangle" w="lg" len="med"/>
          </a:ln>
        </p:spPr>
      </p:cxnSp>
      <p:sp>
        <p:nvSpPr>
          <p:cNvPr id="997" name="椭圆 996"/>
          <p:cNvSpPr/>
          <p:nvPr/>
        </p:nvSpPr>
        <p:spPr>
          <a:xfrm>
            <a:off x="2523606" y="5395068"/>
            <a:ext cx="1826663" cy="368300"/>
          </a:xfrm>
          <a:prstGeom prst="ellipse">
            <a:avLst/>
          </a:prstGeom>
          <a:solidFill>
            <a:schemeClr val="bg1">
              <a:lumMod val="95000"/>
              <a:alpha val="100000"/>
            </a:schemeClr>
          </a:solidFill>
          <a:ln w="19050">
            <a:solidFill>
              <a:srgbClr val="800202">
                <a:alpha val="100000"/>
              </a:srgbClr>
            </a:solidFill>
            <a:prstDash val="sysDot"/>
            <a:miter lim="800000"/>
          </a:ln>
        </p:spPr>
        <p:txBody>
          <a:bodyPr lIns="91440" tIns="45720" rIns="91440" bIns="45720" anchor="ctr"/>
          <a:lstStyle/>
          <a:p>
            <a:pPr algn="ctr"/>
            <a:r>
              <a:rPr lang="zh-CN" sz="1600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贡献度损失</a:t>
            </a:r>
            <a:endParaRPr lang="zh-CN" altLang="en-US" sz="1600" dirty="0">
              <a:ea typeface="等线" panose="02010600030101010101" pitchFamily="2" charset="-122"/>
              <a:cs typeface="Arial"/>
            </a:endParaRPr>
          </a:p>
        </p:txBody>
      </p:sp>
      <p:cxnSp>
        <p:nvCxnSpPr>
          <p:cNvPr id="998" name="直接箭头连接符 997"/>
          <p:cNvCxnSpPr/>
          <p:nvPr/>
        </p:nvCxnSpPr>
        <p:spPr>
          <a:xfrm flipH="1">
            <a:off x="3908099" y="4735182"/>
            <a:ext cx="463761" cy="680510"/>
          </a:xfrm>
          <a:prstGeom prst="straightConnector1">
            <a:avLst/>
          </a:prstGeom>
          <a:ln w="41275">
            <a:solidFill>
              <a:srgbClr val="000000">
                <a:alpha val="100000"/>
              </a:srgbClr>
            </a:solidFill>
            <a:prstDash val="sysDot"/>
            <a:tailEnd type="triangle" w="lg" len="med"/>
          </a:ln>
        </p:spPr>
      </p:cxnSp>
      <p:grpSp>
        <p:nvGrpSpPr>
          <p:cNvPr id="999" name="组合 998"/>
          <p:cNvGrpSpPr/>
          <p:nvPr/>
        </p:nvGrpSpPr>
        <p:grpSpPr>
          <a:xfrm>
            <a:off x="8428492" y="5160750"/>
            <a:ext cx="2685142" cy="1215571"/>
            <a:chOff x="8611809" y="5485086"/>
            <a:chExt cx="2685142" cy="1215571"/>
          </a:xfrm>
        </p:grpSpPr>
        <p:sp>
          <p:nvSpPr>
            <p:cNvPr id="1000" name="矩形: 圆角 999"/>
            <p:cNvSpPr/>
            <p:nvPr/>
          </p:nvSpPr>
          <p:spPr>
            <a:xfrm>
              <a:off x="8611809" y="5485086"/>
              <a:ext cx="2685142" cy="1215571"/>
            </a:xfrm>
            <a:prstGeom prst="roundRect">
              <a:avLst/>
            </a:prstGeom>
            <a:solidFill>
              <a:schemeClr val="bg1">
                <a:lumMod val="95000"/>
                <a:alpha val="100000"/>
              </a:schemeClr>
            </a:solidFill>
            <a:ln w="12700">
              <a:solidFill>
                <a:srgbClr val="5C5C5C">
                  <a:alpha val="100000"/>
                </a:srgbClr>
              </a:solidFill>
              <a:prstDash val="solid"/>
              <a:miter lim="800000"/>
            </a:ln>
          </p:spPr>
          <p:txBody>
            <a:bodyPr anchor="ctr"/>
            <a:lstStyle/>
            <a:p>
              <a:pPr algn="ctr"/>
              <a:endParaRPr dirty="0">
                <a:ea typeface="等线" panose="02010600030101010101" pitchFamily="2" charset="-122"/>
              </a:endParaRPr>
            </a:p>
          </p:txBody>
        </p:sp>
        <p:cxnSp>
          <p:nvCxnSpPr>
            <p:cNvPr id="1001" name="直接箭头连接符 1000"/>
            <p:cNvCxnSpPr/>
            <p:nvPr/>
          </p:nvCxnSpPr>
          <p:spPr>
            <a:xfrm>
              <a:off x="8962571" y="5793422"/>
              <a:ext cx="991809" cy="12095"/>
            </a:xfrm>
            <a:prstGeom prst="straightConnector1">
              <a:avLst/>
            </a:prstGeom>
            <a:ln w="47625">
              <a:solidFill>
                <a:srgbClr val="000000">
                  <a:alpha val="100000"/>
                </a:srgbClr>
              </a:solidFill>
              <a:prstDash val="solid"/>
              <a:tailEnd type="triangle" w="med" len="med"/>
            </a:ln>
          </p:spPr>
        </p:cxnSp>
        <p:sp>
          <p:nvSpPr>
            <p:cNvPr id="1002" name="文本框 1001"/>
            <p:cNvSpPr txBox="1"/>
            <p:nvPr/>
          </p:nvSpPr>
          <p:spPr>
            <a:xfrm>
              <a:off x="9954380" y="5621367"/>
              <a:ext cx="1107996" cy="369332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dirty="0">
                  <a:latin typeface="等线" panose="02010600030101010101" pitchFamily="2" charset="-122"/>
                  <a:ea typeface="等线" panose="02010600030101010101" pitchFamily="2" charset="-122"/>
                </a:rPr>
                <a:t>正向传播</a:t>
              </a:r>
              <a:endParaRPr dirty="0">
                <a:ea typeface="等线" panose="02010600030101010101" pitchFamily="2" charset="-122"/>
              </a:endParaRPr>
            </a:p>
          </p:txBody>
        </p:sp>
        <p:cxnSp>
          <p:nvCxnSpPr>
            <p:cNvPr id="1003" name="直接箭头连接符 1002"/>
            <p:cNvCxnSpPr/>
            <p:nvPr/>
          </p:nvCxnSpPr>
          <p:spPr>
            <a:xfrm>
              <a:off x="8962571" y="6092871"/>
              <a:ext cx="991809" cy="12095"/>
            </a:xfrm>
            <a:prstGeom prst="straightConnector1">
              <a:avLst/>
            </a:prstGeom>
            <a:ln w="47625">
              <a:solidFill>
                <a:srgbClr val="FFC000">
                  <a:alpha val="100000"/>
                </a:srgbClr>
              </a:solidFill>
              <a:prstDash val="dashDot"/>
              <a:headEnd type="triangle" w="med" len="med"/>
              <a:tailEnd type="none" w="med" len="med"/>
            </a:ln>
          </p:spPr>
        </p:cxnSp>
        <p:sp>
          <p:nvSpPr>
            <p:cNvPr id="1004" name="文本框 1003"/>
            <p:cNvSpPr txBox="1"/>
            <p:nvPr/>
          </p:nvSpPr>
          <p:spPr>
            <a:xfrm>
              <a:off x="9964727" y="5920816"/>
              <a:ext cx="1107996" cy="369332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反向传播</a:t>
              </a:r>
              <a:endParaRPr dirty="0">
                <a:ea typeface="等线" panose="02010600030101010101" pitchFamily="2" charset="-122"/>
              </a:endParaRPr>
            </a:p>
          </p:txBody>
        </p:sp>
        <p:pic>
          <p:nvPicPr>
            <p:cNvPr id="1005" name="图形 1004"/>
            <p:cNvPicPr/>
            <p:nvPr/>
          </p:nvPicPr>
          <p:blipFill>
            <a:blip r:embed="rId10">
              <a:alphaModFix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236226" y="6289116"/>
              <a:ext cx="444500" cy="228600"/>
            </a:xfrm>
            <a:prstGeom prst="rect">
              <a:avLst/>
            </a:prstGeom>
          </p:spPr>
        </p:pic>
        <p:sp>
          <p:nvSpPr>
            <p:cNvPr id="1006" name="文本框 1005"/>
            <p:cNvSpPr txBox="1"/>
            <p:nvPr/>
          </p:nvSpPr>
          <p:spPr>
            <a:xfrm>
              <a:off x="9964727" y="6245225"/>
              <a:ext cx="1107996" cy="369332"/>
            </a:xfrm>
            <a:prstGeom prst="rect">
              <a:avLst/>
            </a:prstGeom>
            <a:ln w="6350">
              <a:prstDash val="solid"/>
            </a:ln>
          </p:spPr>
          <p:txBody>
            <a:bodyPr wrap="none">
              <a:spAutoFit/>
            </a:bodyPr>
            <a:lstStyle/>
            <a:p>
              <a:r>
                <a:rPr lang="zh-CN" dirty="0"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梯度截断</a:t>
              </a:r>
              <a:endParaRPr dirty="0">
                <a:ea typeface="等线" panose="02010600030101010101" pitchFamily="2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AC09CF5-614D-9A05-39B4-6DF985ADB7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1375" y="1358775"/>
            <a:ext cx="2435250" cy="3364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BECAC1-2996-9993-25A0-40346BEC56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5200" y="5579700"/>
            <a:ext cx="1701600" cy="78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597E251-7E92-105E-4B62-6E690F4666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7475" y="5804400"/>
            <a:ext cx="2395050" cy="32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ED - Simon Keizer">
  <a:themeElements>
    <a:clrScheme name="CUED - Simon Keiz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5680</TotalTime>
  <Words>7144</Words>
  <Application>Microsoft Macintosh PowerPoint</Application>
  <PresentationFormat>宽屏</PresentationFormat>
  <Paragraphs>1264</Paragraphs>
  <Slides>82</Slides>
  <Notes>38</Notes>
  <HiddenSlides>0</HiddenSlides>
  <MMClips>38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82</vt:i4>
      </vt:variant>
    </vt:vector>
  </HeadingPairs>
  <TitlesOfParts>
    <vt:vector size="97" baseType="lpstr">
      <vt:lpstr>等线</vt:lpstr>
      <vt:lpstr>黑体</vt:lpstr>
      <vt:lpstr>黑体</vt:lpstr>
      <vt:lpstr>微软雅黑</vt:lpstr>
      <vt:lpstr>微软雅黑</vt:lpstr>
      <vt:lpstr>Zapf Dingbats</vt:lpstr>
      <vt:lpstr>Arial</vt:lpstr>
      <vt:lpstr>Calibri</vt:lpstr>
      <vt:lpstr>Cambria Math</vt:lpstr>
      <vt:lpstr>Courier New</vt:lpstr>
      <vt:lpstr>Lora</vt:lpstr>
      <vt:lpstr>Lucida Grande</vt:lpstr>
      <vt:lpstr>Verdana</vt:lpstr>
      <vt:lpstr>Wingdings</vt:lpstr>
      <vt:lpstr>CUED - Simon Keizer</vt:lpstr>
      <vt:lpstr>PowerPoint 演示文稿</vt:lpstr>
      <vt:lpstr>概述：离散语音编码的动机</vt:lpstr>
      <vt:lpstr>概述：离散语音编码的动机</vt:lpstr>
      <vt:lpstr>概述：离散语音编码的动机</vt:lpstr>
      <vt:lpstr>目录</vt:lpstr>
      <vt:lpstr>数据离散化技巧：离线与在线</vt:lpstr>
      <vt:lpstr>数据离散化技巧：离线与在线</vt:lpstr>
      <vt:lpstr>数据离散化技巧：离线与在线</vt:lpstr>
      <vt:lpstr>数据离散化技巧：离线与在线</vt:lpstr>
      <vt:lpstr>数据离散化技巧：层级与分组</vt:lpstr>
      <vt:lpstr>数据离散化技巧：层级与分组</vt:lpstr>
      <vt:lpstr>数据离散化技巧：码本坍塌问题</vt:lpstr>
      <vt:lpstr>数据离散化技巧：标量量化</vt:lpstr>
      <vt:lpstr>离散语音编码方法：基本分类</vt:lpstr>
      <vt:lpstr>离散语音编码方法：重构类</vt:lpstr>
      <vt:lpstr>离散语音编码方法：重构类</vt:lpstr>
      <vt:lpstr>离散语音编码方法：重构类</vt:lpstr>
      <vt:lpstr>离散语音编码方法：鉴别类</vt:lpstr>
      <vt:lpstr>离散语音编码方法：鉴别类</vt:lpstr>
      <vt:lpstr>离散语音编码方法：鉴别类</vt:lpstr>
      <vt:lpstr>离散语音编码方法：混合类</vt:lpstr>
      <vt:lpstr>离散语音编码方法：混合类</vt:lpstr>
      <vt:lpstr>离散语音编码方法：混合类</vt:lpstr>
      <vt:lpstr>离散语音编码方法：混合类</vt:lpstr>
      <vt:lpstr>目录</vt:lpstr>
      <vt:lpstr>离散语音编码的信息量：探针实验</vt:lpstr>
      <vt:lpstr>离散语音编码的信息量：ASR探针实验</vt:lpstr>
      <vt:lpstr>离散语音编码的信息量：ASR探针实验</vt:lpstr>
      <vt:lpstr>离散语音编码的信息量：ASV探针实验</vt:lpstr>
      <vt:lpstr>离散语音编码的信息量：ASV探针实验</vt:lpstr>
      <vt:lpstr>离散语音编码的信息量：SER探针实验</vt:lpstr>
      <vt:lpstr>离散语音编码的信息量：SER探针实验</vt:lpstr>
      <vt:lpstr>离散语音编码的信息量：重构与解耦</vt:lpstr>
      <vt:lpstr>离散语音编码的信息量：重构与解耦</vt:lpstr>
      <vt:lpstr>离散语音编码的信息量：重构与解耦</vt:lpstr>
      <vt:lpstr>离散语音编码的信息量：重构与解耦</vt:lpstr>
      <vt:lpstr>离散语音编码的信息量：音色</vt:lpstr>
      <vt:lpstr>离散语音编码的信息量：口音与语言</vt:lpstr>
      <vt:lpstr>离散语音编码的信息量：韵律与表现力</vt:lpstr>
      <vt:lpstr>离散语音编码的信息量：非语音部分</vt:lpstr>
      <vt:lpstr>离散语音编码的方法与信息量：小结</vt:lpstr>
      <vt:lpstr>目录</vt:lpstr>
      <vt:lpstr>基于离散编码的语音生成</vt:lpstr>
      <vt:lpstr>基于离散编码的语音生成</vt:lpstr>
      <vt:lpstr>基于离散编码的语音生成：非自回归模型</vt:lpstr>
      <vt:lpstr>基于离散编码的语音生成：编码器解码器模型</vt:lpstr>
      <vt:lpstr>基于离散编码的语音生成：自回归语言模型</vt:lpstr>
      <vt:lpstr>基于离散编码的语音生成：自回归语言模型</vt:lpstr>
      <vt:lpstr>细粒度离散语音编码的生成方法</vt:lpstr>
      <vt:lpstr>基于自回归离散语音编码生成连续语音特征</vt:lpstr>
      <vt:lpstr>显式的说话人/参考语音编码</vt:lpstr>
      <vt:lpstr>基于离散编码的语音生成 vs 基于MEL谱的语音生成</vt:lpstr>
      <vt:lpstr>基于离散编码的语音生成：样例</vt:lpstr>
      <vt:lpstr>基于离散编码语音语言模型的鲁棒性</vt:lpstr>
      <vt:lpstr>基于离散编码语音语言模型的鲁棒性</vt:lpstr>
      <vt:lpstr>基于离散编码语音语言模型的高效性</vt:lpstr>
      <vt:lpstr>基于离散编码语音语言模型的高效性</vt:lpstr>
      <vt:lpstr>基于离散编码语音语言模型的鲁棒性、自然度和语音相似度</vt:lpstr>
      <vt:lpstr>基于离散编码的语音生成：鲁棒性样例</vt:lpstr>
      <vt:lpstr>工业界基于离散编码的语音生成系统</vt:lpstr>
      <vt:lpstr>工业界基于离散编码的语音生成系统</vt:lpstr>
      <vt:lpstr>基于离散编码的开源语音生成系统</vt:lpstr>
      <vt:lpstr>基于离散编码的语音生成：小结</vt:lpstr>
      <vt:lpstr>目录</vt:lpstr>
      <vt:lpstr>离散语音编码与大模型的结合</vt:lpstr>
      <vt:lpstr>离散语音编码与大模型的结合</vt:lpstr>
      <vt:lpstr>离散语音编码与大模型的结合</vt:lpstr>
      <vt:lpstr>离散语音编码与大模型的结合：语音编码器</vt:lpstr>
      <vt:lpstr>离散语音编码与大模型的结合：文本与语音信息的对齐</vt:lpstr>
      <vt:lpstr>离散语音编码与大模型的结合：指令学习</vt:lpstr>
      <vt:lpstr>离散语音编码与大模型的结合：指令学习</vt:lpstr>
      <vt:lpstr>离散语音编码与大模型的结合：双工问题</vt:lpstr>
      <vt:lpstr>离散语音编码与大模型的结合：双工问题</vt:lpstr>
      <vt:lpstr>GPT-4o and Moshi</vt:lpstr>
      <vt:lpstr>各个语音大模型(具有语音生成能力)的对比</vt:lpstr>
      <vt:lpstr>目录</vt:lpstr>
      <vt:lpstr>总结、挑战与展望</vt:lpstr>
      <vt:lpstr>总结、挑战与展望</vt:lpstr>
      <vt:lpstr>总结、挑战与展望</vt:lpstr>
      <vt:lpstr>总结、挑战与展望</vt:lpstr>
      <vt:lpstr>鸣谢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奕玮 郭</cp:lastModifiedBy>
  <cp:revision>36</cp:revision>
  <dcterms:created xsi:type="dcterms:W3CDTF">2024-08-11T22:02:31Z</dcterms:created>
  <dcterms:modified xsi:type="dcterms:W3CDTF">2024-09-25T05:32:11Z</dcterms:modified>
</cp:coreProperties>
</file>