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3"/>
  </p:notesMasterIdLst>
  <p:sldIdLst>
    <p:sldId id="256" r:id="rId2"/>
    <p:sldId id="258" r:id="rId3"/>
    <p:sldId id="369" r:id="rId4"/>
    <p:sldId id="370" r:id="rId5"/>
    <p:sldId id="37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81" r:id="rId19"/>
    <p:sldId id="380"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2" r:id="rId39"/>
    <p:sldId id="400" r:id="rId40"/>
    <p:sldId id="401" r:id="rId41"/>
    <p:sldId id="403" r:id="rId42"/>
    <p:sldId id="404" r:id="rId43"/>
    <p:sldId id="405" r:id="rId44"/>
    <p:sldId id="406" r:id="rId45"/>
    <p:sldId id="407" r:id="rId46"/>
    <p:sldId id="408" r:id="rId47"/>
    <p:sldId id="409" r:id="rId48"/>
    <p:sldId id="410" r:id="rId49"/>
    <p:sldId id="411" r:id="rId50"/>
    <p:sldId id="413" r:id="rId51"/>
    <p:sldId id="414" r:id="rId52"/>
    <p:sldId id="415" r:id="rId53"/>
    <p:sldId id="416" r:id="rId54"/>
    <p:sldId id="417" r:id="rId55"/>
    <p:sldId id="418" r:id="rId56"/>
    <p:sldId id="419" r:id="rId57"/>
    <p:sldId id="420" r:id="rId58"/>
    <p:sldId id="421" r:id="rId59"/>
    <p:sldId id="422" r:id="rId60"/>
    <p:sldId id="423" r:id="rId61"/>
    <p:sldId id="424" r:id="rId62"/>
    <p:sldId id="425" r:id="rId63"/>
    <p:sldId id="426" r:id="rId64"/>
    <p:sldId id="293" r:id="rId65"/>
    <p:sldId id="297" r:id="rId66"/>
    <p:sldId id="299" r:id="rId67"/>
    <p:sldId id="428" r:id="rId68"/>
    <p:sldId id="429" r:id="rId69"/>
    <p:sldId id="430" r:id="rId70"/>
    <p:sldId id="431" r:id="rId71"/>
    <p:sldId id="432" r:id="rId72"/>
    <p:sldId id="433" r:id="rId73"/>
    <p:sldId id="434" r:id="rId74"/>
    <p:sldId id="435" r:id="rId75"/>
    <p:sldId id="2265" r:id="rId76"/>
    <p:sldId id="2267" r:id="rId77"/>
    <p:sldId id="364" r:id="rId78"/>
    <p:sldId id="365" r:id="rId79"/>
    <p:sldId id="374" r:id="rId80"/>
    <p:sldId id="2268" r:id="rId81"/>
    <p:sldId id="375" r:id="rId82"/>
    <p:sldId id="2273" r:id="rId83"/>
    <p:sldId id="2269" r:id="rId84"/>
    <p:sldId id="2270" r:id="rId85"/>
    <p:sldId id="2271" r:id="rId86"/>
    <p:sldId id="2272" r:id="rId87"/>
    <p:sldId id="352" r:id="rId88"/>
    <p:sldId id="373" r:id="rId89"/>
    <p:sldId id="354" r:id="rId90"/>
    <p:sldId id="367" r:id="rId91"/>
    <p:sldId id="368" r:id="rId92"/>
    <p:sldId id="357" r:id="rId93"/>
    <p:sldId id="322" r:id="rId94"/>
    <p:sldId id="2291" r:id="rId95"/>
    <p:sldId id="353" r:id="rId96"/>
    <p:sldId id="2278" r:id="rId97"/>
    <p:sldId id="2277" r:id="rId98"/>
    <p:sldId id="2281" r:id="rId99"/>
    <p:sldId id="2290" r:id="rId100"/>
    <p:sldId id="2279" r:id="rId101"/>
    <p:sldId id="2274" r:id="rId102"/>
    <p:sldId id="324" r:id="rId103"/>
    <p:sldId id="325" r:id="rId104"/>
    <p:sldId id="323" r:id="rId105"/>
    <p:sldId id="2282" r:id="rId106"/>
    <p:sldId id="355" r:id="rId107"/>
    <p:sldId id="356" r:id="rId108"/>
    <p:sldId id="330" r:id="rId109"/>
    <p:sldId id="2283" r:id="rId110"/>
    <p:sldId id="2285" r:id="rId111"/>
    <p:sldId id="2289" r:id="rId112"/>
    <p:sldId id="2286" r:id="rId113"/>
    <p:sldId id="2287" r:id="rId114"/>
    <p:sldId id="2288" r:id="rId115"/>
    <p:sldId id="334" r:id="rId116"/>
    <p:sldId id="371" r:id="rId117"/>
    <p:sldId id="376" r:id="rId118"/>
    <p:sldId id="377" r:id="rId119"/>
    <p:sldId id="378" r:id="rId120"/>
    <p:sldId id="2292" r:id="rId121"/>
    <p:sldId id="337" r:id="rId122"/>
  </p:sldIdLst>
  <p:sldSz cx="12192000" cy="6858000"/>
  <p:notesSz cx="6858000" cy="9144000"/>
  <p:defaultTex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29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232671"/>
    <a:srgbClr val="91881E"/>
    <a:srgbClr val="E5E556"/>
    <a:srgbClr val="966E69"/>
    <a:srgbClr val="F4B183"/>
    <a:srgbClr val="E9D8BD"/>
    <a:srgbClr val="ECC3BB"/>
    <a:srgbClr val="AE7C75"/>
    <a:srgbClr val="827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94"/>
  </p:normalViewPr>
  <p:slideViewPr>
    <p:cSldViewPr snapToGrid="0">
      <p:cViewPr varScale="1">
        <p:scale>
          <a:sx n="117" d="100"/>
          <a:sy n="117" d="100"/>
        </p:scale>
        <p:origin x="344" y="168"/>
      </p:cViewPr>
      <p:guideLst>
        <p:guide orient="horz" pos="229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等线" panose="02010600030101010101" pitchFamily="2" charset="-122"/>
              </a:defRPr>
            </a:lvl1pPr>
          </a:lstStyle>
          <a:p>
            <a:endParaRPr lang="en-US" altLang="zh-CN"/>
          </a:p>
        </p:txBody>
      </p:sp>
      <p:sp>
        <p:nvSpPr>
          <p:cNvPr id="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等线" panose="02010600030101010101" pitchFamily="2" charset="-122"/>
              </a:defRPr>
            </a:lvl1pPr>
          </a:lstStyle>
          <a:p>
            <a:endParaRPr lang="en-US" altLang="zh-CN"/>
          </a:p>
        </p:txBody>
      </p:sp>
      <p:sp>
        <p:nvSpPr>
          <p:cNvPr id="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txBody>
          <a:bodyPr/>
          <a:lstStyle/>
          <a:p>
            <a:endParaRPr/>
          </a:p>
        </p:txBody>
      </p:sp>
      <p:sp>
        <p:nvSpPr>
          <p:cNvPr id="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endParaRPr/>
          </a:p>
          <a:p>
            <a:pPr lvl="1"/>
            <a:r>
              <a:rPr lang="en-US" altLang="zh-CN"/>
              <a:t>Second level</a:t>
            </a:r>
            <a:endParaRPr/>
          </a:p>
          <a:p>
            <a:pPr lvl="2"/>
            <a:r>
              <a:rPr lang="en-US" altLang="zh-CN"/>
              <a:t>Third level</a:t>
            </a:r>
            <a:endParaRPr/>
          </a:p>
          <a:p>
            <a:pPr lvl="3"/>
            <a:r>
              <a:rPr lang="en-US" altLang="zh-CN"/>
              <a:t>Fourth level</a:t>
            </a:r>
            <a:endParaRPr/>
          </a:p>
          <a:p>
            <a:pPr lvl="4"/>
            <a:r>
              <a:rPr lang="en-US" altLang="zh-CN"/>
              <a:t>Fifth level</a:t>
            </a:r>
            <a:endParaRPr/>
          </a:p>
        </p:txBody>
      </p:sp>
      <p:sp>
        <p:nvSpPr>
          <p:cNvPr id="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等线" panose="02010600030101010101" pitchFamily="2" charset="-122"/>
              </a:defRPr>
            </a:lvl1pPr>
          </a:lstStyle>
          <a:p>
            <a:endParaRPr lang="en-US" altLang="zh-CN"/>
          </a:p>
        </p:txBody>
      </p:sp>
      <p:sp>
        <p:nvSpPr>
          <p:cNvPr id="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等线" panose="02010600030101010101" pitchFamily="2" charset="-122"/>
              </a:defRPr>
            </a:lvl1pPr>
          </a:lstStyle>
          <a:p>
            <a:fld id="{5CA3638A-ED8F-4141-B58D-315E5706B025}" type="slidenum">
              <a:rPr lang="en-US" altLang="zh-CN" smtClean="0"/>
              <a:pPr/>
              <a:t>‹#›</a:t>
            </a:fld>
            <a:endParaRPr lang="zh-CN" alt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1"/>
      </a:spcAft>
      <a:defRPr sz="1200" kern="1200">
        <a:solidFill>
          <a:schemeClr val="tx1"/>
        </a:solidFill>
        <a:latin typeface="Arial" charset="0"/>
        <a:ea typeface="等线" panose="02010600030101010101" pitchFamily="2" charset="-122"/>
        <a:cs typeface="+mn-cs"/>
      </a:defRPr>
    </a:lvl1pPr>
    <a:lvl2pPr marL="457200" algn="l" rtl="0" fontAlgn="base">
      <a:spcBef>
        <a:spcPct val="30000"/>
      </a:spcBef>
      <a:spcAft>
        <a:spcPct val="1"/>
      </a:spcAft>
      <a:defRPr sz="1200" kern="1200">
        <a:solidFill>
          <a:schemeClr val="tx1"/>
        </a:solidFill>
        <a:latin typeface="Arial" charset="0"/>
        <a:ea typeface="等线" panose="02010600030101010101" pitchFamily="2" charset="-122"/>
        <a:cs typeface="+mn-cs"/>
      </a:defRPr>
    </a:lvl2pPr>
    <a:lvl3pPr marL="914400" algn="l" rtl="0" fontAlgn="base">
      <a:spcBef>
        <a:spcPct val="30000"/>
      </a:spcBef>
      <a:spcAft>
        <a:spcPct val="1"/>
      </a:spcAft>
      <a:defRPr sz="1200" kern="1200">
        <a:solidFill>
          <a:schemeClr val="tx1"/>
        </a:solidFill>
        <a:latin typeface="Arial" charset="0"/>
        <a:ea typeface="等线" panose="02010600030101010101" pitchFamily="2" charset="-122"/>
        <a:cs typeface="+mn-cs"/>
      </a:defRPr>
    </a:lvl3pPr>
    <a:lvl4pPr marL="1371600" algn="l" rtl="0" fontAlgn="base">
      <a:spcBef>
        <a:spcPct val="30000"/>
      </a:spcBef>
      <a:spcAft>
        <a:spcPct val="1"/>
      </a:spcAft>
      <a:defRPr sz="1200" kern="1200">
        <a:solidFill>
          <a:schemeClr val="tx1"/>
        </a:solidFill>
        <a:latin typeface="Arial" charset="0"/>
        <a:ea typeface="等线" panose="02010600030101010101" pitchFamily="2" charset="-122"/>
        <a:cs typeface="+mn-cs"/>
      </a:defRPr>
    </a:lvl4pPr>
    <a:lvl5pPr marL="1828800" algn="l" rtl="0" fontAlgn="base">
      <a:spcBef>
        <a:spcPct val="30000"/>
      </a:spcBef>
      <a:spcAft>
        <a:spcPct val="1"/>
      </a:spcAft>
      <a:defRPr sz="1200" kern="1200">
        <a:solidFill>
          <a:schemeClr val="tx1"/>
        </a:solidFill>
        <a:latin typeface="Arial"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Image Placeholder 1"/>
          <p:cNvSpPr>
            <a:spLocks noGrp="1" noRot="1" noChangeAspect="1"/>
          </p:cNvSpPr>
          <p:nvPr>
            <p:ph type="sldImg"/>
          </p:nvPr>
        </p:nvSpPr>
        <p:spPr>
          <a:xfrm>
            <a:off x="381000" y="685800"/>
            <a:ext cx="6096000" cy="3429000"/>
          </a:xfrm>
        </p:spPr>
        <p:txBody>
          <a:bodyPr/>
          <a:lstStyle/>
          <a:p>
            <a:endParaRPr/>
          </a:p>
        </p:txBody>
      </p:sp>
      <p:sp>
        <p:nvSpPr>
          <p:cNvPr id="17" name="Notes Placeholder 2"/>
          <p:cNvSpPr>
            <a:spLocks noGrp="1"/>
          </p:cNvSpPr>
          <p:nvPr>
            <p:ph type="body" idx="1"/>
          </p:nvPr>
        </p:nvSpPr>
        <p:spPr/>
        <p:txBody>
          <a:bodyPr>
            <a:normAutofit/>
          </a:bodyPr>
          <a:lstStyle/>
          <a:p>
            <a:endParaRPr/>
          </a:p>
        </p:txBody>
      </p:sp>
      <p:sp>
        <p:nvSpPr>
          <p:cNvPr id="18" name="Slide Number Placeholder 3"/>
          <p:cNvSpPr>
            <a:spLocks noGrp="1"/>
          </p:cNvSpPr>
          <p:nvPr>
            <p:ph type="sldNum" sz="quarter" idx="10"/>
          </p:nvPr>
        </p:nvSpPr>
        <p:spPr/>
        <p:txBody>
          <a:bodyPr/>
          <a:lstStyle/>
          <a:p>
            <a:fld id="{5CA3638A-ED8F-4141-B58D-315E5706B025}" type="slidenum">
              <a:rPr/>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备注占位符 7"/>
          <p:cNvSpPr>
            <a:spLocks noGrp="1"/>
          </p:cNvSpPr>
          <p:nvPr>
            <p:ph type="body"/>
          </p:nvPr>
        </p:nvSpPr>
        <p:spPr>
          <a:xfrm>
            <a:off x="0" y="0"/>
            <a:ext cx="1778000" cy="444500"/>
          </a:xfrm>
          <a:prstGeom prst="rect">
            <a:avLst/>
          </a:prstGeo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23</a:t>
            </a:fld>
            <a:endParaRPr lang="zh-CN" altLang="en-US"/>
          </a:p>
        </p:txBody>
      </p:sp>
    </p:spTree>
    <p:extLst>
      <p:ext uri="{BB962C8B-B14F-4D97-AF65-F5344CB8AC3E}">
        <p14:creationId xmlns:p14="http://schemas.microsoft.com/office/powerpoint/2010/main" val="381084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24</a:t>
            </a:fld>
            <a:endParaRPr lang="zh-CN" altLang="en-US"/>
          </a:p>
        </p:txBody>
      </p:sp>
    </p:spTree>
    <p:extLst>
      <p:ext uri="{BB962C8B-B14F-4D97-AF65-F5344CB8AC3E}">
        <p14:creationId xmlns:p14="http://schemas.microsoft.com/office/powerpoint/2010/main" val="700820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33</a:t>
            </a:fld>
            <a:endParaRPr lang="zh-CN" altLang="en-US"/>
          </a:p>
        </p:txBody>
      </p:sp>
    </p:spTree>
    <p:extLst>
      <p:ext uri="{BB962C8B-B14F-4D97-AF65-F5344CB8AC3E}">
        <p14:creationId xmlns:p14="http://schemas.microsoft.com/office/powerpoint/2010/main" val="67196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36</a:t>
            </a:fld>
            <a:endParaRPr lang="zh-CN" altLang="en-US"/>
          </a:p>
        </p:txBody>
      </p:sp>
    </p:spTree>
    <p:extLst>
      <p:ext uri="{BB962C8B-B14F-4D97-AF65-F5344CB8AC3E}">
        <p14:creationId xmlns:p14="http://schemas.microsoft.com/office/powerpoint/2010/main" val="141913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51</a:t>
            </a:fld>
            <a:endParaRPr lang="zh-CN" altLang="en-US"/>
          </a:p>
        </p:txBody>
      </p:sp>
    </p:spTree>
    <p:extLst>
      <p:ext uri="{BB962C8B-B14F-4D97-AF65-F5344CB8AC3E}">
        <p14:creationId xmlns:p14="http://schemas.microsoft.com/office/powerpoint/2010/main" val="4099160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55</a:t>
            </a:fld>
            <a:endParaRPr lang="zh-CN" altLang="en-US"/>
          </a:p>
        </p:txBody>
      </p:sp>
    </p:spTree>
    <p:extLst>
      <p:ext uri="{BB962C8B-B14F-4D97-AF65-F5344CB8AC3E}">
        <p14:creationId xmlns:p14="http://schemas.microsoft.com/office/powerpoint/2010/main" val="3521771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Conventional TTS models usually generate the </a:t>
            </a:r>
            <a:r>
              <a:rPr lang="en-US" err="1"/>
              <a:t>mel</a:t>
            </a:r>
            <a:r>
              <a:rPr lang="en-US"/>
              <a:t> spectrograms with the given text, followed with a vocoder to generate the final </a:t>
            </a:r>
            <a:r>
              <a:rPr lang="en-US" err="1"/>
              <a:t>wavform</a:t>
            </a:r>
            <a:r>
              <a:rPr lang="en-US"/>
              <a:t>.</a:t>
            </a:r>
          </a:p>
          <a:p>
            <a:endParaRPr lang="en-US"/>
          </a:p>
          <a:p>
            <a:r>
              <a:rPr lang="en-US"/>
              <a:t>Different from them, token-based TTS methods tries to generate speech discrete tokens with an acoustic token generator, given the input text, and then a token based vocoder is used to generate the </a:t>
            </a:r>
            <a:r>
              <a:rPr lang="en-US" err="1"/>
              <a:t>wavform</a:t>
            </a:r>
            <a:r>
              <a:rPr lang="en-US"/>
              <a:t>. </a:t>
            </a:r>
          </a:p>
          <a:p>
            <a:endParaRPr lang="en-US"/>
          </a:p>
          <a:p>
            <a:r>
              <a:rPr lang="en-US"/>
              <a:t>The token-based vocoder could be codec decoder as introduced before, or a special trained speech decoder.</a:t>
            </a:r>
          </a:p>
          <a:p>
            <a:endParaRPr lang="en-US"/>
          </a:p>
          <a:p>
            <a:r>
              <a:rPr lang="en-US"/>
              <a:t>We will focus on the acoustic token generator. </a:t>
            </a:r>
          </a:p>
          <a:p>
            <a:endParaRPr lang="en-US"/>
          </a:p>
          <a:p>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67</a:t>
            </a:fld>
            <a:endParaRPr lang="en-HK"/>
          </a:p>
        </p:txBody>
      </p:sp>
    </p:spTree>
    <p:extLst>
      <p:ext uri="{BB962C8B-B14F-4D97-AF65-F5344CB8AC3E}">
        <p14:creationId xmlns:p14="http://schemas.microsoft.com/office/powerpoint/2010/main" val="367991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kind of acoustic generator, encoder-based NAR models, encoder-decoder based AR Models and decoder-only AR models.</a:t>
            </a:r>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68</a:t>
            </a:fld>
            <a:endParaRPr lang="en-HK"/>
          </a:p>
        </p:txBody>
      </p:sp>
    </p:spTree>
    <p:extLst>
      <p:ext uri="{BB962C8B-B14F-4D97-AF65-F5344CB8AC3E}">
        <p14:creationId xmlns:p14="http://schemas.microsoft.com/office/powerpoint/2010/main" val="274578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latin typeface="NimbusRomNo9L-Regu"/>
              </a:rPr>
              <a:t>Let’s take naturalspeech3 as an example.  Naturalspeech3 leverages </a:t>
            </a:r>
            <a:r>
              <a:rPr lang="en-US" sz="1800" b="0" i="0" u="none" strike="noStrike" baseline="0" err="1">
                <a:latin typeface="NimbusRomNo9L-Regu"/>
              </a:rPr>
              <a:t>FACodec</a:t>
            </a:r>
            <a:r>
              <a:rPr lang="en-US" sz="1800" b="0" i="0" u="none" strike="noStrike" baseline="0">
                <a:latin typeface="NimbusRomNo9L-Regu"/>
              </a:rPr>
              <a:t> to disentangle speech waveform into subspace of prosody, content, </a:t>
            </a:r>
            <a:r>
              <a:rPr lang="en-US" sz="1100" kern="1200">
                <a:solidFill>
                  <a:srgbClr val="222222">
                    <a:alpha val="100000"/>
                  </a:srgbClr>
                </a:solidFill>
                <a:highlight>
                  <a:srgbClr val="FFFFFF">
                    <a:alpha val="100000"/>
                  </a:srgbClr>
                </a:highlight>
                <a:latin typeface="Arial"/>
                <a:cs typeface="+mn-cs"/>
              </a:rPr>
              <a:t>acoustic</a:t>
            </a:r>
            <a:r>
              <a:rPr lang="en-US" sz="1800" b="0" i="0" u="none" strike="noStrike" baseline="0">
                <a:latin typeface="NimbusRomNo9L-Regu"/>
              </a:rPr>
              <a:t> and timbre, as introduced by </a:t>
            </a:r>
            <a:r>
              <a:rPr lang="en-US" altLang="zh-CN" sz="1200" b="0" i="0" err="1">
                <a:effectLst/>
                <a:latin typeface="Microsoft YaHei"/>
                <a:ea typeface="Microsoft YaHei"/>
                <a:cs typeface="+mn-cs"/>
              </a:rPr>
              <a:t>Yiwei</a:t>
            </a:r>
            <a:r>
              <a:rPr lang="en-US" altLang="zh-CN" sz="1200" b="0" i="0">
                <a:effectLst/>
                <a:latin typeface="Microsoft YaHei"/>
                <a:ea typeface="Microsoft YaHei"/>
                <a:cs typeface="+mn-cs"/>
              </a:rPr>
              <a:t>. Based on the disentangled discrete codes, four specific </a:t>
            </a:r>
            <a:r>
              <a:rPr lang="en-HK" sz="1800" b="0" i="0" u="none" strike="noStrike" baseline="0">
                <a:latin typeface="NimbusRomNo9L-Regu"/>
              </a:rPr>
              <a:t>hierarchical</a:t>
            </a:r>
            <a:r>
              <a:rPr lang="en-US" altLang="zh-CN" sz="1200" b="0" i="0">
                <a:effectLst/>
                <a:latin typeface="Microsoft YaHei"/>
                <a:ea typeface="Microsoft YaHei"/>
                <a:cs typeface="+mn-cs"/>
              </a:rPr>
              <a:t> diffusion models are trained to predict them conditioned the input text and following corresponding prompt. With the predicted prosody, content and acoustic codec codes, and the timbre extracted from the speech prompt, the </a:t>
            </a:r>
            <a:r>
              <a:rPr lang="en-US" altLang="zh-CN" sz="1200" b="0" i="0" err="1">
                <a:effectLst/>
                <a:latin typeface="Microsoft YaHei"/>
                <a:ea typeface="Microsoft YaHei"/>
                <a:cs typeface="+mn-cs"/>
              </a:rPr>
              <a:t>FACodec</a:t>
            </a:r>
            <a:r>
              <a:rPr lang="en-US" altLang="zh-CN" sz="1200" b="0" i="0">
                <a:effectLst/>
                <a:latin typeface="Microsoft YaHei"/>
                <a:ea typeface="Microsoft YaHei"/>
                <a:cs typeface="+mn-cs"/>
              </a:rPr>
              <a:t> decoder is used to generate the final waveform</a:t>
            </a:r>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69</a:t>
            </a:fld>
            <a:endParaRPr lang="en-HK"/>
          </a:p>
        </p:txBody>
      </p:sp>
    </p:spTree>
    <p:extLst>
      <p:ext uri="{BB962C8B-B14F-4D97-AF65-F5344CB8AC3E}">
        <p14:creationId xmlns:p14="http://schemas.microsoft.com/office/powerpoint/2010/main" val="343516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4</a:t>
            </a:fld>
            <a:endParaRPr lang="zh-CN" altLang="en-US"/>
          </a:p>
        </p:txBody>
      </p:sp>
    </p:spTree>
    <p:extLst>
      <p:ext uri="{BB962C8B-B14F-4D97-AF65-F5344CB8AC3E}">
        <p14:creationId xmlns:p14="http://schemas.microsoft.com/office/powerpoint/2010/main" val="40992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t>Similar with NaturalSpeech3, </a:t>
            </a:r>
            <a:r>
              <a:rPr lang="en-HK" err="1"/>
              <a:t>UniCATS</a:t>
            </a:r>
            <a:r>
              <a:rPr lang="en-HK"/>
              <a:t> also leverages a VQ-Diffusion model to predict speech discrete tokens, and the discrete tokens are semantic tokens generated by vq-wav2vec.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a:p>
          <a:p>
            <a:pPr marL="0" marR="0" lvl="0" indent="0" algn="l" defTabSz="914400" rtl="0" eaLnBrk="1" fontAlgn="auto" latinLnBrk="0" hangingPunct="1">
              <a:lnSpc>
                <a:spcPct val="100000"/>
              </a:lnSpc>
              <a:spcBef>
                <a:spcPts val="0"/>
              </a:spcBef>
              <a:spcAft>
                <a:spcPts val="0"/>
              </a:spcAft>
              <a:buClrTx/>
              <a:buSzTx/>
              <a:buFontTx/>
              <a:buNone/>
              <a:tabLst/>
              <a:defRPr/>
            </a:pPr>
            <a:r>
              <a:rPr lang="en-HK"/>
              <a:t>As shown in the right bottom figure, given the text input, there is a text encoder to encode the text and duration is predicted, followed with the length regulator. Conditioned on the text hidden states, a VQ-diffusion model is trained to predict the semantic tokens.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a:p>
          <a:p>
            <a:pPr marL="0" marR="0" lvl="0" indent="0" algn="l" defTabSz="914400" rtl="0" eaLnBrk="1" fontAlgn="auto" latinLnBrk="0" hangingPunct="1">
              <a:lnSpc>
                <a:spcPct val="100000"/>
              </a:lnSpc>
              <a:spcBef>
                <a:spcPts val="0"/>
              </a:spcBef>
              <a:spcAft>
                <a:spcPts val="0"/>
              </a:spcAft>
              <a:buClrTx/>
              <a:buSzTx/>
              <a:buFontTx/>
              <a:buNone/>
              <a:tabLst/>
              <a:defRPr/>
            </a:pPr>
            <a:r>
              <a:rPr lang="en-HK"/>
              <a:t>Given the predicted semantic tokens, a specially trained CTX-vec2wav decoder is trained for the final waveform generation. Specifically, </a:t>
            </a:r>
            <a:r>
              <a:rPr lang="en-US"/>
              <a:t>The semantic tokens are first projected and encoded with  two semantic encoders, and then passed through a </a:t>
            </a:r>
            <a:r>
              <a:rPr lang="en-US" err="1"/>
              <a:t>HifiGAN</a:t>
            </a:r>
            <a:r>
              <a:rPr lang="en-US"/>
              <a:t> generator containing convolution and </a:t>
            </a:r>
            <a:r>
              <a:rPr lang="en-US" err="1"/>
              <a:t>upsampling</a:t>
            </a:r>
            <a:r>
              <a:rPr lang="en-US"/>
              <a:t> layers.</a:t>
            </a:r>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70</a:t>
            </a:fld>
            <a:endParaRPr lang="en-HK"/>
          </a:p>
        </p:txBody>
      </p:sp>
    </p:spTree>
    <p:extLst>
      <p:ext uri="{BB962C8B-B14F-4D97-AF65-F5344CB8AC3E}">
        <p14:creationId xmlns:p14="http://schemas.microsoft.com/office/powerpoint/2010/main" val="1901203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Different from previous NAR models leverage a duration predictor to </a:t>
            </a:r>
            <a:r>
              <a:rPr lang="en-HK" sz="1800" b="0" i="0" u="none" strike="noStrike" baseline="0">
                <a:latin typeface="NimbusRomNo9L-Regu"/>
              </a:rPr>
              <a:t>predict explicit alignment information between text and speech, and leverage a diffusion model to predict the discrete tokens, </a:t>
            </a:r>
            <a:r>
              <a:rPr lang="en-HK" sz="1800" b="0" i="0" u="none" strike="noStrike" baseline="0" err="1">
                <a:latin typeface="NimbusRomNo9L-Regu"/>
              </a:rPr>
              <a:t>MaskGCT</a:t>
            </a:r>
            <a:r>
              <a:rPr lang="en-HK" sz="1800" b="0" i="0" u="none" strike="noStrike" baseline="0">
                <a:latin typeface="NimbusRomNo9L-Regu"/>
              </a:rPr>
              <a:t> can predict the semantic tokens with various specified lengths with a </a:t>
            </a:r>
            <a:r>
              <a:rPr lang="en-HK" sz="1800" b="0" i="0" u="none" strike="noStrike" baseline="0">
                <a:latin typeface="NimbusRomNo9L-MediItal"/>
              </a:rPr>
              <a:t>masked generative transformer</a:t>
            </a:r>
            <a:r>
              <a:rPr lang="en-HK" sz="1800" b="0" i="0" u="none" strike="noStrike" baseline="0">
                <a:latin typeface="NimbusRomNo9L-Regu"/>
              </a:rPr>
              <a:t>.</a:t>
            </a:r>
          </a:p>
          <a:p>
            <a:pPr algn="l"/>
            <a:endParaRPr lang="en-HK" sz="1800" b="0" i="0" u="none" strike="noStrike" baseline="0">
              <a:latin typeface="NimbusRomNo9L-Regu"/>
            </a:endParaRPr>
          </a:p>
          <a:p>
            <a:pPr algn="l"/>
            <a:r>
              <a:rPr lang="en-HK" sz="1800" b="0" i="0" u="none" strike="noStrike" baseline="0">
                <a:latin typeface="NimbusRomNo9L-Regu"/>
              </a:rPr>
              <a:t>Given the text, and the speech prompt, a text-to-semantic model is used to generate the semantic tokens, and then a semantic to acoustic model to generate the acoustic tokens, followed with a acoustic codec decoder to generate the final waveform.</a:t>
            </a:r>
          </a:p>
          <a:p>
            <a:pPr algn="l"/>
            <a:endParaRPr lang="en-HK" sz="1800" b="0" i="0" u="none" strike="noStrike" baseline="0">
              <a:latin typeface="NimbusRomNo9L-Regu"/>
            </a:endParaRPr>
          </a:p>
          <a:p>
            <a:pPr algn="l"/>
            <a:r>
              <a:rPr lang="en-HK"/>
              <a:t>The text to semantic model is a masked generative transformer. During training, </a:t>
            </a:r>
            <a:r>
              <a:rPr lang="en-US" sz="1800" b="0" i="0" u="none" strike="noStrike" baseline="0">
                <a:latin typeface="NimbusRomNo9L-Regu"/>
              </a:rPr>
              <a:t>a portion of the prefix of the semantic token sequence is randomly selected as the prompt, and the rest part is randomly masked, and the model is trained to recover the masked frames.</a:t>
            </a:r>
          </a:p>
          <a:p>
            <a:pPr algn="l"/>
            <a:endParaRPr lang="en-US" sz="1800" b="0" i="0" u="none" strike="noStrike" baseline="0">
              <a:latin typeface="NimbusRomNo9L-Regu"/>
            </a:endParaRPr>
          </a:p>
          <a:p>
            <a:pPr algn="l"/>
            <a:r>
              <a:rPr lang="en-US" sz="1800" b="0" i="0" u="none" strike="noStrike" baseline="0">
                <a:latin typeface="NimbusRomNo9L-Regu"/>
              </a:rPr>
              <a:t>The acoustic tokens are generated with </a:t>
            </a:r>
            <a:r>
              <a:rPr lang="en-HK" sz="1800" b="0" i="0" u="none" strike="noStrike" baseline="0" err="1">
                <a:latin typeface="NimbusRomNo9L-Regu"/>
              </a:rPr>
              <a:t>SoundStorm</a:t>
            </a:r>
            <a:r>
              <a:rPr lang="en-HK" sz="1800" b="0" i="0" u="none" strike="noStrike" baseline="0">
                <a:latin typeface="NimbusRomNo9L-Regu"/>
              </a:rPr>
              <a:t>, and the semantic to acoustic model is also a masked generative transformer, which is trained to predict the masked acoustic tokens in the select layer with the prompt acoustic tokens and the acoustic tokens in the previous layers.</a:t>
            </a:r>
          </a:p>
          <a:p>
            <a:pPr algn="l"/>
            <a:endParaRPr lang="en-HK" sz="1800" b="0" i="0" u="none" strike="noStrike" baseline="0">
              <a:latin typeface="NimbusRomNo9L-Regu"/>
            </a:endParaRPr>
          </a:p>
          <a:p>
            <a:pPr algn="l"/>
            <a:r>
              <a:rPr lang="en-HK" sz="1800" b="0" i="0" u="none" strike="noStrike" baseline="0">
                <a:latin typeface="NimbusRomNo9L-Regu"/>
              </a:rPr>
              <a:t> </a:t>
            </a:r>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71</a:t>
            </a:fld>
            <a:endParaRPr lang="en-HK"/>
          </a:p>
        </p:txBody>
      </p:sp>
    </p:spTree>
    <p:extLst>
      <p:ext uri="{BB962C8B-B14F-4D97-AF65-F5344CB8AC3E}">
        <p14:creationId xmlns:p14="http://schemas.microsoft.com/office/powerpoint/2010/main" val="422131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previous introduced NAR TTS models are offline methods, can not deal with the streaming input text.</a:t>
            </a:r>
          </a:p>
          <a:p>
            <a:endParaRPr lang="en-US"/>
          </a:p>
          <a:p>
            <a:r>
              <a:rPr lang="en-US" err="1"/>
              <a:t>SyncSpeech</a:t>
            </a:r>
            <a:r>
              <a:rPr lang="en-US"/>
              <a:t> is an NAR streaming TTS model.  </a:t>
            </a:r>
            <a:r>
              <a:rPr lang="en-HK"/>
              <a:t>Given the text received and the generated speech tokens as prompt, the model will first predict the duration for the new text word, and then the speech tokens for this word is generated in an NAR approach. If a new word coming, the input sequence is rebuilt and the duration for this word is predicted and the speech tokens are predicted similarly. It should be noted that, the coming words are append to the end of the previous words, and the KV cache of the speech tokens are rebuilt for each prediction. </a:t>
            </a:r>
          </a:p>
          <a:p>
            <a:endParaRPr lang="en-HK"/>
          </a:p>
          <a:p>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72</a:t>
            </a:fld>
            <a:endParaRPr lang="en-HK"/>
          </a:p>
        </p:txBody>
      </p:sp>
    </p:spTree>
    <p:extLst>
      <p:ext uri="{BB962C8B-B14F-4D97-AF65-F5344CB8AC3E}">
        <p14:creationId xmlns:p14="http://schemas.microsoft.com/office/powerpoint/2010/main" val="3281008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Instead of predict the speech tokens in an NAR approach, </a:t>
            </a:r>
            <a:r>
              <a:rPr lang="en-HK" err="1"/>
              <a:t>AudioGen</a:t>
            </a:r>
            <a:r>
              <a:rPr lang="en-HK"/>
              <a:t> generates the tokens one by one in an AR way.</a:t>
            </a:r>
          </a:p>
          <a:p>
            <a:endParaRPr lang="en-HK"/>
          </a:p>
          <a:p>
            <a:r>
              <a:rPr lang="en-HK"/>
              <a:t>In </a:t>
            </a:r>
            <a:r>
              <a:rPr lang="en-HK" err="1"/>
              <a:t>AudioGen</a:t>
            </a:r>
            <a:r>
              <a:rPr lang="en-HK"/>
              <a:t>, there is an encoder to encode the input text, and there is a decoder to generate the codec tokens. Between them, there is a cross-attention to connect the encoder and decoder, enabling the decoder to pay more attention to the word pronouncing for the current frame. </a:t>
            </a:r>
          </a:p>
          <a:p>
            <a:endParaRPr lang="en-HK"/>
          </a:p>
          <a:p>
            <a:r>
              <a:rPr lang="en-HK"/>
              <a:t>The codec decoder generates the final waveform based on the predicted codec codes.</a:t>
            </a:r>
          </a:p>
          <a:p>
            <a:endParaRPr lang="en-HK"/>
          </a:p>
        </p:txBody>
      </p:sp>
      <p:sp>
        <p:nvSpPr>
          <p:cNvPr id="4" name="Slide Number Placeholder 3"/>
          <p:cNvSpPr>
            <a:spLocks noGrp="1"/>
          </p:cNvSpPr>
          <p:nvPr>
            <p:ph type="sldNum" sz="quarter" idx="5"/>
          </p:nvPr>
        </p:nvSpPr>
        <p:spPr/>
        <p:txBody>
          <a:bodyPr/>
          <a:lstStyle/>
          <a:p>
            <a:fld id="{051DB025-BD92-4129-BF43-6A94F7B5A49C}" type="slidenum">
              <a:rPr lang="en-HK" smtClean="0"/>
              <a:t>73</a:t>
            </a:fld>
            <a:endParaRPr lang="en-HK"/>
          </a:p>
        </p:txBody>
      </p:sp>
    </p:spTree>
    <p:extLst>
      <p:ext uri="{BB962C8B-B14F-4D97-AF65-F5344CB8AC3E}">
        <p14:creationId xmlns:p14="http://schemas.microsoft.com/office/powerpoint/2010/main" val="399883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a:t>For the decoder only models, it is very straight forward. As </a:t>
            </a:r>
            <a:r>
              <a:rPr lang="en-US" sz="4400" err="1"/>
              <a:t>Yiwei</a:t>
            </a:r>
            <a:r>
              <a:rPr lang="en-US" sz="4400"/>
              <a:t> introduced, with codec models, we can transform continuous speech signal to discrete tokens, and based on the tokenized speech result, we can train language models. </a:t>
            </a:r>
            <a:endParaRPr lang="en-US" altLang="zh-CN" sz="4400"/>
          </a:p>
          <a:p>
            <a:endParaRPr lang="en-US" sz="4400"/>
          </a:p>
          <a:p>
            <a:r>
              <a:rPr lang="en-US" sz="4400"/>
              <a:t>Using the </a:t>
            </a:r>
            <a:r>
              <a:rPr lang="en-US" sz="4400" err="1"/>
              <a:t>SoundStream</a:t>
            </a:r>
            <a:r>
              <a:rPr lang="en-US" sz="4400"/>
              <a:t> to tokenize the speech to acoustic tokens and W2V-Bert to convert speech to semantic tokens, </a:t>
            </a:r>
            <a:r>
              <a:rPr lang="en-US" sz="4400" err="1"/>
              <a:t>AudioLM</a:t>
            </a:r>
            <a:r>
              <a:rPr lang="en-US" sz="4400"/>
              <a:t> trains several speech decoder LLMs. </a:t>
            </a:r>
          </a:p>
          <a:p>
            <a:endParaRPr lang="en-US" sz="4400"/>
          </a:p>
          <a:p>
            <a:r>
              <a:rPr lang="en-US" sz="4400"/>
              <a:t>Based on the semantic tokens generated with w2v-bert, the first semantic LLM can be trained to generate semantic sequences.</a:t>
            </a:r>
          </a:p>
          <a:p>
            <a:r>
              <a:rPr lang="en-US" sz="4400"/>
              <a:t>With the semantic sequence as condition, a coarse acoustic speech LLM can be trained to generate coarse acoustic tokens.</a:t>
            </a:r>
          </a:p>
          <a:p>
            <a:r>
              <a:rPr lang="en-US" sz="4400"/>
              <a:t>The acoustic tokens have 8 layers, the first layer acoustic tokens contains the most and coarse information, and the second language model is used to predict the sequence of first layer tokens. </a:t>
            </a:r>
          </a:p>
          <a:p>
            <a:r>
              <a:rPr lang="en-US" sz="4400"/>
              <a:t>With the coarse acoustic tokens as condition a third fine acoustic speech LLM is trained to generated other acoustic tokens.</a:t>
            </a:r>
          </a:p>
          <a:p>
            <a:endParaRPr lang="en-US" sz="4400"/>
          </a:p>
          <a:p>
            <a:r>
              <a:rPr lang="en-US" sz="4400"/>
              <a:t>With all the acoustic tokens, the </a:t>
            </a:r>
            <a:r>
              <a:rPr lang="en-US" sz="4400" err="1"/>
              <a:t>soundstream</a:t>
            </a:r>
            <a:r>
              <a:rPr lang="en-US" sz="4400"/>
              <a:t> decoder can generate the final speech utterance.</a:t>
            </a:r>
          </a:p>
          <a:p>
            <a:endParaRPr lang="en-US" sz="4400" kern="1200">
              <a:solidFill>
                <a:schemeClr val="tx1"/>
              </a:solidFill>
              <a:latin typeface="+mj-lt"/>
              <a:ea typeface="+mj-ea"/>
              <a:cs typeface="+mj-cs"/>
            </a:endParaRPr>
          </a:p>
        </p:txBody>
      </p:sp>
      <p:sp>
        <p:nvSpPr>
          <p:cNvPr id="4" name="Slide Number Placeholder 3"/>
          <p:cNvSpPr>
            <a:spLocks noGrp="1"/>
          </p:cNvSpPr>
          <p:nvPr>
            <p:ph type="sldNum" sz="quarter" idx="5"/>
          </p:nvPr>
        </p:nvSpPr>
        <p:spPr/>
        <p:txBody>
          <a:bodyPr/>
          <a:lstStyle/>
          <a:p>
            <a:fld id="{5CA3638A-ED8F-4141-B58D-315E5706B025}" type="slidenum">
              <a:rPr lang="en-US" smtClean="0"/>
              <a:t>74</a:t>
            </a:fld>
            <a:endParaRPr lang="en-US" altLang="zh-CN"/>
          </a:p>
        </p:txBody>
      </p:sp>
    </p:spTree>
    <p:extLst>
      <p:ext uri="{BB962C8B-B14F-4D97-AF65-F5344CB8AC3E}">
        <p14:creationId xmlns:p14="http://schemas.microsoft.com/office/powerpoint/2010/main" val="985858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ans-HK" err="1"/>
              <a:t>AudioLM</a:t>
            </a:r>
            <a:r>
              <a:rPr lang="en-US" altLang="zh-Hans-HK"/>
              <a:t> only use the speech data for model training, and it cannot be used for text related tasks, such as TTS.</a:t>
            </a:r>
          </a:p>
          <a:p>
            <a:endParaRPr lang="en-US" altLang="zh-Hans-HK"/>
          </a:p>
          <a:p>
            <a:r>
              <a:rPr lang="en-US" altLang="zh-Hans-HK"/>
              <a:t>VALL-E follows the frame of </a:t>
            </a:r>
            <a:r>
              <a:rPr lang="en-US" altLang="zh-Hans-HK" err="1"/>
              <a:t>AudioLM</a:t>
            </a:r>
            <a:r>
              <a:rPr lang="en-US" altLang="zh-Hans-HK"/>
              <a:t> to train a decoder-only LLM for speech synthesis.</a:t>
            </a:r>
          </a:p>
          <a:p>
            <a:endParaRPr lang="en-US" altLang="zh-Hans-HK"/>
          </a:p>
          <a:p>
            <a:r>
              <a:rPr lang="en-US" altLang="zh-Hans-HK"/>
              <a:t>Different from </a:t>
            </a:r>
            <a:r>
              <a:rPr lang="en-US" altLang="zh-Hans-HK" err="1"/>
              <a:t>AudioLM</a:t>
            </a:r>
            <a:r>
              <a:rPr lang="en-US" altLang="zh-Hans-HK"/>
              <a:t> use </a:t>
            </a:r>
            <a:r>
              <a:rPr lang="en-US" altLang="zh-Hans-HK" err="1"/>
              <a:t>SoundStream</a:t>
            </a:r>
            <a:r>
              <a:rPr lang="en-US" altLang="zh-Hans-HK"/>
              <a:t> to generate the acoustic tokens, VALL-E uses encode to tokenize the speech. The acoustic tokens also have 8 layers for each time step.</a:t>
            </a:r>
          </a:p>
          <a:p>
            <a:endParaRPr lang="en-US" altLang="zh-Hans-HK"/>
          </a:p>
          <a:p>
            <a:r>
              <a:rPr lang="en-US" altLang="zh-Hans-HK"/>
              <a:t>Given the Text as condition and a speech clip as prompt, VALL-E trains a neural codec language model to genera the target speech acoustic tokens, which can synthesis the speech for the given text in the same voice of the speech prompt. The generated acoustic tokens are converted into final speech utterance using the </a:t>
            </a:r>
            <a:r>
              <a:rPr lang="en-US" altLang="zh-Hans-HK" err="1"/>
              <a:t>encodec</a:t>
            </a:r>
            <a:r>
              <a:rPr lang="en-US" altLang="zh-Hans-HK"/>
              <a:t> decoder.</a:t>
            </a:r>
          </a:p>
          <a:p>
            <a:endParaRPr lang="en-US" altLang="zh-Hans-HK"/>
          </a:p>
          <a:p>
            <a:endParaRPr lang="zh-Hans-HK" altLang="en-US"/>
          </a:p>
        </p:txBody>
      </p:sp>
      <p:sp>
        <p:nvSpPr>
          <p:cNvPr id="4" name="Slide Number Placeholder 3"/>
          <p:cNvSpPr>
            <a:spLocks noGrp="1"/>
          </p:cNvSpPr>
          <p:nvPr>
            <p:ph type="sldNum" sz="quarter" idx="5"/>
          </p:nvPr>
        </p:nvSpPr>
        <p:spPr/>
        <p:txBody>
          <a:bodyPr/>
          <a:lstStyle/>
          <a:p>
            <a:fld id="{DC1167EF-E8CF-44DA-ABBA-5C90563D0F81}" type="slidenum">
              <a:rPr lang="en-US" smtClean="0"/>
              <a:t>75</a:t>
            </a:fld>
            <a:endParaRPr lang="en-US"/>
          </a:p>
        </p:txBody>
      </p:sp>
    </p:spTree>
    <p:extLst>
      <p:ext uri="{BB962C8B-B14F-4D97-AF65-F5344CB8AC3E}">
        <p14:creationId xmlns:p14="http://schemas.microsoft.com/office/powerpoint/2010/main" val="224195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a:t>VALL-E model contains two language molds, an auto-regressive one and a non auto-regressive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ans-HK"/>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a:t>The AR model is used to generate the tokens of the first layer, and causal mask is used for model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ans-HK"/>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a:t>The NAR model has a similar architecture to the AR model. The NAR model is used to generate the codec codes of the other 7 layers. It uses the previous layer codec codes to predict the codes in the current layer. No mask is used for the input during model training and all the codec codes can be predicted simultaneously for the same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ans-HK"/>
          </a:p>
          <a:p>
            <a:endParaRPr lang="zh-Hans-HK" altLang="en-US"/>
          </a:p>
        </p:txBody>
      </p:sp>
      <p:sp>
        <p:nvSpPr>
          <p:cNvPr id="4" name="Slide Number Placeholder 3"/>
          <p:cNvSpPr>
            <a:spLocks noGrp="1"/>
          </p:cNvSpPr>
          <p:nvPr>
            <p:ph type="sldNum" sz="quarter" idx="5"/>
          </p:nvPr>
        </p:nvSpPr>
        <p:spPr/>
        <p:txBody>
          <a:bodyPr/>
          <a:lstStyle/>
          <a:p>
            <a:fld id="{DC1167EF-E8CF-44DA-ABBA-5C90563D0F81}" type="slidenum">
              <a:rPr lang="en-US" smtClean="0"/>
              <a:t>76</a:t>
            </a:fld>
            <a:endParaRPr lang="en-US"/>
          </a:p>
        </p:txBody>
      </p:sp>
    </p:spTree>
    <p:extLst>
      <p:ext uri="{BB962C8B-B14F-4D97-AF65-F5344CB8AC3E}">
        <p14:creationId xmlns:p14="http://schemas.microsoft.com/office/powerpoint/2010/main" val="4202379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Given the language model generated coarse acoustic tokens, there are different methods to generate the fine acoustic tokens.</a:t>
            </a:r>
          </a:p>
          <a:p>
            <a:endParaRPr lang="en-HK"/>
          </a:p>
          <a:p>
            <a:r>
              <a:rPr lang="en-HK" err="1"/>
              <a:t>AudioLM</a:t>
            </a:r>
            <a:r>
              <a:rPr lang="en-HK"/>
              <a:t> leverages AR model to generate them, while VALL-E leverage NAR model. There are other methods use diffusion or flow-matching for fine acoustic token generation.</a:t>
            </a:r>
          </a:p>
          <a:p>
            <a:endParaRPr lang="en-HK"/>
          </a:p>
          <a:p>
            <a:r>
              <a:rPr lang="en-HK"/>
              <a:t>For example, in </a:t>
            </a:r>
            <a:r>
              <a:rPr lang="en-HK" err="1"/>
              <a:t>SpeechGPT</a:t>
            </a:r>
            <a:r>
              <a:rPr lang="en-HK"/>
              <a:t>-Gen,</a:t>
            </a:r>
            <a:r>
              <a:rPr lang="zh-CN" altLang="en-US"/>
              <a:t> </a:t>
            </a:r>
            <a:r>
              <a:rPr lang="en-HK" altLang="zh-CN"/>
              <a:t>two</a:t>
            </a:r>
            <a:r>
              <a:rPr lang="zh-CN" altLang="en-US"/>
              <a:t> </a:t>
            </a:r>
            <a:r>
              <a:rPr lang="en-HK" altLang="zh-CN"/>
              <a:t>chains of flow matching are leveraged. One is explicit chain, the other is implicit chain. The explicit chain tries to recover the fine acoustic tokens from a simple </a:t>
            </a:r>
            <a:r>
              <a:rPr lang="en-HK" sz="1800" b="0" i="0" u="none" strike="noStrike" baseline="0">
                <a:latin typeface="NimbusRomNo9L-Regu"/>
              </a:rPr>
              <a:t>standard gaussian prior distribution</a:t>
            </a:r>
            <a:r>
              <a:rPr lang="zh-CN" altLang="en-US" sz="1800" b="0" i="0" u="none" strike="noStrike" baseline="0">
                <a:latin typeface="NimbusRomNo9L-Regu"/>
              </a:rPr>
              <a:t>， </a:t>
            </a:r>
            <a:r>
              <a:rPr lang="en-US" altLang="zh-CN" sz="1800" b="0" i="0" u="none" strike="noStrike" baseline="0">
                <a:latin typeface="NimbusRomNo9L-Regu"/>
              </a:rPr>
              <a:t>while the implicit chain tries to recover such information from a </a:t>
            </a:r>
            <a:r>
              <a:rPr lang="en-HK" sz="1800" b="0" i="0" u="none" strike="noStrike" baseline="0">
                <a:latin typeface="NimbusRomNo9L-Regu"/>
              </a:rPr>
              <a:t>gaussian prior distribution with the embedding of the coarse token as the mean. </a:t>
            </a:r>
          </a:p>
          <a:p>
            <a:endParaRPr lang="en-HK" altLang="zh-CN" sz="1800" b="0" i="0" u="none" strike="noStrike" baseline="0">
              <a:latin typeface="NimbusRomNo9L-Regu"/>
            </a:endParaRPr>
          </a:p>
          <a:p>
            <a:r>
              <a:rPr lang="en-HK" altLang="zh-CN" sz="1800" b="0" i="0" u="none" strike="noStrike" baseline="0">
                <a:latin typeface="NimbusRomNo9L-Regu"/>
              </a:rPr>
              <a:t>Experimental results show that the implicit chain can achieve better results.</a:t>
            </a:r>
            <a:endParaRPr lang="en-HK" altLang="zh-CN"/>
          </a:p>
          <a:p>
            <a:endParaRPr lang="en-HK"/>
          </a:p>
          <a:p>
            <a:endParaRPr lang="en-HK"/>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77</a:t>
            </a:fld>
            <a:endParaRPr lang="zh-CN" altLang="en-US"/>
          </a:p>
        </p:txBody>
      </p:sp>
    </p:spTree>
    <p:extLst>
      <p:ext uri="{BB962C8B-B14F-4D97-AF65-F5344CB8AC3E}">
        <p14:creationId xmlns:p14="http://schemas.microsoft.com/office/powerpoint/2010/main" val="1233953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generating the fine acoustic tokens, there are other approaches trying to generate the </a:t>
            </a:r>
            <a:r>
              <a:rPr lang="en-US" err="1"/>
              <a:t>mel</a:t>
            </a:r>
            <a:r>
              <a:rPr lang="en-US"/>
              <a:t> spectrograms or waveforms directly.</a:t>
            </a:r>
          </a:p>
          <a:p>
            <a:endParaRPr lang="en-US"/>
          </a:p>
          <a:p>
            <a:r>
              <a:rPr lang="en-US"/>
              <a:t>For example, in TorToise-V2, </a:t>
            </a:r>
            <a:r>
              <a:rPr lang="en-US" err="1"/>
              <a:t>SeedTTS</a:t>
            </a:r>
            <a:r>
              <a:rPr lang="en-US"/>
              <a:t>, and </a:t>
            </a:r>
            <a:r>
              <a:rPr lang="en-US" err="1"/>
              <a:t>CosyVoice</a:t>
            </a:r>
            <a:r>
              <a:rPr lang="en-US"/>
              <a:t>, diffusion or flow matching methods are used to generate Mel spectrograms, followed with a vocoder to generate the final waveform.</a:t>
            </a:r>
          </a:p>
          <a:p>
            <a:endParaRPr lang="en-US"/>
          </a:p>
          <a:p>
            <a:r>
              <a:rPr lang="en-US"/>
              <a:t>While in </a:t>
            </a:r>
            <a:r>
              <a:rPr lang="en-US" err="1"/>
              <a:t>BaseTTS</a:t>
            </a:r>
            <a:r>
              <a:rPr lang="en-US"/>
              <a:t>, the coarse acoustic embedding is input  into a decoder block to integrate speaker information, and a </a:t>
            </a:r>
            <a:r>
              <a:rPr lang="en-US" err="1"/>
              <a:t>BigVGAN</a:t>
            </a:r>
            <a:r>
              <a:rPr lang="en-US"/>
              <a:t> is used to generate the waveforms directly.</a:t>
            </a:r>
          </a:p>
          <a:p>
            <a:endParaRPr lang="en-US"/>
          </a:p>
          <a:p>
            <a:endParaRPr lang="en-US"/>
          </a:p>
        </p:txBody>
      </p:sp>
      <p:sp>
        <p:nvSpPr>
          <p:cNvPr id="4" name="Slide Number Placeholder 3"/>
          <p:cNvSpPr>
            <a:spLocks noGrp="1"/>
          </p:cNvSpPr>
          <p:nvPr>
            <p:ph type="sldNum" sz="quarter" idx="5"/>
          </p:nvPr>
        </p:nvSpPr>
        <p:spPr/>
        <p:txBody>
          <a:bodyPr/>
          <a:lstStyle/>
          <a:p>
            <a:fld id="{5CA3638A-ED8F-4141-B58D-315E5706B025}" type="slidenum">
              <a:rPr lang="en-US" smtClean="0"/>
              <a:t>78</a:t>
            </a:fld>
            <a:endParaRPr lang="en-US" altLang="zh-CN"/>
          </a:p>
        </p:txBody>
      </p:sp>
    </p:spTree>
    <p:extLst>
      <p:ext uri="{BB962C8B-B14F-4D97-AF65-F5344CB8AC3E}">
        <p14:creationId xmlns:p14="http://schemas.microsoft.com/office/powerpoint/2010/main" val="2875516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Different from </a:t>
            </a:r>
            <a:r>
              <a:rPr lang="en-HK" err="1"/>
              <a:t>AudioLM</a:t>
            </a:r>
            <a:r>
              <a:rPr lang="en-HK"/>
              <a:t> and VALL-E, which encode the speaker information with the speech prompt, and implicitly</a:t>
            </a:r>
            <a:r>
              <a:rPr lang="en-US" altLang="zh-CN"/>
              <a:t>y modeled with the language models. </a:t>
            </a:r>
            <a:br>
              <a:rPr lang="en-US" altLang="zh-CN"/>
            </a:br>
            <a:endParaRPr lang="en-US" altLang="zh-CN"/>
          </a:p>
          <a:p>
            <a:r>
              <a:rPr lang="en-US"/>
              <a:t>Speaker information can also be explicitly model with a speaker or reference embedding, as in </a:t>
            </a:r>
            <a:r>
              <a:rPr lang="en-US" err="1"/>
              <a:t>BaseTTS</a:t>
            </a:r>
            <a:r>
              <a:rPr lang="en-US"/>
              <a:t>.</a:t>
            </a:r>
          </a:p>
          <a:p>
            <a:endParaRPr lang="en-HK"/>
          </a:p>
          <a:p>
            <a:r>
              <a:rPr lang="en-US"/>
              <a:t>To get a speaker embedding with X-Vector, a speaker classifier is offline trained, with the MFCC as input and a TDNN to get the hidden states and the x-vector is the result of the statistic pooling.</a:t>
            </a:r>
          </a:p>
          <a:p>
            <a:endParaRPr lang="en-US"/>
          </a:p>
          <a:p>
            <a:r>
              <a:rPr lang="en-US"/>
              <a:t>Instead of using the offline extracted x-vector, reference encoding leverages a specifically designed encoder to encode the reference speech to model the speaker information.</a:t>
            </a:r>
          </a:p>
          <a:p>
            <a:endParaRPr lang="en-US"/>
          </a:p>
          <a:p>
            <a:endParaRPr lang="en-US"/>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79</a:t>
            </a:fld>
            <a:endParaRPr lang="zh-CN" altLang="en-US"/>
          </a:p>
        </p:txBody>
      </p:sp>
    </p:spTree>
    <p:extLst>
      <p:ext uri="{BB962C8B-B14F-4D97-AF65-F5344CB8AC3E}">
        <p14:creationId xmlns:p14="http://schemas.microsoft.com/office/powerpoint/2010/main" val="95527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5CA3638A-ED8F-4141-B58D-315E5706B025}" type="slidenum">
              <a:rPr lang="en-US" altLang="zh-CN" smtClean="0"/>
              <a:pPr/>
              <a:t>5</a:t>
            </a:fld>
            <a:endParaRPr lang="zh-CN" altLang="en-US"/>
          </a:p>
        </p:txBody>
      </p:sp>
    </p:spTree>
    <p:extLst>
      <p:ext uri="{BB962C8B-B14F-4D97-AF65-F5344CB8AC3E}">
        <p14:creationId xmlns:p14="http://schemas.microsoft.com/office/powerpoint/2010/main" val="1061164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Here is a chart comparing the traditional TTS models with the language model based TTS methods.</a:t>
            </a:r>
          </a:p>
          <a:p>
            <a:endParaRPr lang="en-HK"/>
          </a:p>
          <a:p>
            <a:r>
              <a:rPr lang="en-HK"/>
              <a:t>Traditional models usually use </a:t>
            </a:r>
            <a:r>
              <a:rPr lang="en-HK" err="1"/>
              <a:t>mel</a:t>
            </a:r>
            <a:r>
              <a:rPr lang="en-HK"/>
              <a:t> spectrogram as the representation, while language model based methods use discrete tokens as the representation.</a:t>
            </a:r>
          </a:p>
          <a:p>
            <a:endParaRPr lang="en-HK"/>
          </a:p>
          <a:p>
            <a:r>
              <a:rPr lang="en-HK"/>
              <a:t>To train the traditional model, regression loss such as MSE, is popularly used, while for language model based method, cross-entropy loss is usually used.</a:t>
            </a:r>
          </a:p>
          <a:p>
            <a:r>
              <a:rPr lang="en-HK"/>
              <a:t>The data used for traditional model training is high quality data collected in studios, and the data is usually small, only several hundred hours. The language model based method is usually trained with diverse data collected from web, and the data size </a:t>
            </a:r>
            <a:r>
              <a:rPr lang="en-US" altLang="zh-CN"/>
              <a:t>is usually very large.</a:t>
            </a:r>
          </a:p>
          <a:p>
            <a:endParaRPr lang="en-US"/>
          </a:p>
          <a:p>
            <a:r>
              <a:rPr lang="en-HK"/>
              <a:t>Trained with small data, the traditional models do not have the in-context learning capability. The diversity of the generation results is poor, and it is hard to integrate with large language models. </a:t>
            </a:r>
          </a:p>
          <a:p>
            <a:endParaRPr lang="en-HK"/>
          </a:p>
          <a:p>
            <a:r>
              <a:rPr lang="en-HK"/>
              <a:t>The language model based method shows strong in-context learning capability, with rich diversity and easy to integrate with large language models.</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80</a:t>
            </a:fld>
            <a:endParaRPr lang="zh-CN" altLang="en-US"/>
          </a:p>
        </p:txBody>
      </p:sp>
    </p:spTree>
    <p:extLst>
      <p:ext uri="{BB962C8B-B14F-4D97-AF65-F5344CB8AC3E}">
        <p14:creationId xmlns:p14="http://schemas.microsoft.com/office/powerpoint/2010/main" val="71658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Here are some examples of VALL-E. </a:t>
            </a:r>
          </a:p>
          <a:p>
            <a:endParaRPr lang="en-HK"/>
          </a:p>
          <a:p>
            <a:r>
              <a:rPr lang="en-HK"/>
              <a:t>You can find that, </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81</a:t>
            </a:fld>
            <a:endParaRPr lang="zh-CN" altLang="en-US"/>
          </a:p>
        </p:txBody>
      </p:sp>
    </p:spTree>
    <p:extLst>
      <p:ext uri="{BB962C8B-B14F-4D97-AF65-F5344CB8AC3E}">
        <p14:creationId xmlns:p14="http://schemas.microsoft.com/office/powerpoint/2010/main" val="165757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A78B-7D19-02C7-30AA-9055CE3C2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3A0AC-0C3A-5030-87CC-AE7928755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A40B6-0477-9077-5469-F51607C3538A}"/>
              </a:ext>
            </a:extLst>
          </p:cNvPr>
          <p:cNvSpPr>
            <a:spLocks noGrp="1"/>
          </p:cNvSpPr>
          <p:nvPr>
            <p:ph type="body" idx="1"/>
          </p:nvPr>
        </p:nvSpPr>
        <p:spPr/>
        <p:txBody>
          <a:bodyPr/>
          <a:lstStyle/>
          <a:p>
            <a:r>
              <a:rPr lang="en-HK"/>
              <a:t>Here are some examples of VALL-E. </a:t>
            </a:r>
          </a:p>
          <a:p>
            <a:endParaRPr lang="en-HK"/>
          </a:p>
          <a:p>
            <a:r>
              <a:rPr lang="en-HK"/>
              <a:t>You can find that, </a:t>
            </a:r>
          </a:p>
        </p:txBody>
      </p:sp>
      <p:sp>
        <p:nvSpPr>
          <p:cNvPr id="4" name="Slide Number Placeholder 3">
            <a:extLst>
              <a:ext uri="{FF2B5EF4-FFF2-40B4-BE49-F238E27FC236}">
                <a16:creationId xmlns:a16="http://schemas.microsoft.com/office/drawing/2014/main" id="{80FD2D41-14E7-B88E-DE49-690FE92E41BF}"/>
              </a:ext>
            </a:extLst>
          </p:cNvPr>
          <p:cNvSpPr>
            <a:spLocks noGrp="1"/>
          </p:cNvSpPr>
          <p:nvPr>
            <p:ph type="sldNum" sz="quarter" idx="5"/>
          </p:nvPr>
        </p:nvSpPr>
        <p:spPr/>
        <p:txBody>
          <a:bodyPr/>
          <a:lstStyle/>
          <a:p>
            <a:fld id="{5CA3638A-ED8F-4141-B58D-315E5706B025}" type="slidenum">
              <a:rPr lang="en-US" altLang="zh-CN" smtClean="0"/>
              <a:pPr/>
              <a:t>82</a:t>
            </a:fld>
            <a:endParaRPr lang="zh-CN" altLang="en-US"/>
          </a:p>
        </p:txBody>
      </p:sp>
    </p:spTree>
    <p:extLst>
      <p:ext uri="{BB962C8B-B14F-4D97-AF65-F5344CB8AC3E}">
        <p14:creationId xmlns:p14="http://schemas.microsoft.com/office/powerpoint/2010/main" val="134948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decoding of the AR models, the model samples one output at each timestep, and the sampling method inevitably introduce errors, and such errors may be propagated and amplified in the following sampling steps. This causes the robustness problem.</a:t>
            </a:r>
          </a:p>
          <a:p>
            <a:endParaRPr lang="en-US"/>
          </a:p>
          <a:p>
            <a:r>
              <a:rPr lang="en-US"/>
              <a:t>To deal with this problem, forced alignment information of monotonic decoding mechanisms are usually introduced. </a:t>
            </a:r>
          </a:p>
          <a:p>
            <a:endParaRPr lang="en-US"/>
          </a:p>
          <a:p>
            <a:r>
              <a:rPr lang="en-US"/>
              <a:t>In RALL-E, the model first predict the duration of each phoneme. The duration information can be used as a constraint to introduce an attention window to force the model to focus on the correct phonemes. </a:t>
            </a:r>
          </a:p>
          <a:p>
            <a:endParaRPr lang="en-US"/>
          </a:p>
          <a:p>
            <a:r>
              <a:rPr lang="en-US"/>
              <a:t>In ELLA-V, the language model first predicts the phoneme to be pronounced, followed with the coarse acoustic tokens and an end of phoneme tag, then predict the second </a:t>
            </a:r>
            <a:r>
              <a:rPr lang="en-US" err="1"/>
              <a:t>pheone</a:t>
            </a:r>
            <a:r>
              <a:rPr lang="en-US"/>
              <a:t>, followed with the corresponding acoustic tokens and another end of phoneme tag. This process continues until the last phoneme is pronounced.</a:t>
            </a:r>
          </a:p>
          <a:p>
            <a:endParaRPr lang="en-US"/>
          </a:p>
          <a:p>
            <a:r>
              <a:rPr lang="en-US"/>
              <a:t>In VALL-R, at each step, the model not only predicts the acoustic code, but also the phoneme pronouncing, and there is a constraint that the predicted phoneme can only be the same as the previous one or the next phoneme. This monotonic alignment constraint forces the model to pronounce the phonemes from left to right and one by one.</a:t>
            </a:r>
          </a:p>
        </p:txBody>
      </p:sp>
      <p:sp>
        <p:nvSpPr>
          <p:cNvPr id="4" name="Slide Number Placeholder 3"/>
          <p:cNvSpPr>
            <a:spLocks noGrp="1"/>
          </p:cNvSpPr>
          <p:nvPr>
            <p:ph type="sldNum" sz="quarter" idx="5"/>
          </p:nvPr>
        </p:nvSpPr>
        <p:spPr/>
        <p:txBody>
          <a:bodyPr/>
          <a:lstStyle/>
          <a:p>
            <a:fld id="{5CA3638A-ED8F-4141-B58D-315E5706B025}" type="slidenum">
              <a:rPr lang="en-US" smtClean="0"/>
              <a:t>83</a:t>
            </a:fld>
            <a:endParaRPr lang="en-US" altLang="zh-CN"/>
          </a:p>
        </p:txBody>
      </p:sp>
    </p:spTree>
    <p:extLst>
      <p:ext uri="{BB962C8B-B14F-4D97-AF65-F5344CB8AC3E}">
        <p14:creationId xmlns:p14="http://schemas.microsoft.com/office/powerpoint/2010/main" val="122571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Based on the deep analysis of the robustness problem, we found that, the problem is caused by the sampling process, which may introduce errors.</a:t>
            </a:r>
          </a:p>
          <a:p>
            <a:endParaRPr lang="en-HK"/>
          </a:p>
          <a:p>
            <a:r>
              <a:rPr lang="en-HK"/>
              <a:t>To reduce the errors, we can use nucleus sampling to sample candidates only from top items.</a:t>
            </a:r>
          </a:p>
          <a:p>
            <a:endParaRPr lang="en-HK"/>
          </a:p>
          <a:p>
            <a:r>
              <a:rPr lang="en-HK"/>
              <a:t>This introduce another problem, that the model may only predict the silence tokens if we use nucleus sampling.</a:t>
            </a:r>
          </a:p>
          <a:p>
            <a:endParaRPr lang="en-HK"/>
          </a:p>
          <a:p>
            <a:r>
              <a:rPr lang="en-HK"/>
              <a:t>To overcome this new problem, VALL-E 2 introduce a repetition-aware sampling. In a simple word, the model leverage nucleus sampling to sample tokens, but if one token is sampled several times repeatedly</a:t>
            </a:r>
            <a:r>
              <a:rPr lang="en-US" altLang="zh-CN"/>
              <a:t>, we switch to the random sampling, otherwise we continue use the nucleus sampling.</a:t>
            </a:r>
            <a:r>
              <a:rPr lang="en-HK"/>
              <a:t> </a:t>
            </a:r>
          </a:p>
          <a:p>
            <a:endParaRPr lang="en-HK"/>
          </a:p>
          <a:p>
            <a:r>
              <a:rPr lang="en-HK"/>
              <a:t>This method combines random sampling and nucleus sampling. The nucleus sampling ensures the correctness, and the random sampling help the model to jump from silence trap.</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84</a:t>
            </a:fld>
            <a:endParaRPr lang="zh-CN" altLang="en-US"/>
          </a:p>
        </p:txBody>
      </p:sp>
    </p:spTree>
    <p:extLst>
      <p:ext uri="{BB962C8B-B14F-4D97-AF65-F5344CB8AC3E}">
        <p14:creationId xmlns:p14="http://schemas.microsoft.com/office/powerpoint/2010/main" val="617454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Another</a:t>
            </a:r>
            <a:r>
              <a:rPr lang="zh-CN" altLang="en-US"/>
              <a:t> </a:t>
            </a:r>
            <a:r>
              <a:rPr lang="en-HK" altLang="zh-CN"/>
              <a:t>challenge</a:t>
            </a:r>
            <a:r>
              <a:rPr lang="zh-CN" altLang="en-US"/>
              <a:t> </a:t>
            </a:r>
            <a:r>
              <a:rPr lang="en-HK" altLang="zh-CN"/>
              <a:t>for AR models is efficiency. </a:t>
            </a:r>
            <a:r>
              <a:rPr lang="en-US" sz="1200"/>
              <a:t>LM predicts one discrete code at a time, and the speed is limited by the sampling rate of the discrete tokens. If the sampling rate is too low, the sound quality deteriorates; if the sampling rate is too high, the decoding speed becomes too slow.</a:t>
            </a:r>
          </a:p>
          <a:p>
            <a:endParaRPr lang="en-US" sz="1200"/>
          </a:p>
          <a:p>
            <a:r>
              <a:rPr lang="en-US" sz="1200"/>
              <a:t>To speed up the inference process, VALL-E R leverages a </a:t>
            </a:r>
            <a:r>
              <a:rPr lang="en-US"/>
              <a:t>codec-merging approach to </a:t>
            </a:r>
            <a:r>
              <a:rPr lang="en-US" err="1"/>
              <a:t>downsample</a:t>
            </a:r>
            <a:r>
              <a:rPr lang="en-US"/>
              <a:t> the discrete codes </a:t>
            </a:r>
            <a:r>
              <a:rPr lang="en-US" altLang="zh-CN"/>
              <a:t>only </a:t>
            </a:r>
            <a:r>
              <a:rPr lang="en-US" altLang="zh-CN" err="1"/>
              <a:t>nl</a:t>
            </a:r>
            <a:r>
              <a:rPr lang="en-US" err="1"/>
              <a:t>in</a:t>
            </a:r>
            <a:r>
              <a:rPr lang="en-US"/>
              <a:t> shallow quantization layer.</a:t>
            </a:r>
          </a:p>
          <a:p>
            <a:endParaRPr lang="en-US"/>
          </a:p>
          <a:p>
            <a:r>
              <a:rPr lang="en-US"/>
              <a:t>As </a:t>
            </a:r>
            <a:r>
              <a:rPr lang="en-US" err="1"/>
              <a:t>Yiwei</a:t>
            </a:r>
            <a:r>
              <a:rPr lang="en-US"/>
              <a:t> introduced, the speech information is encoded into coarse to fine layers with a VQ-VAE. For the first layer, VALL-E R forces the adjacent t</a:t>
            </a:r>
            <a:r>
              <a:rPr lang="en-US" altLang="zh-CN"/>
              <a:t>wo codes to be the same. For example, the codes for the first and second frames are the same, and the third and the fourth frames share another code.</a:t>
            </a:r>
          </a:p>
          <a:p>
            <a:endParaRPr lang="en-US"/>
          </a:p>
          <a:p>
            <a:endParaRPr lang="en-US"/>
          </a:p>
          <a:p>
            <a:r>
              <a:rPr lang="en-US"/>
              <a:t>This method can speed up the inference of AR models about 1.6 times, without performance degradation. </a:t>
            </a:r>
          </a:p>
          <a:p>
            <a:endParaRPr lang="en-US"/>
          </a:p>
        </p:txBody>
      </p:sp>
      <p:sp>
        <p:nvSpPr>
          <p:cNvPr id="4" name="Slide Number Placeholder 3"/>
          <p:cNvSpPr>
            <a:spLocks noGrp="1"/>
          </p:cNvSpPr>
          <p:nvPr>
            <p:ph type="sldNum" sz="quarter" idx="5"/>
          </p:nvPr>
        </p:nvSpPr>
        <p:spPr/>
        <p:txBody>
          <a:bodyPr/>
          <a:lstStyle/>
          <a:p>
            <a:fld id="{5CA3638A-ED8F-4141-B58D-315E5706B025}" type="slidenum">
              <a:rPr lang="en-US" smtClean="0"/>
              <a:t>85</a:t>
            </a:fld>
            <a:endParaRPr lang="en-US" altLang="zh-CN"/>
          </a:p>
        </p:txBody>
      </p:sp>
    </p:spTree>
    <p:extLst>
      <p:ext uri="{BB962C8B-B14F-4D97-AF65-F5344CB8AC3E}">
        <p14:creationId xmlns:p14="http://schemas.microsoft.com/office/powerpoint/2010/main" val="1393109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Without modifying the codec models, VALL-E 2 groups the discrete tokens with a fixed group size and predict them simultaneously.</a:t>
            </a:r>
          </a:p>
          <a:p>
            <a:r>
              <a:rPr lang="en-US"/>
              <a:t>Since the tokens in the same groups are predicted at the same time, there is an independent assumption between the tokens in the same group.</a:t>
            </a:r>
          </a:p>
          <a:p>
            <a:endParaRPr lang="en-US"/>
          </a:p>
          <a:p>
            <a:r>
              <a:rPr lang="en-US" err="1"/>
              <a:t>aBPE</a:t>
            </a:r>
            <a:r>
              <a:rPr lang="en-US"/>
              <a:t> tries to split the discrete token sequence with BPE method, and the language model predicts the </a:t>
            </a:r>
            <a:r>
              <a:rPr lang="en-US" err="1"/>
              <a:t>aBPE</a:t>
            </a:r>
            <a:r>
              <a:rPr lang="en-US"/>
              <a:t> tokens.</a:t>
            </a:r>
          </a:p>
          <a:p>
            <a:endParaRPr lang="en-US"/>
          </a:p>
          <a:p>
            <a:r>
              <a:rPr lang="en-US"/>
              <a:t>Different from the group-based method, the model predicts the BPE token as a whole, without the </a:t>
            </a:r>
            <a:r>
              <a:rPr lang="en-US" altLang="zh-CN"/>
              <a:t>independency assumption.</a:t>
            </a:r>
          </a:p>
          <a:p>
            <a:endParaRPr lang="en-US"/>
          </a:p>
        </p:txBody>
      </p:sp>
      <p:sp>
        <p:nvSpPr>
          <p:cNvPr id="4" name="Slide Number Placeholder 3"/>
          <p:cNvSpPr>
            <a:spLocks noGrp="1"/>
          </p:cNvSpPr>
          <p:nvPr>
            <p:ph type="sldNum" sz="quarter" idx="5"/>
          </p:nvPr>
        </p:nvSpPr>
        <p:spPr/>
        <p:txBody>
          <a:bodyPr/>
          <a:lstStyle/>
          <a:p>
            <a:fld id="{5CA3638A-ED8F-4141-B58D-315E5706B025}" type="slidenum">
              <a:rPr lang="en-US" smtClean="0"/>
              <a:t>86</a:t>
            </a:fld>
            <a:endParaRPr lang="en-US" altLang="zh-CN"/>
          </a:p>
        </p:txBody>
      </p:sp>
    </p:spTree>
    <p:extLst>
      <p:ext uri="{BB962C8B-B14F-4D97-AF65-F5344CB8AC3E}">
        <p14:creationId xmlns:p14="http://schemas.microsoft.com/office/powerpoint/2010/main" val="3978548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panose="020B0502040204020203" pitchFamily="34" charset="0"/>
              </a:rPr>
              <a:t>As shown in the Figure, VALL-E 2 achieves human parity zero-shot TTS performance. In this context, human parity indicates that the robustness, naturalness, and similarity metrics of VALL-E 2 surpass those of the ground truth samples. </a:t>
            </a:r>
          </a:p>
          <a:p>
            <a:endParaRPr lang="en-US" b="0" i="0">
              <a:solidFill>
                <a:srgbClr val="000000"/>
              </a:solidFill>
              <a:effectLst/>
              <a:latin typeface="Segoe UI" panose="020B0502040204020203" pitchFamily="34" charset="0"/>
            </a:endParaRPr>
          </a:p>
          <a:p>
            <a:r>
              <a:rPr lang="en-US" b="0" i="0">
                <a:solidFill>
                  <a:srgbClr val="000000"/>
                </a:solidFill>
                <a:effectLst/>
                <a:latin typeface="Segoe UI" panose="020B0502040204020203" pitchFamily="34" charset="0"/>
              </a:rPr>
              <a:t>It is important to note that this conclusion is drawn solely from experimental results on the LibriSpeech and VCTK datasets.</a:t>
            </a:r>
            <a:endParaRPr lang="en-HK"/>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87</a:t>
            </a:fld>
            <a:endParaRPr lang="zh-CN" altLang="en-US"/>
          </a:p>
        </p:txBody>
      </p:sp>
    </p:spTree>
    <p:extLst>
      <p:ext uri="{BB962C8B-B14F-4D97-AF65-F5344CB8AC3E}">
        <p14:creationId xmlns:p14="http://schemas.microsoft.com/office/powerpoint/2010/main" val="708089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hard examples to show the robustness.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5CA3638A-ED8F-4141-B58D-315E5706B025}" type="slidenum">
              <a:rPr lang="en-US" smtClean="0"/>
              <a:t>88</a:t>
            </a:fld>
            <a:endParaRPr lang="en-US" altLang="zh-CN"/>
          </a:p>
        </p:txBody>
      </p:sp>
    </p:spTree>
    <p:extLst>
      <p:ext uri="{BB962C8B-B14F-4D97-AF65-F5344CB8AC3E}">
        <p14:creationId xmlns:p14="http://schemas.microsoft.com/office/powerpoint/2010/main" val="3047421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t>
            </a:r>
            <a:r>
              <a:rPr lang="en-US" altLang="zh-CN"/>
              <a:t>ere we also introduce several industry level discrete token-based TTS systems. These systems are trained with very large dataset.</a:t>
            </a:r>
          </a:p>
          <a:p>
            <a:endParaRPr lang="en-US"/>
          </a:p>
          <a:p>
            <a:endParaRPr lang="en-US"/>
          </a:p>
          <a:p>
            <a:pPr algn="l"/>
            <a:r>
              <a:rPr lang="en-US"/>
              <a:t>T</a:t>
            </a:r>
            <a:r>
              <a:rPr lang="en-US" altLang="zh-CN"/>
              <a:t>he main structure of </a:t>
            </a:r>
            <a:r>
              <a:rPr lang="en-US" altLang="zh-CN" err="1"/>
              <a:t>SeedTTS</a:t>
            </a:r>
            <a:r>
              <a:rPr lang="en-US" altLang="zh-CN"/>
              <a:t> is that, given the prompt the speech and the text to be pronounced, a speech tokenizer is used to tokenize the speech to acoustic tokens, ant the acoustic tokens are concatenated with the text tokens as the input of the autoregressive transformer, which is used to generate the speech tokens pronouncing the text in the voice od the speech prompt. The generated speech tokens are input to the diffusion model to generate </a:t>
            </a:r>
            <a:r>
              <a:rPr lang="en-HK" sz="1800" b="0" i="0" u="none" strike="noStrike" baseline="0">
                <a:latin typeface="NimbusRomNo9L-Regu"/>
              </a:rPr>
              <a:t>continuous speech representations in a coarse to fine manner.</a:t>
            </a:r>
            <a:r>
              <a:rPr lang="en-US" sz="1800" b="0" i="0" u="none" strike="noStrike" baseline="0">
                <a:latin typeface="NimbusRomNo9L-Regu"/>
              </a:rPr>
              <a:t> B</a:t>
            </a:r>
            <a:r>
              <a:rPr lang="en-US" altLang="zh-CN" sz="1800" b="0" i="0" u="none" strike="noStrike" baseline="0">
                <a:latin typeface="NimbusRomNo9L-Regu"/>
              </a:rPr>
              <a:t>ased on the continuous speech representations, an acoustic vocoder is used to generate the target waveform.</a:t>
            </a:r>
          </a:p>
          <a:p>
            <a:pPr algn="l"/>
            <a:endParaRPr lang="en-US" sz="1800" b="0" i="0" u="none" strike="noStrike" baseline="0">
              <a:latin typeface="NimbusRomNo9L-Regu"/>
            </a:endParaRPr>
          </a:p>
          <a:p>
            <a:pPr algn="l"/>
            <a:r>
              <a:rPr lang="en-US" sz="1800" b="0" i="0" u="none" strike="noStrike" baseline="0">
                <a:latin typeface="NimbusRomNo9L-Regu"/>
              </a:rPr>
              <a:t>To train </a:t>
            </a:r>
            <a:r>
              <a:rPr lang="en-US" sz="1800" b="0" i="0" u="none" strike="noStrike" baseline="0" err="1">
                <a:latin typeface="NimbusRomNo9L-Regu"/>
              </a:rPr>
              <a:t>SeedTTS</a:t>
            </a:r>
            <a:r>
              <a:rPr lang="en-US" sz="1800" b="0" i="0" u="none" strike="noStrike" baseline="0">
                <a:latin typeface="NimbusRomNo9L-Regu"/>
              </a:rPr>
              <a:t>, three steps training method is used, including pre-training, supervised fine-tuning and reinforcement learning.</a:t>
            </a:r>
          </a:p>
          <a:p>
            <a:pPr algn="l"/>
            <a:endParaRPr lang="en-US" sz="1800" b="0" i="0" u="none" strike="noStrike" baseline="0">
              <a:latin typeface="NimbusRomNo9L-Regu"/>
            </a:endParaRPr>
          </a:p>
          <a:p>
            <a:pPr algn="l"/>
            <a:r>
              <a:rPr lang="en-US" sz="1800" b="0" i="0" u="none" strike="noStrike" baseline="0">
                <a:latin typeface="NimbusRomNo9L-Regu"/>
              </a:rPr>
              <a:t>For the reinforcement learning reward scores can be from AR, ASV, emotion classifier or human </a:t>
            </a:r>
            <a:r>
              <a:rPr lang="en-US" sz="1800" b="0" i="0" u="none" strike="noStrike" baseline="0" err="1">
                <a:latin typeface="NimbusRomNo9L-Regu"/>
              </a:rPr>
              <a:t>lables</a:t>
            </a:r>
            <a:r>
              <a:rPr lang="en-US" sz="1800" b="0" i="0" u="none" strike="noStrike" baseline="0">
                <a:latin typeface="NimbusRomNo9L-Regu"/>
              </a:rPr>
              <a:t>.</a:t>
            </a:r>
            <a:endParaRPr lang="en-US"/>
          </a:p>
        </p:txBody>
      </p:sp>
      <p:sp>
        <p:nvSpPr>
          <p:cNvPr id="4" name="Slide Number Placeholder 3"/>
          <p:cNvSpPr>
            <a:spLocks noGrp="1"/>
          </p:cNvSpPr>
          <p:nvPr>
            <p:ph type="sldNum" sz="quarter" idx="5"/>
          </p:nvPr>
        </p:nvSpPr>
        <p:spPr/>
        <p:txBody>
          <a:bodyPr/>
          <a:lstStyle/>
          <a:p>
            <a:fld id="{5CA3638A-ED8F-4141-B58D-315E5706B025}" type="slidenum">
              <a:rPr lang="en-US" smtClean="0"/>
              <a:t>89</a:t>
            </a:fld>
            <a:endParaRPr lang="en-US" altLang="zh-CN"/>
          </a:p>
        </p:txBody>
      </p:sp>
    </p:spTree>
    <p:extLst>
      <p:ext uri="{BB962C8B-B14F-4D97-AF65-F5344CB8AC3E}">
        <p14:creationId xmlns:p14="http://schemas.microsoft.com/office/powerpoint/2010/main" val="205184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备注占位符 55"/>
          <p:cNvSpPr>
            <a:spLocks noGrp="1"/>
          </p:cNvSpPr>
          <p:nvPr>
            <p:ph type="body"/>
          </p:nvPr>
        </p:nvSpPr>
        <p:spPr>
          <a:xfrm>
            <a:off x="0" y="0"/>
            <a:ext cx="1778000" cy="444500"/>
          </a:xfrm>
          <a:prstGeom prst="rect">
            <a:avLst/>
          </a:prstGeom>
        </p:spPr>
        <p:txBody>
          <a:bodyPr/>
          <a:lstStyle/>
          <a:p>
            <a:endParaRPr 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err="1"/>
              <a:t>BaseTTS</a:t>
            </a:r>
            <a:r>
              <a:rPr lang="en-HK"/>
              <a:t> and </a:t>
            </a:r>
            <a:r>
              <a:rPr lang="en-HK" err="1"/>
              <a:t>CosyVoice</a:t>
            </a:r>
            <a:r>
              <a:rPr lang="en-HK"/>
              <a:t> follows similar framework. For </a:t>
            </a:r>
            <a:r>
              <a:rPr lang="en-HK" err="1"/>
              <a:t>baseTTS</a:t>
            </a:r>
            <a:r>
              <a:rPr lang="en-HK"/>
              <a:t>, tokens are based on </a:t>
            </a:r>
            <a:r>
              <a:rPr lang="en-HK" err="1"/>
              <a:t>WavLM</a:t>
            </a:r>
            <a:r>
              <a:rPr lang="en-HK"/>
              <a:t>. To encode the speaker information, explicit reference encoder is used, and </a:t>
            </a:r>
            <a:r>
              <a:rPr lang="en-HK" err="1"/>
              <a:t>BigVGAN</a:t>
            </a:r>
            <a:r>
              <a:rPr lang="en-HK"/>
              <a:t> is used to generate the final </a:t>
            </a:r>
            <a:r>
              <a:rPr lang="en-HK" err="1"/>
              <a:t>wavefrom</a:t>
            </a:r>
            <a:r>
              <a:rPr lang="en-HK"/>
              <a:t>.</a:t>
            </a:r>
          </a:p>
          <a:p>
            <a:endParaRPr lang="en-HK"/>
          </a:p>
          <a:p>
            <a:r>
              <a:rPr lang="en-HK"/>
              <a:t>In </a:t>
            </a:r>
            <a:r>
              <a:rPr lang="en-HK" err="1"/>
              <a:t>cosyvoice</a:t>
            </a:r>
            <a:r>
              <a:rPr lang="en-HK"/>
              <a:t>, the tokenizer is </a:t>
            </a:r>
            <a:r>
              <a:rPr lang="en-HK" err="1"/>
              <a:t>speechtokenizer</a:t>
            </a:r>
            <a:r>
              <a:rPr lang="en-HK"/>
              <a:t>, and speaker information is provided from X-Vector, and conditional flow matching is used to generate </a:t>
            </a:r>
            <a:r>
              <a:rPr lang="en-HK" err="1"/>
              <a:t>mel</a:t>
            </a:r>
            <a:r>
              <a:rPr lang="en-HK"/>
              <a:t> spectrograms, followed with a vocoder to generate the final waveform</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90</a:t>
            </a:fld>
            <a:endParaRPr lang="zh-CN" altLang="en-US"/>
          </a:p>
        </p:txBody>
      </p:sp>
    </p:spTree>
    <p:extLst>
      <p:ext uri="{BB962C8B-B14F-4D97-AF65-F5344CB8AC3E}">
        <p14:creationId xmlns:p14="http://schemas.microsoft.com/office/powerpoint/2010/main" val="4170711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There are also a lot for open source discrete token based TTS systems, including the opensource implementation of VALL-E,  </a:t>
            </a:r>
            <a:r>
              <a:rPr lang="en-HK" err="1"/>
              <a:t>ChatTTS</a:t>
            </a:r>
            <a:r>
              <a:rPr lang="en-HK"/>
              <a:t>, TTSv2, fish-speech, </a:t>
            </a:r>
            <a:r>
              <a:rPr lang="en-HK" err="1"/>
              <a:t>voicecraft</a:t>
            </a:r>
            <a:r>
              <a:rPr lang="en-HK"/>
              <a:t>, </a:t>
            </a:r>
            <a:r>
              <a:rPr lang="en-HK" err="1"/>
              <a:t>parler-tts</a:t>
            </a:r>
            <a:r>
              <a:rPr lang="en-HK"/>
              <a:t>, TORTOISE-TTS and so on. It is easy for us to try new ideas based on them. </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91</a:t>
            </a:fld>
            <a:endParaRPr lang="zh-CN" altLang="en-US"/>
          </a:p>
        </p:txBody>
      </p:sp>
    </p:spTree>
    <p:extLst>
      <p:ext uri="{BB962C8B-B14F-4D97-AF65-F5344CB8AC3E}">
        <p14:creationId xmlns:p14="http://schemas.microsoft.com/office/powerpoint/2010/main" val="3254780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In this part, we introduced three modelling approaches for discrete token based TTS, including encoder-based NAR models, encoder-decoder based AR models, and decoder-only AR models</a:t>
            </a:r>
          </a:p>
          <a:p>
            <a:endParaRPr lang="en-HK"/>
          </a:p>
          <a:p>
            <a:r>
              <a:rPr lang="en-HK" err="1"/>
              <a:t>Deocer</a:t>
            </a:r>
            <a:r>
              <a:rPr lang="en-HK"/>
              <a:t>-only AR models typically adopt a coarse-to-fine generation approach, such generate coarse-grained discrete tokens, then fine-grained discrete tokens and finally waveform, or coarse-grained discrete tokens, then </a:t>
            </a:r>
            <a:r>
              <a:rPr lang="en-HK" err="1"/>
              <a:t>mel</a:t>
            </a:r>
            <a:r>
              <a:rPr lang="en-HK"/>
              <a:t> spectrograms and waveform. Speaker information can be directly input into the speech language model.</a:t>
            </a:r>
          </a:p>
          <a:p>
            <a:endParaRPr lang="en-HK"/>
          </a:p>
          <a:p>
            <a:r>
              <a:rPr lang="en-HK"/>
              <a:t>Due to the autoregressive nature and sampling decoding method, robustness and efficiency are two main problems of decoder-only models. </a:t>
            </a:r>
          </a:p>
          <a:p>
            <a:endParaRPr lang="en-HK"/>
          </a:p>
          <a:p>
            <a:r>
              <a:rPr lang="en-HK"/>
              <a:t>To deal with the robustness problem, forced alignment information, monotonic decoding constraints and decoding history consideration are usually used.</a:t>
            </a:r>
          </a:p>
          <a:p>
            <a:endParaRPr lang="en-HK"/>
          </a:p>
          <a:p>
            <a:r>
              <a:rPr lang="en-HK"/>
              <a:t>For efficiency, grouping method or BPE method can be used to shorten the sequence.</a:t>
            </a:r>
          </a:p>
          <a:p>
            <a:endParaRPr lang="en-HK"/>
          </a:p>
          <a:p>
            <a:r>
              <a:rPr lang="en-HK"/>
              <a:t>In terms of speech similarity, robustness and fluency, the performance can reach human parity.</a:t>
            </a:r>
          </a:p>
          <a:p>
            <a:endParaRPr lang="en-HK"/>
          </a:p>
          <a:p>
            <a:r>
              <a:rPr lang="en-HK"/>
              <a:t>But similar with the LLM, hallucination is still a big problem of speech LLM.</a:t>
            </a:r>
          </a:p>
        </p:txBody>
      </p:sp>
      <p:sp>
        <p:nvSpPr>
          <p:cNvPr id="4" name="Slide Number Placeholder 3"/>
          <p:cNvSpPr>
            <a:spLocks noGrp="1"/>
          </p:cNvSpPr>
          <p:nvPr>
            <p:ph type="sldNum" sz="quarter" idx="5"/>
          </p:nvPr>
        </p:nvSpPr>
        <p:spPr/>
        <p:txBody>
          <a:bodyPr/>
          <a:lstStyle/>
          <a:p>
            <a:fld id="{5CA3638A-ED8F-4141-B58D-315E5706B025}" type="slidenum">
              <a:rPr lang="en-US" altLang="zh-CN" smtClean="0"/>
              <a:pPr/>
              <a:t>92</a:t>
            </a:fld>
            <a:endParaRPr lang="zh-CN" altLang="en-US"/>
          </a:p>
        </p:txBody>
      </p:sp>
    </p:spTree>
    <p:extLst>
      <p:ext uri="{BB962C8B-B14F-4D97-AF65-F5344CB8AC3E}">
        <p14:creationId xmlns:p14="http://schemas.microsoft.com/office/powerpoint/2010/main" val="2452230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94</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2659290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95</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1449865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101</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2166201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备注占位符 65"/>
          <p:cNvSpPr>
            <a:spLocks noGrp="1"/>
          </p:cNvSpPr>
          <p:nvPr>
            <p:ph type="body"/>
          </p:nvPr>
        </p:nvSpPr>
        <p:spPr>
          <a:xfrm>
            <a:off x="0" y="0"/>
            <a:ext cx="1778000" cy="444500"/>
          </a:xfrm>
          <a:prstGeom prst="rect">
            <a:avLst/>
          </a:prstGeom>
        </p:spPr>
        <p:txBody>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备注占位符 65"/>
          <p:cNvSpPr>
            <a:spLocks noGrp="1"/>
          </p:cNvSpPr>
          <p:nvPr>
            <p:ph type="body"/>
          </p:nvPr>
        </p:nvSpPr>
        <p:spPr>
          <a:xfrm>
            <a:off x="0" y="0"/>
            <a:ext cx="1778000" cy="444500"/>
          </a:xfrm>
          <a:prstGeom prst="rect">
            <a:avLst/>
          </a:prstGeom>
        </p:spPr>
        <p:txBody>
          <a:bodyPr/>
          <a:lstStyle/>
          <a:p>
            <a:endParaRPr dirty="0"/>
          </a:p>
        </p:txBody>
      </p:sp>
    </p:spTree>
    <p:extLst>
      <p:ext uri="{BB962C8B-B14F-4D97-AF65-F5344CB8AC3E}">
        <p14:creationId xmlns:p14="http://schemas.microsoft.com/office/powerpoint/2010/main" val="846778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备注占位符 65"/>
          <p:cNvSpPr>
            <a:spLocks noGrp="1"/>
          </p:cNvSpPr>
          <p:nvPr>
            <p:ph type="body"/>
          </p:nvPr>
        </p:nvSpPr>
        <p:spPr>
          <a:xfrm>
            <a:off x="0" y="0"/>
            <a:ext cx="1778000" cy="444500"/>
          </a:xfrm>
          <a:prstGeom prst="rect">
            <a:avLst/>
          </a:prstGeom>
        </p:spPr>
        <p:txBody>
          <a:bodyPr/>
          <a:lstStyle/>
          <a:p>
            <a:endParaRPr dirty="0"/>
          </a:p>
        </p:txBody>
      </p:sp>
    </p:spTree>
    <p:extLst>
      <p:ext uri="{BB962C8B-B14F-4D97-AF65-F5344CB8AC3E}">
        <p14:creationId xmlns:p14="http://schemas.microsoft.com/office/powerpoint/2010/main" val="3219139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备注占位符 65"/>
          <p:cNvSpPr>
            <a:spLocks noGrp="1"/>
          </p:cNvSpPr>
          <p:nvPr>
            <p:ph type="body"/>
          </p:nvPr>
        </p:nvSpPr>
        <p:spPr>
          <a:xfrm>
            <a:off x="0" y="0"/>
            <a:ext cx="1778000" cy="444500"/>
          </a:xfrm>
          <a:prstGeom prst="rect">
            <a:avLst/>
          </a:prstGeom>
        </p:spPr>
        <p:txBody>
          <a:bodyPr/>
          <a:lstStyle/>
          <a:p>
            <a:r>
              <a:rPr lang="en-US"/>
              <a:t>aclanthology.org/2023.findings-emnlp.438.pdf</a:t>
            </a:r>
          </a:p>
          <a:p>
            <a:r>
              <a:rPr lang="en-US"/>
              <a:t>https://arxiv.org/pdf/2402.05755</a:t>
            </a:r>
          </a:p>
          <a:p>
            <a:endParaRPr/>
          </a:p>
        </p:txBody>
      </p:sp>
    </p:spTree>
    <p:extLst>
      <p:ext uri="{BB962C8B-B14F-4D97-AF65-F5344CB8AC3E}">
        <p14:creationId xmlns:p14="http://schemas.microsoft.com/office/powerpoint/2010/main" val="373138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备注占位符 63"/>
          <p:cNvSpPr>
            <a:spLocks noGrp="1"/>
          </p:cNvSpPr>
          <p:nvPr>
            <p:ph type="body"/>
          </p:nvPr>
        </p:nvSpPr>
        <p:spPr>
          <a:xfrm>
            <a:off x="0" y="0"/>
            <a:ext cx="1778000" cy="444500"/>
          </a:xfrm>
          <a:prstGeom prst="rect">
            <a:avLst/>
          </a:prstGeom>
        </p:spPr>
        <p:txBody>
          <a:bodyPr/>
          <a:lstStyle/>
          <a:p>
            <a:endParaRPr 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备注占位符 65"/>
          <p:cNvSpPr>
            <a:spLocks noGrp="1"/>
          </p:cNvSpPr>
          <p:nvPr>
            <p:ph type="body"/>
          </p:nvPr>
        </p:nvSpPr>
        <p:spPr>
          <a:xfrm>
            <a:off x="0" y="0"/>
            <a:ext cx="1778000" cy="444500"/>
          </a:xfrm>
          <a:prstGeom prst="rect">
            <a:avLst/>
          </a:prstGeom>
        </p:spPr>
        <p:txBody>
          <a:bodyPr/>
          <a:lstStyle/>
          <a:p>
            <a:r>
              <a:rPr lang="en-US"/>
              <a:t>aclanthology.org/2023.findings-emnlp.438.pdf</a:t>
            </a:r>
          </a:p>
          <a:p>
            <a:r>
              <a:rPr lang="en-US"/>
              <a:t>https://arxiv.org/pdf/2402.05755</a:t>
            </a:r>
          </a:p>
          <a:p>
            <a:endParaRPr/>
          </a:p>
        </p:txBody>
      </p:sp>
    </p:spTree>
    <p:extLst>
      <p:ext uri="{BB962C8B-B14F-4D97-AF65-F5344CB8AC3E}">
        <p14:creationId xmlns:p14="http://schemas.microsoft.com/office/powerpoint/2010/main" val="1295537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111</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1318881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Whisper-large-v3 initialized as speech encoder</a:t>
            </a:r>
          </a:p>
          <a:p>
            <a:endParaRPr kumimoji="1"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113</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1312510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5CA3638A-ED8F-4141-B58D-315E5706B025}" type="slidenum">
              <a:rPr kumimoji="0" lang="en-US" altLang="zh-CN" sz="1200" b="0" i="0" u="none" strike="noStrike" kern="1200" cap="none" spc="0" normalizeH="0" baseline="0" noProof="0" smtClean="0">
                <a:ln>
                  <a:noFill/>
                </a:ln>
                <a:solidFill>
                  <a:srgbClr val="000000"/>
                </a:solidFill>
                <a:effectLst/>
                <a:uLnTx/>
                <a:uFillTx/>
                <a:latin typeface="Arial" charset="0"/>
                <a:ea typeface="等线" panose="02010600030101010101" pitchFamily="2"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114</a:t>
            </a:fld>
            <a:endParaRPr kumimoji="0" lang="zh-CN" altLang="en-US" sz="1200" b="0" i="0" u="none" strike="noStrike" kern="1200" cap="none" spc="0" normalizeH="0" baseline="0" noProof="0">
              <a:ln>
                <a:noFill/>
              </a:ln>
              <a:solidFill>
                <a:srgbClr val="000000"/>
              </a:solidFill>
              <a:effectLst/>
              <a:uLnTx/>
              <a:uFillTx/>
              <a:latin typeface="Arial" charset="0"/>
              <a:ea typeface="等线" panose="02010600030101010101" pitchFamily="2" charset="-122"/>
              <a:cs typeface="+mn-cs"/>
            </a:endParaRPr>
          </a:p>
        </p:txBody>
      </p:sp>
    </p:spTree>
    <p:extLst>
      <p:ext uri="{BB962C8B-B14F-4D97-AF65-F5344CB8AC3E}">
        <p14:creationId xmlns:p14="http://schemas.microsoft.com/office/powerpoint/2010/main" val="2722276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备注占位符 73"/>
          <p:cNvSpPr>
            <a:spLocks noGrp="1"/>
          </p:cNvSpPr>
          <p:nvPr>
            <p:ph type="body"/>
          </p:nvPr>
        </p:nvSpPr>
        <p:spPr>
          <a:xfrm>
            <a:off x="0" y="0"/>
            <a:ext cx="1778000" cy="444500"/>
          </a:xfrm>
          <a:prstGeom prst="rect">
            <a:avLst/>
          </a:prstGeo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备注占位符 75"/>
          <p:cNvSpPr>
            <a:spLocks noGrp="1"/>
          </p:cNvSpPr>
          <p:nvPr>
            <p:ph type="body"/>
          </p:nvPr>
        </p:nvSpPr>
        <p:spPr>
          <a:xfrm>
            <a:off x="0" y="0"/>
            <a:ext cx="1778000" cy="444500"/>
          </a:xfrm>
          <a:prstGeom prst="rect">
            <a:avLst/>
          </a:prstGeom>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Image Placeholder 1"/>
          <p:cNvSpPr>
            <a:spLocks noGrp="1" noRot="1" noChangeAspect="1"/>
          </p:cNvSpPr>
          <p:nvPr>
            <p:ph type="sldImg"/>
          </p:nvPr>
        </p:nvSpPr>
        <p:spPr>
          <a:xfrm>
            <a:off x="381000" y="685800"/>
            <a:ext cx="6096000" cy="3429000"/>
          </a:xfrm>
        </p:spPr>
        <p:txBody>
          <a:bodyPr/>
          <a:lstStyle/>
          <a:p>
            <a:endParaRPr/>
          </a:p>
        </p:txBody>
      </p:sp>
      <p:sp>
        <p:nvSpPr>
          <p:cNvPr id="79" name="Notes Placeholder 2"/>
          <p:cNvSpPr>
            <a:spLocks noGrp="1"/>
          </p:cNvSpPr>
          <p:nvPr>
            <p:ph type="body" idx="1"/>
          </p:nvPr>
        </p:nvSpPr>
        <p:spPr/>
        <p:txBody>
          <a:bodyPr>
            <a:normAutofit/>
          </a:bodyPr>
          <a:lstStyle/>
          <a:p>
            <a:endParaRPr lang="en-US"/>
          </a:p>
        </p:txBody>
      </p:sp>
      <p:sp>
        <p:nvSpPr>
          <p:cNvPr id="80" name="Slide Number Placeholder 3"/>
          <p:cNvSpPr>
            <a:spLocks noGrp="1"/>
          </p:cNvSpPr>
          <p:nvPr>
            <p:ph type="sldNum" sz="quarter" idx="10"/>
          </p:nvPr>
        </p:nvSpPr>
        <p:spPr/>
        <p:txBody>
          <a:bodyPr/>
          <a:lstStyle/>
          <a:p>
            <a:fld id="{5CA3638A-ED8F-4141-B58D-315E5706B025}" type="slidenum">
              <a:rPr/>
              <a:t>121</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备注占位符 71"/>
          <p:cNvSpPr>
            <a:spLocks noGrp="1"/>
          </p:cNvSpPr>
          <p:nvPr>
            <p:ph type="body"/>
          </p:nvPr>
        </p:nvSpPr>
        <p:spPr>
          <a:xfrm>
            <a:off x="0" y="0"/>
            <a:ext cx="1778000" cy="444500"/>
          </a:xfrm>
          <a:prstGeom prst="rect">
            <a:avLst/>
          </a:prstGeom>
        </p:spPr>
        <p:txBody>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p:nvPr>
        </p:nvSpPr>
        <p:spPr>
          <a:xfrm>
            <a:off x="0" y="0"/>
            <a:ext cx="1778000" cy="444500"/>
          </a:xfrm>
          <a:prstGeom prst="rect">
            <a:avLst/>
          </a:prstGeom>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备注占位符 3"/>
          <p:cNvSpPr>
            <a:spLocks noGrp="1"/>
          </p:cNvSpPr>
          <p:nvPr>
            <p:ph type="body"/>
          </p:nvPr>
        </p:nvSpPr>
        <p:spPr>
          <a:xfrm>
            <a:off x="0" y="0"/>
            <a:ext cx="1778000" cy="444500"/>
          </a:xfrm>
          <a:prstGeom prst="rect">
            <a:avLst/>
          </a:prstGeom>
        </p:spPr>
        <p:txBody>
          <a:bodyPr/>
          <a:lstStyle/>
          <a:p>
            <a:endParaRPr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备注占位符 5"/>
          <p:cNvSpPr>
            <a:spLocks noGrp="1"/>
          </p:cNvSpPr>
          <p:nvPr>
            <p:ph type="body"/>
          </p:nvPr>
        </p:nvSpPr>
        <p:spPr>
          <a:xfrm>
            <a:off x="0" y="0"/>
            <a:ext cx="1778000" cy="444500"/>
          </a:xfrm>
          <a:prstGeom prst="rect">
            <a:avLst/>
          </a:prstGeo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 name="Rectangle 3"/>
          <p:cNvSpPr>
            <a:spLocks noGrp="1" noChangeArrowheads="1"/>
          </p:cNvSpPr>
          <p:nvPr>
            <p:ph type="subTitle" idx="1"/>
          </p:nvPr>
        </p:nvSpPr>
        <p:spPr>
          <a:xfrm>
            <a:off x="812801" y="3965371"/>
            <a:ext cx="10560049" cy="1967116"/>
          </a:xfrm>
        </p:spPr>
        <p:txBody>
          <a:bodyPr/>
          <a:lstStyle>
            <a:lvl1pPr marL="0" indent="0" algn="ctr">
              <a:buFont typeface="Wingdings" pitchFamily="2" charset="2"/>
              <a:buNone/>
              <a:defRPr sz="2400" b="1"/>
            </a:lvl1pPr>
          </a:lstStyle>
          <a:p>
            <a:r>
              <a:rPr lang="de-DE"/>
              <a:t>Click </a:t>
            </a:r>
            <a:r>
              <a:rPr lang="de-DE" err="1"/>
              <a:t>to</a:t>
            </a:r>
            <a:r>
              <a:rPr lang="de-DE"/>
              <a:t> </a:t>
            </a:r>
            <a:r>
              <a:rPr lang="de-DE" err="1"/>
              <a:t>edit</a:t>
            </a:r>
            <a:r>
              <a:rPr lang="de-DE"/>
              <a:t> Master </a:t>
            </a:r>
            <a:r>
              <a:rPr lang="de-DE" err="1"/>
              <a:t>subtitle</a:t>
            </a:r>
            <a:r>
              <a:rPr lang="de-DE"/>
              <a:t> style</a:t>
            </a:r>
            <a:endParaRPr/>
          </a:p>
        </p:txBody>
      </p:sp>
      <p:sp>
        <p:nvSpPr>
          <p:cNvPr id="3" name="标题 1"/>
          <p:cNvSpPr txBox="1"/>
          <p:nvPr userDrawn="1"/>
        </p:nvSpPr>
        <p:spPr bwMode="auto">
          <a:xfrm>
            <a:off x="1" y="1807659"/>
            <a:ext cx="12191999" cy="1967116"/>
          </a:xfrm>
          <a:prstGeom prst="rect">
            <a:avLst/>
          </a:prstGeom>
          <a:solidFill>
            <a:srgbClr val="24267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fontAlgn="base">
              <a:spcBef>
                <a:spcPct val="1"/>
              </a:spcBef>
              <a:spcAft>
                <a:spcPct val="1"/>
              </a:spcAft>
              <a:defRPr sz="3200" b="1">
                <a:solidFill>
                  <a:srgbClr val="242671"/>
                </a:solidFill>
                <a:latin typeface="Microsoft YaHei" panose="020B0503020204020204" pitchFamily="34" charset="-122"/>
                <a:ea typeface="Microsoft YaHei" panose="020B0503020204020204" pitchFamily="34" charset="-122"/>
                <a:cs typeface="Times New Roman" charset="0"/>
              </a:defRPr>
            </a:lvl1pPr>
            <a:lvl2pPr algn="l" rtl="0" fontAlgn="base">
              <a:spcBef>
                <a:spcPct val="1"/>
              </a:spcBef>
              <a:spcAft>
                <a:spcPct val="1"/>
              </a:spcAft>
              <a:defRPr sz="2600" b="1">
                <a:solidFill>
                  <a:schemeClr val="bg1"/>
                </a:solidFill>
                <a:latin typeface="Verdana" pitchFamily="34" charset="0"/>
                <a:ea typeface="宋体" charset="-122"/>
              </a:defRPr>
            </a:lvl2pPr>
            <a:lvl3pPr algn="l" rtl="0" fontAlgn="base">
              <a:spcBef>
                <a:spcPct val="1"/>
              </a:spcBef>
              <a:spcAft>
                <a:spcPct val="1"/>
              </a:spcAft>
              <a:defRPr sz="2600" b="1">
                <a:solidFill>
                  <a:schemeClr val="bg1"/>
                </a:solidFill>
                <a:latin typeface="Verdana" pitchFamily="34" charset="0"/>
                <a:ea typeface="宋体" charset="-122"/>
              </a:defRPr>
            </a:lvl3pPr>
            <a:lvl4pPr algn="l" rtl="0" fontAlgn="base">
              <a:spcBef>
                <a:spcPct val="1"/>
              </a:spcBef>
              <a:spcAft>
                <a:spcPct val="1"/>
              </a:spcAft>
              <a:defRPr sz="2600" b="1">
                <a:solidFill>
                  <a:schemeClr val="bg1"/>
                </a:solidFill>
                <a:latin typeface="Verdana" pitchFamily="34" charset="0"/>
                <a:ea typeface="宋体" charset="-122"/>
              </a:defRPr>
            </a:lvl4pPr>
            <a:lvl5pPr algn="l" rtl="0" fontAlgn="base">
              <a:spcBef>
                <a:spcPct val="1"/>
              </a:spcBef>
              <a:spcAft>
                <a:spcPct val="1"/>
              </a:spcAft>
              <a:defRPr sz="2600" b="1">
                <a:solidFill>
                  <a:schemeClr val="bg1"/>
                </a:solidFill>
                <a:latin typeface="Verdana" pitchFamily="34" charset="0"/>
                <a:ea typeface="宋体" charset="-122"/>
              </a:defRPr>
            </a:lvl5pPr>
            <a:lvl6pPr marL="457200" algn="l" rtl="0" fontAlgn="base">
              <a:spcBef>
                <a:spcPct val="1"/>
              </a:spcBef>
              <a:spcAft>
                <a:spcPct val="1"/>
              </a:spcAft>
              <a:defRPr sz="2600" b="1">
                <a:solidFill>
                  <a:schemeClr val="bg1"/>
                </a:solidFill>
                <a:latin typeface="Verdana" pitchFamily="34" charset="0"/>
                <a:ea typeface="宋体" charset="-122"/>
              </a:defRPr>
            </a:lvl6pPr>
            <a:lvl7pPr marL="914400" algn="l" rtl="0" fontAlgn="base">
              <a:spcBef>
                <a:spcPct val="1"/>
              </a:spcBef>
              <a:spcAft>
                <a:spcPct val="1"/>
              </a:spcAft>
              <a:defRPr sz="2600" b="1">
                <a:solidFill>
                  <a:schemeClr val="bg1"/>
                </a:solidFill>
                <a:latin typeface="Verdana" pitchFamily="34" charset="0"/>
                <a:ea typeface="宋体" charset="-122"/>
              </a:defRPr>
            </a:lvl7pPr>
            <a:lvl8pPr marL="1371600" algn="l" rtl="0" fontAlgn="base">
              <a:spcBef>
                <a:spcPct val="1"/>
              </a:spcBef>
              <a:spcAft>
                <a:spcPct val="1"/>
              </a:spcAft>
              <a:defRPr sz="2600" b="1">
                <a:solidFill>
                  <a:schemeClr val="bg1"/>
                </a:solidFill>
                <a:latin typeface="Verdana" pitchFamily="34" charset="0"/>
                <a:ea typeface="宋体" charset="-122"/>
              </a:defRPr>
            </a:lvl8pPr>
            <a:lvl9pPr marL="1828800" algn="l" rtl="0" fontAlgn="base">
              <a:spcBef>
                <a:spcPct val="1"/>
              </a:spcBef>
              <a:spcAft>
                <a:spcPct val="1"/>
              </a:spcAft>
              <a:defRPr sz="2600" b="1">
                <a:solidFill>
                  <a:schemeClr val="bg1"/>
                </a:solidFill>
                <a:latin typeface="Verdana" pitchFamily="34" charset="0"/>
                <a:ea typeface="宋体" charset="-122"/>
              </a:defRPr>
            </a:lvl9pPr>
          </a:lstStyle>
          <a:p>
            <a:pPr algn="ctr">
              <a:lnSpc>
                <a:spcPct val="110000"/>
              </a:lnSpc>
            </a:pPr>
            <a:endParaRPr kumimoji="1" lang="zh-CN" altLang="en-US" sz="3600"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4" name="Rectangle 2"/>
          <p:cNvSpPr>
            <a:spLocks noGrp="1" noChangeArrowheads="1"/>
          </p:cNvSpPr>
          <p:nvPr>
            <p:ph type="ctrTitle"/>
          </p:nvPr>
        </p:nvSpPr>
        <p:spPr>
          <a:xfrm>
            <a:off x="825671" y="2257063"/>
            <a:ext cx="10560049" cy="1079500"/>
          </a:xfrm>
        </p:spPr>
        <p:txBody>
          <a:bodyPr/>
          <a:lstStyle>
            <a:lvl1pPr algn="ctr">
              <a:defRPr sz="2800">
                <a:solidFill>
                  <a:schemeClr val="bg1"/>
                </a:solidFill>
              </a:defRPr>
            </a:lvl1pPr>
          </a:lstStyle>
          <a:p>
            <a:r>
              <a:rPr lang="de-DE"/>
              <a:t>Click </a:t>
            </a:r>
            <a:r>
              <a:rPr lang="de-DE" err="1"/>
              <a:t>to</a:t>
            </a:r>
            <a:r>
              <a:rPr lang="de-DE"/>
              <a:t> </a:t>
            </a:r>
            <a:r>
              <a:rPr lang="de-DE" err="1"/>
              <a:t>edit</a:t>
            </a:r>
            <a:r>
              <a:rPr lang="de-DE"/>
              <a:t> Master title style</a:t>
            </a:r>
            <a:endParaRPr/>
          </a:p>
        </p:txBody>
      </p:sp>
      <p:pic>
        <p:nvPicPr>
          <p:cNvPr id="5" name="图片 23"/>
          <p:cNvPicPr>
            <a:picLocks noChangeAspect="1"/>
          </p:cNvPicPr>
          <p:nvPr userDrawn="1"/>
        </p:nvPicPr>
        <p:blipFill>
          <a:blip r:embed="rId2"/>
          <a:stretch>
            <a:fillRect/>
          </a:stretch>
        </p:blipFill>
        <p:spPr>
          <a:xfrm>
            <a:off x="-16531" y="457029"/>
            <a:ext cx="12185758" cy="443392"/>
          </a:xfrm>
          <a:prstGeom prst="rect">
            <a:avLst/>
          </a:prstGeom>
          <a:noFill/>
          <a:ln>
            <a:noFill/>
          </a:ln>
        </p:spPr>
      </p:pic>
      <p:pic>
        <p:nvPicPr>
          <p:cNvPr id="6" name="图片 2"/>
          <p:cNvPicPr>
            <a:picLocks noChangeAspect="1"/>
          </p:cNvPicPr>
          <p:nvPr userDrawn="1"/>
        </p:nvPicPr>
        <p:blipFill>
          <a:blip r:embed="rId3" cstate="print"/>
          <a:stretch>
            <a:fillRect/>
          </a:stretch>
        </p:blipFill>
        <p:spPr>
          <a:xfrm>
            <a:off x="22773" y="-16621"/>
            <a:ext cx="3208822" cy="960360"/>
          </a:xfrm>
          <a:prstGeom prst="rect">
            <a:avLst/>
          </a:prstGeom>
        </p:spPr>
      </p:pic>
      <p:pic>
        <p:nvPicPr>
          <p:cNvPr id="7" name="图片 3"/>
          <p:cNvPicPr>
            <a:picLocks noChangeAspect="1"/>
          </p:cNvPicPr>
          <p:nvPr userDrawn="1"/>
        </p:nvPicPr>
        <p:blipFill>
          <a:blip r:embed="rId4"/>
          <a:stretch>
            <a:fillRect/>
          </a:stretch>
        </p:blipFill>
        <p:spPr>
          <a:xfrm>
            <a:off x="3359696" y="121995"/>
            <a:ext cx="3208822" cy="6831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Click to edit Master title style</a:t>
            </a:r>
            <a:endParaRPr/>
          </a:p>
        </p:txBody>
      </p:sp>
      <p:sp>
        <p:nvSpPr>
          <p:cNvPr id="10" name="Content Placeholder 2"/>
          <p:cNvSpPr>
            <a:spLocks noGrp="1"/>
          </p:cNvSpPr>
          <p:nvPr>
            <p:ph idx="1"/>
          </p:nvPr>
        </p:nvSpPr>
        <p:spPr/>
        <p:txBody>
          <a:bodyPr/>
          <a:lstStyle>
            <a:lvl1pPr marL="342900" indent="-342900">
              <a:buFont typeface="Wingdings" pitchFamily="2" charset="2"/>
              <a:buChar char="n"/>
              <a:defRPr/>
            </a:lvl1pPr>
            <a:lvl2pPr marL="800100" indent="-342900">
              <a:buFont typeface="Wingdings" charset="2"/>
              <a:buChar char="l"/>
              <a:defRPr/>
            </a:lvl2pPr>
            <a:lvl3pPr marL="1257300" indent="-342900">
              <a:buFont typeface="Wingdings" pitchFamily="2" charset="2"/>
              <a:buChar char="u"/>
              <a:defRPr/>
            </a:lvl3pPr>
            <a:lvl4pPr marL="1714500" indent="-342900">
              <a:buFont typeface="Wingdings" pitchFamily="2" charset="2"/>
              <a:buChar char="p"/>
              <a:defRPr/>
            </a:lvl4pPr>
            <a:lvl5pPr marL="2171700" indent="-342900">
              <a:buFont typeface="Wingdings" pitchFamily="2" charset="2"/>
              <a:buChar char="Ø"/>
              <a:defRPr/>
            </a:lvl5p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11" name="Date Placeholder 3"/>
          <p:cNvSpPr>
            <a:spLocks noGrp="1"/>
          </p:cNvSpPr>
          <p:nvPr>
            <p:ph type="dt" sz="half" idx="10"/>
          </p:nvPr>
        </p:nvSpPr>
        <p:spPr/>
        <p:txBody>
          <a:bodyPr/>
          <a:lstStyle>
            <a:lvl1pPr>
              <a:defRPr/>
            </a:lvl1pPr>
          </a:lstStyle>
          <a:p>
            <a:r>
              <a:rPr lang="en-GB" altLang="zh-CN"/>
              <a:t>3 November, 2008</a:t>
            </a:r>
            <a:endParaRPr lang="de-DE"/>
          </a:p>
        </p:txBody>
      </p:sp>
      <p:sp>
        <p:nvSpPr>
          <p:cNvPr id="12" name="Footer Placeholder 4"/>
          <p:cNvSpPr>
            <a:spLocks noGrp="1"/>
          </p:cNvSpPr>
          <p:nvPr>
            <p:ph type="ftr" sz="quarter" idx="11"/>
          </p:nvPr>
        </p:nvSpPr>
        <p:spPr>
          <a:xfrm>
            <a:off x="1415480" y="5170648"/>
            <a:ext cx="9025467" cy="476250"/>
          </a:xfrm>
        </p:spPr>
        <p:txBody>
          <a:bodyPr/>
          <a:lstStyle>
            <a:lvl1pPr>
              <a:defRPr/>
            </a:lvl1pPr>
          </a:lstStyle>
          <a:p>
            <a:endParaRPr lang="de-DE"/>
          </a:p>
        </p:txBody>
      </p:sp>
      <p:sp>
        <p:nvSpPr>
          <p:cNvPr id="13" name="Slide Number Placeholder 5"/>
          <p:cNvSpPr>
            <a:spLocks noGrp="1"/>
          </p:cNvSpPr>
          <p:nvPr>
            <p:ph type="sldNum" sz="quarter" idx="12"/>
          </p:nvPr>
        </p:nvSpPr>
        <p:spPr/>
        <p:txBody>
          <a:bodyPr/>
          <a:lstStyle>
            <a:lvl1pPr>
              <a:defRPr/>
            </a:lvl1pPr>
          </a:lstStyle>
          <a:p>
            <a:fld id="{E35E9E6D-B1E9-4F08-8E83-0E081C425F53}" type="slidenum">
              <a:r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Click to edit Master title style</a:t>
            </a:r>
            <a:endParaRPr/>
          </a:p>
        </p:txBody>
      </p:sp>
      <p:sp>
        <p:nvSpPr>
          <p:cNvPr id="16" name="Content Placeholder 2"/>
          <p:cNvSpPr>
            <a:spLocks noGrp="1"/>
          </p:cNvSpPr>
          <p:nvPr>
            <p:ph sz="half" idx="1"/>
          </p:nvPr>
        </p:nvSpPr>
        <p:spPr>
          <a:xfrm>
            <a:off x="431800" y="1125539"/>
            <a:ext cx="5513917"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17" name="Content Placeholder 3"/>
          <p:cNvSpPr>
            <a:spLocks noGrp="1"/>
          </p:cNvSpPr>
          <p:nvPr>
            <p:ph sz="half" idx="2"/>
          </p:nvPr>
        </p:nvSpPr>
        <p:spPr>
          <a:xfrm>
            <a:off x="6148918" y="1125539"/>
            <a:ext cx="551603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18" name="Date Placeholder 4"/>
          <p:cNvSpPr>
            <a:spLocks noGrp="1"/>
          </p:cNvSpPr>
          <p:nvPr>
            <p:ph type="dt" sz="half" idx="10"/>
          </p:nvPr>
        </p:nvSpPr>
        <p:spPr/>
        <p:txBody>
          <a:bodyPr/>
          <a:lstStyle>
            <a:lvl1pPr>
              <a:defRPr/>
            </a:lvl1pPr>
          </a:lstStyle>
          <a:p>
            <a:r>
              <a:rPr lang="en-GB" altLang="zh-CN"/>
              <a:t>3 November, 2008</a:t>
            </a:r>
            <a:endParaRPr lang="de-DE"/>
          </a:p>
        </p:txBody>
      </p:sp>
      <p:sp>
        <p:nvSpPr>
          <p:cNvPr id="19" name="Footer Placeholder 5"/>
          <p:cNvSpPr>
            <a:spLocks noGrp="1"/>
          </p:cNvSpPr>
          <p:nvPr>
            <p:ph type="ftr" sz="quarter" idx="11"/>
          </p:nvPr>
        </p:nvSpPr>
        <p:spPr/>
        <p:txBody>
          <a:bodyPr/>
          <a:lstStyle>
            <a:lvl1pPr>
              <a:defRPr/>
            </a:lvl1pPr>
          </a:lstStyle>
          <a:p>
            <a:endParaRPr lang="de-DE"/>
          </a:p>
        </p:txBody>
      </p:sp>
      <p:sp>
        <p:nvSpPr>
          <p:cNvPr id="20" name="Slide Number Placeholder 6"/>
          <p:cNvSpPr>
            <a:spLocks noGrp="1"/>
          </p:cNvSpPr>
          <p:nvPr>
            <p:ph type="sldNum" sz="quarter" idx="12"/>
          </p:nvPr>
        </p:nvSpPr>
        <p:spPr/>
        <p:txBody>
          <a:bodyPr/>
          <a:lstStyle>
            <a:lvl1pPr>
              <a:defRPr/>
            </a:lvl1pPr>
          </a:lstStyle>
          <a:p>
            <a:fld id="{81C96BD4-B791-4C8E-BBF7-79275CA9D095}" type="slidenum">
              <a:r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a:t>Click to edit Master title style</a:t>
            </a:r>
            <a:endParaRPr/>
          </a:p>
        </p:txBody>
      </p:sp>
      <p:sp>
        <p:nvSpPr>
          <p:cNvPr id="23" name="Date Placeholder 2"/>
          <p:cNvSpPr>
            <a:spLocks noGrp="1"/>
          </p:cNvSpPr>
          <p:nvPr>
            <p:ph type="dt" sz="half" idx="10"/>
          </p:nvPr>
        </p:nvSpPr>
        <p:spPr/>
        <p:txBody>
          <a:bodyPr/>
          <a:lstStyle>
            <a:lvl1pPr>
              <a:defRPr/>
            </a:lvl1pPr>
          </a:lstStyle>
          <a:p>
            <a:r>
              <a:rPr lang="en-GB" altLang="zh-CN"/>
              <a:t>3 November, 2008</a:t>
            </a:r>
            <a:endParaRPr lang="de-DE"/>
          </a:p>
        </p:txBody>
      </p:sp>
      <p:sp>
        <p:nvSpPr>
          <p:cNvPr id="24" name="Footer Placeholder 3"/>
          <p:cNvSpPr>
            <a:spLocks noGrp="1"/>
          </p:cNvSpPr>
          <p:nvPr>
            <p:ph type="ftr" sz="quarter" idx="11"/>
          </p:nvPr>
        </p:nvSpPr>
        <p:spPr/>
        <p:txBody>
          <a:bodyPr/>
          <a:lstStyle>
            <a:lvl1pPr>
              <a:defRPr/>
            </a:lvl1pPr>
          </a:lstStyle>
          <a:p>
            <a:endParaRPr lang="de-DE"/>
          </a:p>
        </p:txBody>
      </p:sp>
      <p:sp>
        <p:nvSpPr>
          <p:cNvPr id="25" name="Slide Number Placeholder 4"/>
          <p:cNvSpPr>
            <a:spLocks noGrp="1"/>
          </p:cNvSpPr>
          <p:nvPr>
            <p:ph type="sldNum" sz="quarter" idx="12"/>
          </p:nvPr>
        </p:nvSpPr>
        <p:spPr/>
        <p:txBody>
          <a:bodyPr/>
          <a:lstStyle>
            <a:lvl1pPr>
              <a:defRPr/>
            </a:lvl1pPr>
          </a:lstStyle>
          <a:p>
            <a:fld id="{823267F1-93F1-4E3E-B30F-5804AF0131CA}" type="slidenum">
              <a:r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7" name="Date Placeholder 1"/>
          <p:cNvSpPr>
            <a:spLocks noGrp="1"/>
          </p:cNvSpPr>
          <p:nvPr>
            <p:ph type="dt" sz="half" idx="10"/>
          </p:nvPr>
        </p:nvSpPr>
        <p:spPr/>
        <p:txBody>
          <a:bodyPr/>
          <a:lstStyle>
            <a:lvl1pPr>
              <a:defRPr/>
            </a:lvl1pPr>
          </a:lstStyle>
          <a:p>
            <a:r>
              <a:rPr lang="en-GB" altLang="zh-CN"/>
              <a:t>3 November, 2008</a:t>
            </a:r>
            <a:endParaRPr lang="de-DE"/>
          </a:p>
        </p:txBody>
      </p:sp>
      <p:sp>
        <p:nvSpPr>
          <p:cNvPr id="28" name="Footer Placeholder 2"/>
          <p:cNvSpPr>
            <a:spLocks noGrp="1"/>
          </p:cNvSpPr>
          <p:nvPr>
            <p:ph type="ftr" sz="quarter" idx="11"/>
          </p:nvPr>
        </p:nvSpPr>
        <p:spPr/>
        <p:txBody>
          <a:bodyPr/>
          <a:lstStyle>
            <a:lvl1pPr>
              <a:defRPr/>
            </a:lvl1pPr>
          </a:lstStyle>
          <a:p>
            <a:endParaRPr lang="de-DE"/>
          </a:p>
        </p:txBody>
      </p:sp>
      <p:sp>
        <p:nvSpPr>
          <p:cNvPr id="29" name="Slide Number Placeholder 3"/>
          <p:cNvSpPr>
            <a:spLocks noGrp="1"/>
          </p:cNvSpPr>
          <p:nvPr>
            <p:ph type="sldNum" sz="quarter" idx="12"/>
          </p:nvPr>
        </p:nvSpPr>
        <p:spPr/>
        <p:txBody>
          <a:bodyPr/>
          <a:lstStyle>
            <a:lvl1pPr>
              <a:defRPr/>
            </a:lvl1pPr>
          </a:lstStyle>
          <a:p>
            <a:fld id="{A1ACB26B-C1C8-4C5E-B232-0EC000952787}" type="slidenum">
              <a:r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31" name="Title 1"/>
          <p:cNvSpPr>
            <a:spLocks noGrp="1"/>
          </p:cNvSpPr>
          <p:nvPr>
            <p:ph type="title"/>
          </p:nvPr>
        </p:nvSpPr>
        <p:spPr/>
        <p:txBody>
          <a:bodyPr/>
          <a:lstStyle/>
          <a:p>
            <a:r>
              <a:rPr lang="en-US"/>
              <a:t>Click to edit Master title style</a:t>
            </a:r>
            <a:endParaRPr/>
          </a:p>
        </p:txBody>
      </p:sp>
      <p:sp>
        <p:nvSpPr>
          <p:cNvPr id="32" name="Vertical Text Placeholder 2"/>
          <p:cNvSpPr>
            <a:spLocks noGrp="1"/>
          </p:cNvSpPr>
          <p:nvPr>
            <p:ph type="body" orient="vert" idx="1"/>
          </p:nvPr>
        </p:nvSpPr>
        <p:spPr/>
        <p:txBody>
          <a:bodyPr vert="eaVert"/>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33" name="Date Placeholder 3"/>
          <p:cNvSpPr>
            <a:spLocks noGrp="1"/>
          </p:cNvSpPr>
          <p:nvPr>
            <p:ph type="dt" sz="half" idx="10"/>
          </p:nvPr>
        </p:nvSpPr>
        <p:spPr/>
        <p:txBody>
          <a:bodyPr/>
          <a:lstStyle>
            <a:lvl1pPr>
              <a:defRPr/>
            </a:lvl1pPr>
          </a:lstStyle>
          <a:p>
            <a:r>
              <a:rPr lang="en-GB" altLang="zh-CN"/>
              <a:t>3 November, 2008</a:t>
            </a:r>
            <a:endParaRPr lang="de-DE"/>
          </a:p>
        </p:txBody>
      </p:sp>
      <p:sp>
        <p:nvSpPr>
          <p:cNvPr id="34" name="Footer Placeholder 4"/>
          <p:cNvSpPr>
            <a:spLocks noGrp="1"/>
          </p:cNvSpPr>
          <p:nvPr>
            <p:ph type="ftr" sz="quarter" idx="11"/>
          </p:nvPr>
        </p:nvSpPr>
        <p:spPr/>
        <p:txBody>
          <a:bodyPr/>
          <a:lstStyle>
            <a:lvl1pPr>
              <a:defRPr/>
            </a:lvl1pPr>
          </a:lstStyle>
          <a:p>
            <a:endParaRPr lang="de-DE"/>
          </a:p>
        </p:txBody>
      </p:sp>
      <p:sp>
        <p:nvSpPr>
          <p:cNvPr id="35" name="Slide Number Placeholder 5"/>
          <p:cNvSpPr>
            <a:spLocks noGrp="1"/>
          </p:cNvSpPr>
          <p:nvPr>
            <p:ph type="sldNum" sz="quarter" idx="12"/>
          </p:nvPr>
        </p:nvSpPr>
        <p:spPr/>
        <p:txBody>
          <a:bodyPr/>
          <a:lstStyle>
            <a:lvl1pPr>
              <a:defRPr/>
            </a:lvl1pPr>
          </a:lstStyle>
          <a:p>
            <a:fld id="{1D15C95E-8AE2-48B8-91E3-6245884FF356}" type="slidenum">
              <a:r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37" name="Title 1"/>
          <p:cNvSpPr>
            <a:spLocks noGrp="1"/>
          </p:cNvSpPr>
          <p:nvPr>
            <p:ph type="title"/>
          </p:nvPr>
        </p:nvSpPr>
        <p:spPr>
          <a:xfrm>
            <a:off x="431800" y="188913"/>
            <a:ext cx="10972800" cy="565150"/>
          </a:xfrm>
        </p:spPr>
        <p:txBody>
          <a:bodyPr/>
          <a:lstStyle/>
          <a:p>
            <a:r>
              <a:rPr lang="en-US"/>
              <a:t>Click to edit Master title style</a:t>
            </a:r>
            <a:endParaRPr/>
          </a:p>
        </p:txBody>
      </p:sp>
      <p:sp>
        <p:nvSpPr>
          <p:cNvPr id="38" name="Table Placeholder 2"/>
          <p:cNvSpPr>
            <a:spLocks noGrp="1"/>
          </p:cNvSpPr>
          <p:nvPr>
            <p:ph type="tbl" idx="1"/>
          </p:nvPr>
        </p:nvSpPr>
        <p:spPr>
          <a:xfrm>
            <a:off x="431801" y="1125539"/>
            <a:ext cx="11233151" cy="4967287"/>
          </a:xfrm>
        </p:spPr>
        <p:txBody>
          <a:bodyPr/>
          <a:lstStyle/>
          <a:p>
            <a:endParaRPr lang="en-US"/>
          </a:p>
        </p:txBody>
      </p:sp>
      <p:sp>
        <p:nvSpPr>
          <p:cNvPr id="39" name="Date Placeholder 3"/>
          <p:cNvSpPr>
            <a:spLocks noGrp="1"/>
          </p:cNvSpPr>
          <p:nvPr>
            <p:ph type="dt" sz="half" idx="10"/>
          </p:nvPr>
        </p:nvSpPr>
        <p:spPr>
          <a:xfrm>
            <a:off x="609600" y="6245225"/>
            <a:ext cx="2844800" cy="476250"/>
          </a:xfrm>
        </p:spPr>
        <p:txBody>
          <a:bodyPr/>
          <a:lstStyle>
            <a:lvl1pPr>
              <a:defRPr/>
            </a:lvl1pPr>
          </a:lstStyle>
          <a:p>
            <a:r>
              <a:rPr lang="en-GB" altLang="zh-CN"/>
              <a:t>3 November, 2008</a:t>
            </a:r>
            <a:endParaRPr lang="de-DE"/>
          </a:p>
        </p:txBody>
      </p:sp>
      <p:sp>
        <p:nvSpPr>
          <p:cNvPr id="40" name="Footer Placeholder 4"/>
          <p:cNvSpPr>
            <a:spLocks noGrp="1"/>
          </p:cNvSpPr>
          <p:nvPr>
            <p:ph type="ftr" sz="quarter" idx="11"/>
          </p:nvPr>
        </p:nvSpPr>
        <p:spPr>
          <a:xfrm>
            <a:off x="1390651" y="6245225"/>
            <a:ext cx="9025467" cy="476250"/>
          </a:xfrm>
        </p:spPr>
        <p:txBody>
          <a:bodyPr/>
          <a:lstStyle>
            <a:lvl1pPr>
              <a:defRPr/>
            </a:lvl1pPr>
          </a:lstStyle>
          <a:p>
            <a:endParaRPr lang="de-DE"/>
          </a:p>
        </p:txBody>
      </p:sp>
      <p:sp>
        <p:nvSpPr>
          <p:cNvPr id="41" name="Slide Number Placeholder 5"/>
          <p:cNvSpPr>
            <a:spLocks noGrp="1"/>
          </p:cNvSpPr>
          <p:nvPr>
            <p:ph type="sldNum" sz="quarter" idx="12"/>
          </p:nvPr>
        </p:nvSpPr>
        <p:spPr>
          <a:xfrm>
            <a:off x="8737600" y="6245225"/>
            <a:ext cx="2844800" cy="476250"/>
          </a:xfrm>
        </p:spPr>
        <p:txBody>
          <a:bodyPr/>
          <a:lstStyle>
            <a:lvl1pPr>
              <a:defRPr/>
            </a:lvl1pPr>
          </a:lstStyle>
          <a:p>
            <a:fld id="{5A3FAC3C-9319-4511-B25D-033378084A72}" type="slidenum">
              <a:r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609600" y="1206924"/>
            <a:ext cx="11055352" cy="48859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3" name="Rectangle 3"/>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等线" panose="02010600030101010101" pitchFamily="2" charset="-122"/>
              </a:defRPr>
            </a:lvl1pPr>
          </a:lstStyle>
          <a:p>
            <a:r>
              <a:rPr lang="en-GB" altLang="zh-CN"/>
              <a:t>3 November, 2008</a:t>
            </a:r>
            <a:endParaRPr lang="de-DE"/>
          </a:p>
        </p:txBody>
      </p:sp>
      <p:sp>
        <p:nvSpPr>
          <p:cNvPr id="4" name="Rectangle 4"/>
          <p:cNvSpPr>
            <a:spLocks noGrp="1" noChangeArrowheads="1"/>
          </p:cNvSpPr>
          <p:nvPr>
            <p:ph type="ftr" sz="quarter" idx="3"/>
          </p:nvPr>
        </p:nvSpPr>
        <p:spPr bwMode="auto">
          <a:xfrm>
            <a:off x="1535641" y="6245225"/>
            <a:ext cx="902546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1">
                <a:solidFill>
                  <a:schemeClr val="bg2"/>
                </a:solidFill>
                <a:ea typeface="等线" panose="02010600030101010101" pitchFamily="2" charset="-122"/>
              </a:defRPr>
            </a:lvl1pPr>
          </a:lstStyle>
          <a:p>
            <a:endParaRPr lang="de-DE"/>
          </a:p>
        </p:txBody>
      </p:sp>
      <p:sp>
        <p:nvSpPr>
          <p:cNvPr id="5" name="Rectangle 5"/>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icrosoft YaHei" panose="020B0503020204020204" pitchFamily="34" charset="-122"/>
                <a:ea typeface="Microsoft YaHei" panose="020B0503020204020204" pitchFamily="34" charset="-122"/>
              </a:defRPr>
            </a:lvl1pPr>
          </a:lstStyle>
          <a:p>
            <a:fld id="{DAA495AF-A2E5-4C69-B93F-A4394812F7B9}" type="slidenum">
              <a:rPr/>
              <a:t>‹#›</a:t>
            </a:fld>
            <a:endParaRPr lang="de-DE"/>
          </a:p>
        </p:txBody>
      </p:sp>
      <p:sp>
        <p:nvSpPr>
          <p:cNvPr id="6" name="Rectangle 8"/>
          <p:cNvSpPr>
            <a:spLocks noGrp="1" noChangeArrowheads="1"/>
          </p:cNvSpPr>
          <p:nvPr>
            <p:ph type="title"/>
          </p:nvPr>
        </p:nvSpPr>
        <p:spPr bwMode="auto">
          <a:xfrm>
            <a:off x="158454" y="-118639"/>
            <a:ext cx="11842202"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t>Click </a:t>
            </a:r>
            <a:r>
              <a:rPr lang="de-DE" err="1"/>
              <a:t>to</a:t>
            </a:r>
            <a:r>
              <a:rPr lang="de-DE"/>
              <a:t> </a:t>
            </a:r>
            <a:r>
              <a:rPr lang="de-DE" err="1"/>
              <a:t>edit</a:t>
            </a:r>
            <a:r>
              <a:rPr lang="de-DE"/>
              <a:t> Master title style</a:t>
            </a:r>
            <a:endParaRPr/>
          </a:p>
        </p:txBody>
      </p:sp>
      <p:sp>
        <p:nvSpPr>
          <p:cNvPr id="7" name="Rectangle 17"/>
          <p:cNvSpPr/>
          <p:nvPr userDrawn="1"/>
        </p:nvSpPr>
        <p:spPr>
          <a:xfrm>
            <a:off x="-5861" y="320040"/>
            <a:ext cx="152400" cy="396240"/>
          </a:xfrm>
          <a:prstGeom prst="rect">
            <a:avLst/>
          </a:prstGeom>
          <a:solidFill>
            <a:srgbClr val="242671"/>
          </a:solidFill>
          <a:ln>
            <a:solidFill>
              <a:srgbClr val="24267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等线" panose="02010600030101010101" pitchFamily="2" charset="-122"/>
              <a:ea typeface="等线" panose="02010600030101010101" pitchFamily="2" charset="-122"/>
            </a:endParaRPr>
          </a:p>
        </p:txBody>
      </p:sp>
      <p:pic>
        <p:nvPicPr>
          <p:cNvPr id="8" name="图片 4"/>
          <p:cNvPicPr>
            <a:picLocks noChangeAspect="1"/>
          </p:cNvPicPr>
          <p:nvPr userDrawn="1"/>
        </p:nvPicPr>
        <p:blipFill>
          <a:blip r:embed="rId9" cstate="print"/>
          <a:stretch>
            <a:fillRect/>
          </a:stretch>
        </p:blipFill>
        <p:spPr>
          <a:xfrm>
            <a:off x="10217764" y="0"/>
            <a:ext cx="2005831" cy="600320"/>
          </a:xfrm>
          <a:prstGeom prst="rect">
            <a:avLst/>
          </a:prstGeom>
        </p:spPr>
      </p:pic>
      <p:pic>
        <p:nvPicPr>
          <p:cNvPr id="9" name="图片 8"/>
          <p:cNvPicPr>
            <a:picLocks noChangeAspect="1"/>
          </p:cNvPicPr>
          <p:nvPr userDrawn="1"/>
        </p:nvPicPr>
        <p:blipFill>
          <a:blip r:embed="rId10"/>
          <a:stretch>
            <a:fillRect/>
          </a:stretch>
        </p:blipFill>
        <p:spPr>
          <a:xfrm>
            <a:off x="10217764" y="600320"/>
            <a:ext cx="1861815" cy="396363"/>
          </a:xfrm>
          <a:prstGeom prst="rect">
            <a:avLst/>
          </a:prstGeom>
        </p:spPr>
      </p:pic>
      <p:sp>
        <p:nvSpPr>
          <p:cNvPr id="10" name="文本框 9"/>
          <p:cNvSpPr txBox="1"/>
          <p:nvPr/>
        </p:nvSpPr>
        <p:spPr>
          <a:xfrm>
            <a:off x="3603556" y="6596875"/>
            <a:ext cx="4951997" cy="276999"/>
          </a:xfrm>
          <a:prstGeom prst="rect">
            <a:avLst/>
          </a:prstGeom>
          <a:ln w="6350">
            <a:prstDash val="solid"/>
          </a:ln>
        </p:spPr>
        <p:txBody>
          <a:bodyPr wrap="none">
            <a:spAutoFit/>
          </a:bodyPr>
          <a:lstStyle/>
          <a:p>
            <a:r>
              <a:rPr lang="en-US" sz="1200" b="1">
                <a:solidFill>
                  <a:schemeClr val="accent2">
                    <a:lumMod val="50000"/>
                    <a:alpha val="100000"/>
                  </a:schemeClr>
                </a:solidFill>
                <a:latin typeface="等线" panose="02010600030101010101" pitchFamily="2" charset="-122"/>
                <a:ea typeface="等线" panose="02010600030101010101" pitchFamily="2" charset="-122"/>
                <a:cs typeface="+mn-cs"/>
              </a:rPr>
              <a:t>ICASSP 2025 Tutorial: Speech Synthesis with Discrete Speech Tokens</a:t>
            </a:r>
            <a:endParaRPr>
              <a:ea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rtl="0" fontAlgn="base">
        <a:spcBef>
          <a:spcPct val="1"/>
        </a:spcBef>
        <a:spcAft>
          <a:spcPct val="1"/>
        </a:spcAft>
        <a:defRPr sz="3200" b="1">
          <a:solidFill>
            <a:srgbClr val="242671"/>
          </a:solidFill>
          <a:latin typeface="Microsoft YaHei" panose="020B0503020204020204" pitchFamily="34" charset="-122"/>
          <a:ea typeface="Microsoft YaHei" panose="020B0503020204020204" pitchFamily="34" charset="-122"/>
          <a:cs typeface="Times New Roman" charset="0"/>
        </a:defRPr>
      </a:lvl1pPr>
      <a:lvl2pPr algn="l" rtl="0" fontAlgn="base">
        <a:spcBef>
          <a:spcPct val="1"/>
        </a:spcBef>
        <a:spcAft>
          <a:spcPct val="1"/>
        </a:spcAft>
        <a:defRPr sz="2600" b="1">
          <a:solidFill>
            <a:schemeClr val="bg1"/>
          </a:solidFill>
          <a:latin typeface="Verdana" pitchFamily="34" charset="0"/>
          <a:ea typeface="宋体" charset="-122"/>
        </a:defRPr>
      </a:lvl2pPr>
      <a:lvl3pPr algn="l" rtl="0" fontAlgn="base">
        <a:spcBef>
          <a:spcPct val="1"/>
        </a:spcBef>
        <a:spcAft>
          <a:spcPct val="1"/>
        </a:spcAft>
        <a:defRPr sz="2600" b="1">
          <a:solidFill>
            <a:schemeClr val="bg1"/>
          </a:solidFill>
          <a:latin typeface="Verdana" pitchFamily="34" charset="0"/>
          <a:ea typeface="宋体" charset="-122"/>
        </a:defRPr>
      </a:lvl3pPr>
      <a:lvl4pPr algn="l" rtl="0" fontAlgn="base">
        <a:spcBef>
          <a:spcPct val="1"/>
        </a:spcBef>
        <a:spcAft>
          <a:spcPct val="1"/>
        </a:spcAft>
        <a:defRPr sz="2600" b="1">
          <a:solidFill>
            <a:schemeClr val="bg1"/>
          </a:solidFill>
          <a:latin typeface="Verdana" pitchFamily="34" charset="0"/>
          <a:ea typeface="宋体" charset="-122"/>
        </a:defRPr>
      </a:lvl4pPr>
      <a:lvl5pPr algn="l" rtl="0" fontAlgn="base">
        <a:spcBef>
          <a:spcPct val="1"/>
        </a:spcBef>
        <a:spcAft>
          <a:spcPct val="1"/>
        </a:spcAft>
        <a:defRPr sz="2600" b="1">
          <a:solidFill>
            <a:schemeClr val="bg1"/>
          </a:solidFill>
          <a:latin typeface="Verdana" pitchFamily="34" charset="0"/>
          <a:ea typeface="宋体" charset="-122"/>
        </a:defRPr>
      </a:lvl5pPr>
      <a:lvl6pPr marL="457200" algn="l" rtl="0" fontAlgn="base">
        <a:spcBef>
          <a:spcPct val="1"/>
        </a:spcBef>
        <a:spcAft>
          <a:spcPct val="1"/>
        </a:spcAft>
        <a:defRPr sz="2600" b="1">
          <a:solidFill>
            <a:schemeClr val="bg1"/>
          </a:solidFill>
          <a:latin typeface="Verdana" pitchFamily="34" charset="0"/>
          <a:ea typeface="宋体" charset="-122"/>
        </a:defRPr>
      </a:lvl6pPr>
      <a:lvl7pPr marL="914400" algn="l" rtl="0" fontAlgn="base">
        <a:spcBef>
          <a:spcPct val="1"/>
        </a:spcBef>
        <a:spcAft>
          <a:spcPct val="1"/>
        </a:spcAft>
        <a:defRPr sz="2600" b="1">
          <a:solidFill>
            <a:schemeClr val="bg1"/>
          </a:solidFill>
          <a:latin typeface="Verdana" pitchFamily="34" charset="0"/>
          <a:ea typeface="宋体" charset="-122"/>
        </a:defRPr>
      </a:lvl7pPr>
      <a:lvl8pPr marL="1371600" algn="l" rtl="0" fontAlgn="base">
        <a:spcBef>
          <a:spcPct val="1"/>
        </a:spcBef>
        <a:spcAft>
          <a:spcPct val="1"/>
        </a:spcAft>
        <a:defRPr sz="2600" b="1">
          <a:solidFill>
            <a:schemeClr val="bg1"/>
          </a:solidFill>
          <a:latin typeface="Verdana" pitchFamily="34" charset="0"/>
          <a:ea typeface="宋体" charset="-122"/>
        </a:defRPr>
      </a:lvl8pPr>
      <a:lvl9pPr marL="1828800" algn="l" rtl="0" fontAlgn="base">
        <a:spcBef>
          <a:spcPct val="1"/>
        </a:spcBef>
        <a:spcAft>
          <a:spcPct val="1"/>
        </a:spcAft>
        <a:defRPr sz="2600" b="1">
          <a:solidFill>
            <a:schemeClr val="bg1"/>
          </a:solidFill>
          <a:latin typeface="Verdana" pitchFamily="34" charset="0"/>
          <a:ea typeface="宋体" charset="-122"/>
        </a:defRPr>
      </a:lvl9pPr>
    </p:titleStyle>
    <p:body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742950" indent="-28575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143000" indent="-2286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600200" indent="-2286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057400" indent="-2286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8.pn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hyperlink" Target="https://github.com/X-LANCE"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5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4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2.wav"/></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audio" Target="../media/media7.wav"/><Relationship Id="rId13" Type="http://schemas.microsoft.com/office/2007/relationships/media" Target="../media/media10.wav"/><Relationship Id="rId18" Type="http://schemas.openxmlformats.org/officeDocument/2006/relationships/notesSlide" Target="../notesSlides/notesSlide31.xml"/><Relationship Id="rId3" Type="http://schemas.microsoft.com/office/2007/relationships/media" Target="../media/media5.wav"/><Relationship Id="rId7" Type="http://schemas.microsoft.com/office/2007/relationships/media" Target="../media/media7.wav"/><Relationship Id="rId12" Type="http://schemas.openxmlformats.org/officeDocument/2006/relationships/audio" Target="../media/media9.wav"/><Relationship Id="rId17" Type="http://schemas.openxmlformats.org/officeDocument/2006/relationships/slideLayout" Target="../slideLayouts/slideLayout2.xml"/><Relationship Id="rId2" Type="http://schemas.openxmlformats.org/officeDocument/2006/relationships/audio" Target="../media/media4.wav"/><Relationship Id="rId16" Type="http://schemas.openxmlformats.org/officeDocument/2006/relationships/audio" Target="../media/media11.wav"/><Relationship Id="rId1" Type="http://schemas.microsoft.com/office/2007/relationships/media" Target="../media/media4.wav"/><Relationship Id="rId6" Type="http://schemas.openxmlformats.org/officeDocument/2006/relationships/audio" Target="../media/media6.wav"/><Relationship Id="rId11" Type="http://schemas.microsoft.com/office/2007/relationships/media" Target="../media/media9.wav"/><Relationship Id="rId5" Type="http://schemas.microsoft.com/office/2007/relationships/media" Target="../media/media6.wav"/><Relationship Id="rId15" Type="http://schemas.microsoft.com/office/2007/relationships/media" Target="../media/media11.wav"/><Relationship Id="rId10" Type="http://schemas.openxmlformats.org/officeDocument/2006/relationships/audio" Target="../media/media8.wav"/><Relationship Id="rId19" Type="http://schemas.openxmlformats.org/officeDocument/2006/relationships/image" Target="../media/image100.png"/><Relationship Id="rId4" Type="http://schemas.openxmlformats.org/officeDocument/2006/relationships/audio" Target="../media/media5.wav"/><Relationship Id="rId9" Type="http://schemas.microsoft.com/office/2007/relationships/media" Target="../media/media8.wav"/><Relationship Id="rId14" Type="http://schemas.openxmlformats.org/officeDocument/2006/relationships/audio" Target="../media/media10.wav"/></Relationships>
</file>

<file path=ppt/slides/_rels/slide82.xml.rels><?xml version="1.0" encoding="UTF-8" standalone="yes"?>
<Relationships xmlns="http://schemas.openxmlformats.org/package/2006/relationships"><Relationship Id="rId8" Type="http://schemas.openxmlformats.org/officeDocument/2006/relationships/audio" Target="../media/media15.wav"/><Relationship Id="rId13" Type="http://schemas.microsoft.com/office/2007/relationships/media" Target="../media/media18.wav"/><Relationship Id="rId18" Type="http://schemas.openxmlformats.org/officeDocument/2006/relationships/notesSlide" Target="../notesSlides/notesSlide32.xml"/><Relationship Id="rId3" Type="http://schemas.microsoft.com/office/2007/relationships/media" Target="../media/media13.wav"/><Relationship Id="rId7" Type="http://schemas.microsoft.com/office/2007/relationships/media" Target="../media/media15.wav"/><Relationship Id="rId12" Type="http://schemas.openxmlformats.org/officeDocument/2006/relationships/audio" Target="../media/media17.wav"/><Relationship Id="rId17" Type="http://schemas.openxmlformats.org/officeDocument/2006/relationships/slideLayout" Target="../slideLayouts/slideLayout2.xml"/><Relationship Id="rId2" Type="http://schemas.openxmlformats.org/officeDocument/2006/relationships/audio" Target="../media/media12.wav"/><Relationship Id="rId16" Type="http://schemas.openxmlformats.org/officeDocument/2006/relationships/audio" Target="../media/media19.wav"/><Relationship Id="rId1" Type="http://schemas.microsoft.com/office/2007/relationships/media" Target="../media/media12.wav"/><Relationship Id="rId6" Type="http://schemas.openxmlformats.org/officeDocument/2006/relationships/audio" Target="../media/media14.wav"/><Relationship Id="rId11" Type="http://schemas.microsoft.com/office/2007/relationships/media" Target="../media/media17.wav"/><Relationship Id="rId5" Type="http://schemas.microsoft.com/office/2007/relationships/media" Target="../media/media14.wav"/><Relationship Id="rId15" Type="http://schemas.microsoft.com/office/2007/relationships/media" Target="../media/media19.wav"/><Relationship Id="rId10" Type="http://schemas.openxmlformats.org/officeDocument/2006/relationships/audio" Target="../media/media16.wav"/><Relationship Id="rId19" Type="http://schemas.openxmlformats.org/officeDocument/2006/relationships/image" Target="../media/image100.png"/><Relationship Id="rId4" Type="http://schemas.openxmlformats.org/officeDocument/2006/relationships/audio" Target="../media/media13.wav"/><Relationship Id="rId9" Type="http://schemas.microsoft.com/office/2007/relationships/media" Target="../media/media16.wav"/><Relationship Id="rId14" Type="http://schemas.openxmlformats.org/officeDocument/2006/relationships/audio" Target="../media/media18.wav"/></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audio" Target="../media/media23.wav"/><Relationship Id="rId13" Type="http://schemas.microsoft.com/office/2007/relationships/media" Target="../media/media26.wav"/><Relationship Id="rId18" Type="http://schemas.openxmlformats.org/officeDocument/2006/relationships/audio" Target="../media/media28.wav"/><Relationship Id="rId26" Type="http://schemas.openxmlformats.org/officeDocument/2006/relationships/notesSlide" Target="../notesSlides/notesSlide38.xml"/><Relationship Id="rId3" Type="http://schemas.microsoft.com/office/2007/relationships/media" Target="../media/media21.wav"/><Relationship Id="rId21" Type="http://schemas.microsoft.com/office/2007/relationships/media" Target="../media/media30.wav"/><Relationship Id="rId7" Type="http://schemas.microsoft.com/office/2007/relationships/media" Target="../media/media23.wav"/><Relationship Id="rId12" Type="http://schemas.openxmlformats.org/officeDocument/2006/relationships/audio" Target="../media/media25.wav"/><Relationship Id="rId17" Type="http://schemas.microsoft.com/office/2007/relationships/media" Target="../media/media28.wav"/><Relationship Id="rId25" Type="http://schemas.openxmlformats.org/officeDocument/2006/relationships/slideLayout" Target="../slideLayouts/slideLayout2.xml"/><Relationship Id="rId2" Type="http://schemas.openxmlformats.org/officeDocument/2006/relationships/audio" Target="../media/media20.wav"/><Relationship Id="rId16" Type="http://schemas.openxmlformats.org/officeDocument/2006/relationships/audio" Target="../media/media27.wav"/><Relationship Id="rId20" Type="http://schemas.openxmlformats.org/officeDocument/2006/relationships/audio" Target="../media/media29.wav"/><Relationship Id="rId1" Type="http://schemas.microsoft.com/office/2007/relationships/media" Target="../media/media20.wav"/><Relationship Id="rId6" Type="http://schemas.openxmlformats.org/officeDocument/2006/relationships/audio" Target="../media/media22.wav"/><Relationship Id="rId11" Type="http://schemas.microsoft.com/office/2007/relationships/media" Target="../media/media25.wav"/><Relationship Id="rId24" Type="http://schemas.openxmlformats.org/officeDocument/2006/relationships/audio" Target="../media/media31.wav"/><Relationship Id="rId5" Type="http://schemas.microsoft.com/office/2007/relationships/media" Target="../media/media22.wav"/><Relationship Id="rId15" Type="http://schemas.microsoft.com/office/2007/relationships/media" Target="../media/media27.wav"/><Relationship Id="rId23" Type="http://schemas.microsoft.com/office/2007/relationships/media" Target="../media/media31.wav"/><Relationship Id="rId10" Type="http://schemas.openxmlformats.org/officeDocument/2006/relationships/audio" Target="../media/media24.wav"/><Relationship Id="rId19" Type="http://schemas.microsoft.com/office/2007/relationships/media" Target="../media/media29.wav"/><Relationship Id="rId4" Type="http://schemas.openxmlformats.org/officeDocument/2006/relationships/audio" Target="../media/media21.wav"/><Relationship Id="rId9" Type="http://schemas.microsoft.com/office/2007/relationships/media" Target="../media/media24.wav"/><Relationship Id="rId14" Type="http://schemas.openxmlformats.org/officeDocument/2006/relationships/audio" Target="../media/media26.wav"/><Relationship Id="rId22" Type="http://schemas.openxmlformats.org/officeDocument/2006/relationships/audio" Target="../media/media30.wav"/><Relationship Id="rId27"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 name="Rectangle 3"/>
          <p:cNvSpPr>
            <a:spLocks noGrp="1" noChangeArrowheads="1"/>
          </p:cNvSpPr>
          <p:nvPr>
            <p:ph type="subTitle" idx="4294967295"/>
          </p:nvPr>
        </p:nvSpPr>
        <p:spPr>
          <a:xfrm>
            <a:off x="4338080" y="6243007"/>
            <a:ext cx="3515562" cy="461665"/>
          </a:xfrm>
        </p:spPr>
        <p:txBody>
          <a:bodyPr/>
          <a:lstStyle/>
          <a:p>
            <a:pPr marL="0" indent="0" algn="ctr">
              <a:buNone/>
            </a:pPr>
            <a:r>
              <a:rPr lang="en-US" altLang="zh-CN"/>
              <a:t>ICASSP 2025, Hyderabad</a:t>
            </a:r>
            <a:endParaRPr lang="en-GB" altLang="zh-CN" sz="2000" b="0"/>
          </a:p>
        </p:txBody>
      </p:sp>
      <p:sp>
        <p:nvSpPr>
          <p:cNvPr id="211" name="Slide Number Placeholder 3"/>
          <p:cNvSpPr>
            <a:spLocks noGrp="1"/>
          </p:cNvSpPr>
          <p:nvPr>
            <p:ph type="sldNum" sz="quarter" idx="4294967295"/>
          </p:nvPr>
        </p:nvSpPr>
        <p:spPr>
          <a:xfrm>
            <a:off x="9408368" y="6243007"/>
            <a:ext cx="2133600" cy="476250"/>
          </a:xfrm>
        </p:spPr>
        <p:txBody>
          <a:bodyPr/>
          <a:lstStyle/>
          <a:p>
            <a:fld id="{F6C7CC9B-F300-488E-AE2D-CC29E8E1A01A}" type="slidenum">
              <a:rPr/>
              <a:t>1</a:t>
            </a:fld>
            <a:endParaRPr lang="de-DE"/>
          </a:p>
        </p:txBody>
      </p:sp>
      <p:sp>
        <p:nvSpPr>
          <p:cNvPr id="212" name="矩形 4"/>
          <p:cNvSpPr/>
          <p:nvPr/>
        </p:nvSpPr>
        <p:spPr>
          <a:xfrm>
            <a:off x="1127448" y="4077072"/>
            <a:ext cx="10013950" cy="1200329"/>
          </a:xfrm>
          <a:prstGeom prst="rect">
            <a:avLst/>
          </a:prstGeom>
        </p:spPr>
        <p:txBody>
          <a:bodyPr wrap="square" lIns="91440" tIns="45720" rIns="91440" bIns="45720" anchor="t">
            <a:spAutoFit/>
          </a:bodyPr>
          <a:lstStyle/>
          <a:p>
            <a:pPr algn="ctr"/>
            <a:r>
              <a:rPr lang="en-US" altLang="zh-CN" sz="2400" b="0" i="0">
                <a:effectLst/>
                <a:latin typeface="Microsoft YaHei"/>
                <a:ea typeface="Microsoft YaHei"/>
                <a:cs typeface="+mn-cs"/>
              </a:rPr>
              <a:t>Kai Yu, </a:t>
            </a:r>
            <a:r>
              <a:rPr lang="en-US" altLang="zh-CN" sz="2400" b="0" i="0" err="1">
                <a:effectLst/>
                <a:latin typeface="Microsoft YaHei"/>
                <a:ea typeface="Microsoft YaHei"/>
                <a:cs typeface="+mn-cs"/>
              </a:rPr>
              <a:t>Yiwei</a:t>
            </a:r>
            <a:r>
              <a:rPr lang="en-US" altLang="zh-CN" sz="2400" b="0" i="0">
                <a:effectLst/>
                <a:latin typeface="Microsoft YaHei"/>
                <a:ea typeface="Microsoft YaHei"/>
                <a:cs typeface="+mn-cs"/>
              </a:rPr>
              <a:t> Guo, </a:t>
            </a:r>
            <a:r>
              <a:rPr lang="en-US" altLang="zh-CN" sz="2400" b="0" i="0" err="1">
                <a:effectLst/>
                <a:latin typeface="Microsoft YaHei"/>
                <a:ea typeface="Microsoft YaHei"/>
                <a:cs typeface="+mn-cs"/>
              </a:rPr>
              <a:t>Xie</a:t>
            </a:r>
            <a:r>
              <a:rPr lang="en-US" altLang="zh-CN" sz="2400" b="0" i="0">
                <a:effectLst/>
                <a:latin typeface="Microsoft YaHei"/>
                <a:ea typeface="Microsoft YaHei"/>
                <a:cs typeface="+mn-cs"/>
              </a:rPr>
              <a:t> Chen, </a:t>
            </a:r>
            <a:r>
              <a:rPr lang="en-US" altLang="zh-CN" sz="2400" b="0" i="0" err="1">
                <a:effectLst/>
                <a:latin typeface="Microsoft YaHei"/>
                <a:ea typeface="Microsoft YaHei"/>
                <a:cs typeface="+mn-cs"/>
              </a:rPr>
              <a:t>Shujie</a:t>
            </a:r>
            <a:r>
              <a:rPr lang="en-US" altLang="zh-CN" sz="2400" b="0" i="0">
                <a:effectLst/>
                <a:latin typeface="Microsoft YaHei"/>
                <a:ea typeface="Microsoft YaHei"/>
                <a:cs typeface="+mn-cs"/>
              </a:rPr>
              <a:t> Liu</a:t>
            </a:r>
            <a:endParaRPr lang="zh-CN">
              <a:ea typeface="等线" panose="02010600030101010101" pitchFamily="2" charset="-122"/>
              <a:cs typeface="Arial" charset="0"/>
            </a:endParaRPr>
          </a:p>
          <a:p>
            <a:pPr algn="ctr"/>
            <a:r>
              <a:rPr lang="en-US" altLang="zh-CN" sz="2400" b="1">
                <a:latin typeface="Microsoft YaHei"/>
                <a:ea typeface="Microsoft YaHei"/>
                <a:cs typeface="+mn-cs"/>
              </a:rPr>
              <a:t>X-LANCE Lab, Shanghai Jiao Tong University</a:t>
            </a:r>
          </a:p>
          <a:p>
            <a:pPr algn="ctr"/>
            <a:r>
              <a:rPr lang="en-US" altLang="zh-CN" sz="2400" b="1">
                <a:latin typeface="Microsoft YaHei"/>
                <a:ea typeface="Microsoft YaHei"/>
              </a:rPr>
              <a:t>Microsoft Research Asia</a:t>
            </a:r>
            <a:endParaRPr lang="zh-CN" sz="2400" b="1">
              <a:ea typeface="等线" panose="02010600030101010101" pitchFamily="2" charset="-122"/>
            </a:endParaRPr>
          </a:p>
        </p:txBody>
      </p:sp>
      <p:sp>
        <p:nvSpPr>
          <p:cNvPr id="213" name="矩形 11"/>
          <p:cNvSpPr/>
          <p:nvPr/>
        </p:nvSpPr>
        <p:spPr>
          <a:xfrm>
            <a:off x="649755" y="2141969"/>
            <a:ext cx="10892213" cy="1200329"/>
          </a:xfrm>
          <a:prstGeom prst="rect">
            <a:avLst/>
          </a:prstGeom>
        </p:spPr>
        <p:txBody>
          <a:bodyPr wrap="none">
            <a:spAutoFit/>
          </a:bodyPr>
          <a:lstStyle/>
          <a:p>
            <a:pPr algn="ctr"/>
            <a:r>
              <a:rPr lang="en-US" altLang="zh-CN" sz="3600" b="1">
                <a:solidFill>
                  <a:schemeClr val="bg1">
                    <a:alpha val="100000"/>
                  </a:schemeClr>
                </a:solidFill>
                <a:latin typeface="Microsoft YaHei"/>
                <a:ea typeface="Microsoft YaHei"/>
                <a:cs typeface="Microsoft YaHei"/>
              </a:rPr>
              <a:t>ICASSP 2025 Tutorial</a:t>
            </a:r>
          </a:p>
          <a:p>
            <a:pPr algn="ctr"/>
            <a:r>
              <a:rPr lang="en-US" altLang="zh-CN" sz="3600" b="1">
                <a:solidFill>
                  <a:schemeClr val="bg1">
                    <a:alpha val="100000"/>
                  </a:schemeClr>
                </a:solidFill>
                <a:latin typeface="Microsoft YaHei"/>
                <a:ea typeface="Microsoft YaHei"/>
                <a:cs typeface="Microsoft YaHei"/>
              </a:rPr>
              <a:t>Speech Synthesis with Discrete Speech Tokens</a:t>
            </a:r>
            <a:endParaRPr>
              <a:ea typeface="等线"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Content Placeholder 2"/>
          <p:cNvSpPr>
            <a:spLocks noGrp="1"/>
          </p:cNvSpPr>
          <p:nvPr>
            <p:ph idx="1"/>
          </p:nvPr>
        </p:nvSpPr>
        <p:spPr>
          <a:xfrm>
            <a:off x="609600" y="1206924"/>
            <a:ext cx="11055352" cy="980651"/>
          </a:xfrm>
        </p:spPr>
        <p:txBody>
          <a:bodyPr/>
          <a:lstStyle/>
          <a:p>
            <a:pPr>
              <a:buClr>
                <a:srgbClr val="002060">
                  <a:alpha val="100000"/>
                </a:srgbClr>
              </a:buClr>
              <a:buSzPct val="100000"/>
              <a:buFont typeface="Wingdings" pitchFamily="2" charset="2"/>
              <a:buChar char="n"/>
            </a:pPr>
            <a:r>
              <a:rPr lang="en-US"/>
              <a:t>K-Means VQVAE</a:t>
            </a:r>
            <a:endParaRPr/>
          </a:p>
        </p:txBody>
      </p:sp>
      <p:sp>
        <p:nvSpPr>
          <p:cNvPr id="962" name="Slide Number Placeholder 5"/>
          <p:cNvSpPr>
            <a:spLocks noGrp="1"/>
          </p:cNvSpPr>
          <p:nvPr>
            <p:ph type="sldNum" sz="quarter" idx="12"/>
          </p:nvPr>
        </p:nvSpPr>
        <p:spPr>
          <a:xfrm>
            <a:off x="8737600" y="6245225"/>
            <a:ext cx="2844800" cy="476250"/>
          </a:xfrm>
        </p:spPr>
        <p:txBody>
          <a:bodyPr/>
          <a:lstStyle/>
          <a:p>
            <a:fld id="{E35E9E6D-B1E9-4F08-8E83-0E081C425F53}" type="slidenum">
              <a:rPr/>
              <a:t>10</a:t>
            </a:fld>
            <a:endParaRPr lang="de-DE"/>
          </a:p>
        </p:txBody>
      </p:sp>
      <p:pic>
        <p:nvPicPr>
          <p:cNvPr id="963" name="图片 962"/>
          <p:cNvPicPr>
            <a:picLocks noChangeAspect="1"/>
          </p:cNvPicPr>
          <p:nvPr/>
        </p:nvPicPr>
        <p:blipFill>
          <a:blip r:embed="rId2"/>
          <a:stretch>
            <a:fillRect/>
          </a:stretch>
        </p:blipFill>
        <p:spPr>
          <a:xfrm>
            <a:off x="10390177" y="3240816"/>
            <a:ext cx="1333500" cy="1308100"/>
          </a:xfrm>
          <a:prstGeom prst="rect">
            <a:avLst/>
          </a:prstGeom>
        </p:spPr>
      </p:pic>
      <p:pic>
        <p:nvPicPr>
          <p:cNvPr id="964" name="图片 963"/>
          <p:cNvPicPr>
            <a:picLocks noChangeAspect="1"/>
          </p:cNvPicPr>
          <p:nvPr/>
        </p:nvPicPr>
        <p:blipFill>
          <a:blip r:embed="rId3"/>
          <a:stretch>
            <a:fillRect/>
          </a:stretch>
        </p:blipFill>
        <p:spPr>
          <a:xfrm>
            <a:off x="5483225" y="1195387"/>
            <a:ext cx="1484311" cy="1592475"/>
          </a:xfrm>
          <a:prstGeom prst="rect">
            <a:avLst/>
          </a:prstGeom>
        </p:spPr>
      </p:pic>
      <p:pic>
        <p:nvPicPr>
          <p:cNvPr id="965" name="图片 964"/>
          <p:cNvPicPr>
            <a:picLocks noChangeAspect="1"/>
          </p:cNvPicPr>
          <p:nvPr/>
        </p:nvPicPr>
        <p:blipFill>
          <a:blip r:embed="rId2"/>
          <a:stretch>
            <a:fillRect/>
          </a:stretch>
        </p:blipFill>
        <p:spPr>
          <a:xfrm>
            <a:off x="692175" y="3261983"/>
            <a:ext cx="1333500" cy="1308100"/>
          </a:xfrm>
          <a:prstGeom prst="rect">
            <a:avLst/>
          </a:prstGeom>
        </p:spPr>
      </p:pic>
      <p:pic>
        <p:nvPicPr>
          <p:cNvPr id="966" name="图片 965"/>
          <p:cNvPicPr>
            <a:picLocks noChangeAspect="1"/>
          </p:cNvPicPr>
          <p:nvPr/>
        </p:nvPicPr>
        <p:blipFill>
          <a:blip r:embed="rId4"/>
          <a:stretch>
            <a:fillRect/>
          </a:stretch>
        </p:blipFill>
        <p:spPr>
          <a:xfrm>
            <a:off x="6807063" y="3321250"/>
            <a:ext cx="1094051" cy="1147233"/>
          </a:xfrm>
          <a:prstGeom prst="rect">
            <a:avLst/>
          </a:prstGeom>
        </p:spPr>
      </p:pic>
      <p:pic>
        <p:nvPicPr>
          <p:cNvPr id="967" name="图片 966"/>
          <p:cNvPicPr>
            <a:picLocks noChangeAspect="1"/>
          </p:cNvPicPr>
          <p:nvPr/>
        </p:nvPicPr>
        <p:blipFill>
          <a:blip r:embed="rId5"/>
          <a:stretch>
            <a:fillRect/>
          </a:stretch>
        </p:blipFill>
        <p:spPr>
          <a:xfrm>
            <a:off x="4513275" y="3363583"/>
            <a:ext cx="1079500" cy="1104900"/>
          </a:xfrm>
          <a:prstGeom prst="rect">
            <a:avLst/>
          </a:prstGeom>
        </p:spPr>
      </p:pic>
      <p:cxnSp>
        <p:nvCxnSpPr>
          <p:cNvPr id="968" name="连接符: 曲线 967"/>
          <p:cNvCxnSpPr/>
          <p:nvPr/>
        </p:nvCxnSpPr>
        <p:spPr>
          <a:xfrm flipV="1">
            <a:off x="5029200" y="2477889"/>
            <a:ext cx="342205" cy="1389260"/>
          </a:xfrm>
          <a:prstGeom prst="curvedConnector3">
            <a:avLst>
              <a:gd name="adj1" fmla="val -26784"/>
            </a:avLst>
          </a:prstGeom>
          <a:ln w="34925">
            <a:solidFill>
              <a:srgbClr val="000000">
                <a:alpha val="100000"/>
              </a:srgbClr>
            </a:solidFill>
            <a:prstDash val="solid"/>
            <a:tailEnd type="triangle" w="lg" len="lg"/>
          </a:ln>
        </p:spPr>
      </p:cxnSp>
      <p:sp>
        <p:nvSpPr>
          <p:cNvPr id="969" name="矩形 968"/>
          <p:cNvSpPr/>
          <p:nvPr/>
        </p:nvSpPr>
        <p:spPr>
          <a:xfrm>
            <a:off x="5371415" y="2092564"/>
            <a:ext cx="1707931" cy="385379"/>
          </a:xfrm>
          <a:prstGeom prst="rect">
            <a:avLst/>
          </a:prstGeom>
          <a:noFill/>
          <a:ln w="31750">
            <a:solidFill>
              <a:srgbClr val="C00000">
                <a:alpha val="100000"/>
              </a:srgbClr>
            </a:solidFill>
            <a:prstDash val="dash"/>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970" name="文本框 969"/>
          <p:cNvSpPr txBox="1"/>
          <p:nvPr/>
        </p:nvSpPr>
        <p:spPr>
          <a:xfrm>
            <a:off x="7079346" y="2109643"/>
            <a:ext cx="1736181" cy="369332"/>
          </a:xfrm>
          <a:prstGeom prst="rect">
            <a:avLst/>
          </a:prstGeom>
          <a:ln w="6350">
            <a:prstDash val="solid"/>
          </a:ln>
        </p:spPr>
        <p:txBody>
          <a:bodyPr wrap="none">
            <a:spAutoFit/>
          </a:bodyPr>
          <a:lstStyle/>
          <a:p>
            <a:r>
              <a:rPr lang="en-US" altLang="zh-CN">
                <a:solidFill>
                  <a:srgbClr val="C00000">
                    <a:alpha val="100000"/>
                  </a:srgbClr>
                </a:solidFill>
                <a:latin typeface="Microsoft YaHei" panose="020B0503020204020204" pitchFamily="34" charset="-122"/>
                <a:ea typeface="Microsoft YaHei" panose="020B0503020204020204" pitchFamily="34" charset="-122"/>
              </a:rPr>
              <a:t>Closest vector</a:t>
            </a:r>
            <a:endParaRPr>
              <a:latin typeface="Microsoft YaHei" panose="020B0503020204020204" pitchFamily="34" charset="-122"/>
              <a:ea typeface="Microsoft YaHei" panose="020B0503020204020204" pitchFamily="34" charset="-122"/>
            </a:endParaRPr>
          </a:p>
        </p:txBody>
      </p:sp>
      <p:cxnSp>
        <p:nvCxnSpPr>
          <p:cNvPr id="971" name="连接符: 曲线 970"/>
          <p:cNvCxnSpPr/>
          <p:nvPr/>
        </p:nvCxnSpPr>
        <p:spPr>
          <a:xfrm>
            <a:off x="7041931" y="2487448"/>
            <a:ext cx="306551" cy="1357586"/>
          </a:xfrm>
          <a:prstGeom prst="curvedConnector3">
            <a:avLst>
              <a:gd name="adj1" fmla="val 138571"/>
            </a:avLst>
          </a:prstGeom>
          <a:ln w="34925">
            <a:solidFill>
              <a:srgbClr val="000000">
                <a:alpha val="100000"/>
              </a:srgbClr>
            </a:solidFill>
            <a:prstDash val="solid"/>
            <a:tailEnd type="triangle" w="lg" len="lg"/>
          </a:ln>
        </p:spPr>
      </p:cxnSp>
      <p:sp>
        <p:nvSpPr>
          <p:cNvPr id="972" name="椭圆 971"/>
          <p:cNvSpPr/>
          <p:nvPr/>
        </p:nvSpPr>
        <p:spPr>
          <a:xfrm>
            <a:off x="10229480" y="1695225"/>
            <a:ext cx="1654895" cy="676500"/>
          </a:xfrm>
          <a:prstGeom prst="ellipse">
            <a:avLst/>
          </a:prstGeom>
          <a:solidFill>
            <a:schemeClr val="bg1">
              <a:lumMod val="95000"/>
              <a:alpha val="100000"/>
            </a:schemeClr>
          </a:solidFill>
          <a:ln w="19050">
            <a:solidFill>
              <a:srgbClr val="800202">
                <a:alpha val="100000"/>
              </a:srgbClr>
            </a:solidFill>
            <a:prstDash val="sysDot"/>
            <a:miter lim="800000"/>
          </a:ln>
        </p:spPr>
        <p:txBody>
          <a:bodyPr anchor="ctr"/>
          <a:lstStyle/>
          <a:p>
            <a:pPr algn="ctr"/>
            <a:r>
              <a:rPr lang="en-US" altLang="zh-CN">
                <a:latin typeface="Microsoft YaHei" panose="020B0503020204020204" pitchFamily="34" charset="-122"/>
                <a:ea typeface="Microsoft YaHei" panose="020B0503020204020204" pitchFamily="34" charset="-122"/>
              </a:rPr>
              <a:t>Recon. loss</a:t>
            </a:r>
            <a:endParaRPr>
              <a:latin typeface="Microsoft YaHei" panose="020B0503020204020204" pitchFamily="34" charset="-122"/>
              <a:ea typeface="Microsoft YaHei" panose="020B0503020204020204" pitchFamily="34" charset="-122"/>
            </a:endParaRPr>
          </a:p>
        </p:txBody>
      </p:sp>
      <p:cxnSp>
        <p:nvCxnSpPr>
          <p:cNvPr id="973" name="直接箭头连接符 972"/>
          <p:cNvCxnSpPr>
            <a:cxnSpLocks/>
            <a:stCxn id="963" idx="0"/>
            <a:endCxn id="972" idx="4"/>
          </p:cNvCxnSpPr>
          <p:nvPr/>
        </p:nvCxnSpPr>
        <p:spPr>
          <a:xfrm flipV="1">
            <a:off x="11056927" y="2371725"/>
            <a:ext cx="1" cy="869091"/>
          </a:xfrm>
          <a:prstGeom prst="straightConnector1">
            <a:avLst/>
          </a:prstGeom>
          <a:ln w="41275">
            <a:solidFill>
              <a:srgbClr val="000000">
                <a:alpha val="100000"/>
              </a:srgbClr>
            </a:solidFill>
            <a:prstDash val="sysDot"/>
            <a:tailEnd type="triangle" w="lg" len="med"/>
          </a:ln>
        </p:spPr>
      </p:cxnSp>
      <p:cxnSp>
        <p:nvCxnSpPr>
          <p:cNvPr id="974" name="连接符: 曲线 973"/>
          <p:cNvCxnSpPr/>
          <p:nvPr/>
        </p:nvCxnSpPr>
        <p:spPr>
          <a:xfrm rot="5400000">
            <a:off x="6194899" y="3587949"/>
            <a:ext cx="8466" cy="2298700"/>
          </a:xfrm>
          <a:prstGeom prst="curvedConnector3">
            <a:avLst>
              <a:gd name="adj1" fmla="val 5650267"/>
            </a:avLst>
          </a:prstGeom>
          <a:ln w="50800">
            <a:solidFill>
              <a:srgbClr val="FFC000">
                <a:alpha val="100000"/>
              </a:srgbClr>
            </a:solidFill>
            <a:prstDash val="dashDot"/>
            <a:tailEnd type="triangle" w="lg" len="med"/>
          </a:ln>
        </p:spPr>
      </p:cxnSp>
      <p:sp>
        <p:nvSpPr>
          <p:cNvPr id="975" name="文本框 974"/>
          <p:cNvSpPr txBox="1"/>
          <p:nvPr/>
        </p:nvSpPr>
        <p:spPr>
          <a:xfrm>
            <a:off x="5077741" y="5326343"/>
            <a:ext cx="3150542"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Straight-through estimator</a:t>
            </a:r>
            <a:endParaRPr>
              <a:latin typeface="Microsoft YaHei" panose="020B0503020204020204" pitchFamily="34" charset="-122"/>
              <a:ea typeface="Microsoft YaHei" panose="020B0503020204020204" pitchFamily="34" charset="-122"/>
            </a:endParaRPr>
          </a:p>
        </p:txBody>
      </p:sp>
      <p:grpSp>
        <p:nvGrpSpPr>
          <p:cNvPr id="977" name="组合 976"/>
          <p:cNvGrpSpPr/>
          <p:nvPr/>
        </p:nvGrpSpPr>
        <p:grpSpPr>
          <a:xfrm>
            <a:off x="4381849" y="4390938"/>
            <a:ext cx="1596737" cy="399168"/>
            <a:chOff x="4020916" y="4364766"/>
            <a:chExt cx="1596737" cy="369332"/>
          </a:xfrm>
        </p:grpSpPr>
        <p:pic>
          <p:nvPicPr>
            <p:cNvPr id="978" name="图形 977"/>
            <p:cNvPicPr/>
            <p:nvPr/>
          </p:nvPicPr>
          <p:blipFill>
            <a:blip r:embed="rId6">
              <a:extLst>
                <a:ext uri="{96DAC541-7B7A-43D3-8B79-37D633B846F1}">
                  <asvg:svgBlip xmlns:asvg="http://schemas.microsoft.com/office/drawing/2016/SVG/main" r:embed="rId7"/>
                </a:ext>
              </a:extLst>
            </a:blip>
            <a:stretch>
              <a:fillRect/>
            </a:stretch>
          </p:blipFill>
          <p:spPr>
            <a:xfrm>
              <a:off x="5427153" y="4499226"/>
              <a:ext cx="190500" cy="127000"/>
            </a:xfrm>
            <a:prstGeom prst="rect">
              <a:avLst/>
            </a:prstGeom>
          </p:spPr>
        </p:pic>
        <p:sp>
          <p:nvSpPr>
            <p:cNvPr id="979" name="文本框 978"/>
            <p:cNvSpPr txBox="1"/>
            <p:nvPr/>
          </p:nvSpPr>
          <p:spPr>
            <a:xfrm>
              <a:off x="4020916" y="4364766"/>
              <a:ext cx="1459054"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Continuous</a:t>
              </a:r>
              <a:endParaRPr>
                <a:latin typeface="Microsoft YaHei" panose="020B0503020204020204" pitchFamily="34" charset="-122"/>
                <a:ea typeface="Microsoft YaHei" panose="020B0503020204020204" pitchFamily="34" charset="-122"/>
              </a:endParaRPr>
            </a:p>
          </p:txBody>
        </p:sp>
      </p:grpSp>
      <p:grpSp>
        <p:nvGrpSpPr>
          <p:cNvPr id="980" name="组合 979"/>
          <p:cNvGrpSpPr/>
          <p:nvPr/>
        </p:nvGrpSpPr>
        <p:grpSpPr>
          <a:xfrm>
            <a:off x="6572907" y="4396516"/>
            <a:ext cx="1231900" cy="369332"/>
            <a:chOff x="4348175" y="4364766"/>
            <a:chExt cx="1231900" cy="369332"/>
          </a:xfrm>
        </p:grpSpPr>
        <p:pic>
          <p:nvPicPr>
            <p:cNvPr id="981" name="图形 980"/>
            <p:cNvPicPr/>
            <p:nvPr/>
          </p:nvPicPr>
          <p:blipFill>
            <a:blip r:embed="rId8">
              <a:alphaModFix/>
              <a:extLst>
                <a:ext uri="{96DAC541-7B7A-43D3-8B79-37D633B846F1}">
                  <asvg:svgBlip xmlns:asvg="http://schemas.microsoft.com/office/drawing/2016/SVG/main" r:embed="rId9"/>
                </a:ext>
              </a:extLst>
            </a:blip>
            <a:srcRect/>
            <a:stretch>
              <a:fillRect/>
            </a:stretch>
          </p:blipFill>
          <p:spPr>
            <a:xfrm>
              <a:off x="5389575" y="4485416"/>
              <a:ext cx="190500" cy="165100"/>
            </a:xfrm>
            <a:prstGeom prst="rect">
              <a:avLst/>
            </a:prstGeom>
          </p:spPr>
        </p:pic>
        <p:sp>
          <p:nvSpPr>
            <p:cNvPr id="982" name="文本框 981"/>
            <p:cNvSpPr txBox="1"/>
            <p:nvPr/>
          </p:nvSpPr>
          <p:spPr>
            <a:xfrm>
              <a:off x="4348175" y="4364766"/>
              <a:ext cx="1077154"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Discrete</a:t>
              </a:r>
              <a:endParaRPr>
                <a:latin typeface="Microsoft YaHei" panose="020B0503020204020204" pitchFamily="34" charset="-122"/>
                <a:ea typeface="Microsoft YaHei" panose="020B0503020204020204" pitchFamily="34" charset="-122"/>
              </a:endParaRPr>
            </a:p>
          </p:txBody>
        </p:sp>
      </p:grpSp>
      <p:cxnSp>
        <p:nvCxnSpPr>
          <p:cNvPr id="983" name="直接箭头连接符 982"/>
          <p:cNvCxnSpPr>
            <a:stCxn id="965" idx="3"/>
            <a:endCxn id="967" idx="1"/>
          </p:cNvCxnSpPr>
          <p:nvPr/>
        </p:nvCxnSpPr>
        <p:spPr>
          <a:xfrm>
            <a:off x="2025675" y="3916033"/>
            <a:ext cx="2487599" cy="0"/>
          </a:xfrm>
          <a:prstGeom prst="straightConnector1">
            <a:avLst/>
          </a:prstGeom>
          <a:ln w="41275">
            <a:solidFill>
              <a:srgbClr val="000000">
                <a:alpha val="100000"/>
              </a:srgbClr>
            </a:solidFill>
            <a:prstDash val="solid"/>
            <a:tailEnd type="triangle" w="lg" len="med"/>
          </a:ln>
        </p:spPr>
      </p:cxnSp>
      <p:cxnSp>
        <p:nvCxnSpPr>
          <p:cNvPr id="984" name="直接箭头连接符 983"/>
          <p:cNvCxnSpPr/>
          <p:nvPr/>
        </p:nvCxnSpPr>
        <p:spPr>
          <a:xfrm>
            <a:off x="7904964" y="3845034"/>
            <a:ext cx="2487599" cy="0"/>
          </a:xfrm>
          <a:prstGeom prst="straightConnector1">
            <a:avLst/>
          </a:prstGeom>
          <a:ln w="41275">
            <a:solidFill>
              <a:srgbClr val="000000">
                <a:alpha val="100000"/>
              </a:srgbClr>
            </a:solidFill>
            <a:prstDash val="solid"/>
            <a:tailEnd type="triangle" w="lg" len="med"/>
          </a:ln>
        </p:spPr>
      </p:cxnSp>
      <p:cxnSp>
        <p:nvCxnSpPr>
          <p:cNvPr id="985" name="直接箭头连接符 984"/>
          <p:cNvCxnSpPr/>
          <p:nvPr/>
        </p:nvCxnSpPr>
        <p:spPr>
          <a:xfrm flipH="1">
            <a:off x="2025675" y="4235650"/>
            <a:ext cx="2497978" cy="0"/>
          </a:xfrm>
          <a:prstGeom prst="straightConnector1">
            <a:avLst/>
          </a:prstGeom>
          <a:ln w="41275">
            <a:solidFill>
              <a:srgbClr val="FFC000">
                <a:alpha val="100000"/>
              </a:srgbClr>
            </a:solidFill>
            <a:prstDash val="dashDot"/>
            <a:tailEnd type="triangle" w="lg" len="med"/>
          </a:ln>
        </p:spPr>
      </p:cxnSp>
      <p:cxnSp>
        <p:nvCxnSpPr>
          <p:cNvPr id="986" name="直接箭头连接符 985"/>
          <p:cNvCxnSpPr/>
          <p:nvPr/>
        </p:nvCxnSpPr>
        <p:spPr>
          <a:xfrm flipH="1">
            <a:off x="7821998" y="4235650"/>
            <a:ext cx="2504330" cy="0"/>
          </a:xfrm>
          <a:prstGeom prst="straightConnector1">
            <a:avLst/>
          </a:prstGeom>
          <a:ln w="41275">
            <a:solidFill>
              <a:srgbClr val="FFC000">
                <a:alpha val="100000"/>
              </a:srgbClr>
            </a:solidFill>
            <a:prstDash val="dashDot"/>
            <a:tailEnd type="triangle" w="lg" len="med"/>
          </a:ln>
        </p:spPr>
      </p:cxnSp>
      <p:grpSp>
        <p:nvGrpSpPr>
          <p:cNvPr id="987" name="组合 986"/>
          <p:cNvGrpSpPr/>
          <p:nvPr/>
        </p:nvGrpSpPr>
        <p:grpSpPr>
          <a:xfrm>
            <a:off x="2238375" y="2787862"/>
            <a:ext cx="2079625" cy="2174875"/>
            <a:chOff x="2238375" y="2787862"/>
            <a:chExt cx="2079625" cy="2174875"/>
          </a:xfrm>
        </p:grpSpPr>
        <p:sp>
          <p:nvSpPr>
            <p:cNvPr id="988" name="流程图: 手动操作 987"/>
            <p:cNvSpPr/>
            <p:nvPr/>
          </p:nvSpPr>
          <p:spPr>
            <a:xfrm rot="16200000">
              <a:off x="2190750" y="2835487"/>
              <a:ext cx="2174875" cy="2079625"/>
            </a:xfrm>
            <a:prstGeom prst="flowChartManualOperation">
              <a:avLst/>
            </a:prstGeom>
            <a:solidFill>
              <a:schemeClr val="accent1">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989" name="文本框 988"/>
            <p:cNvSpPr txBox="1"/>
            <p:nvPr/>
          </p:nvSpPr>
          <p:spPr>
            <a:xfrm>
              <a:off x="2467257" y="3614950"/>
              <a:ext cx="1580882" cy="523220"/>
            </a:xfrm>
            <a:prstGeom prst="rect">
              <a:avLst/>
            </a:prstGeom>
            <a:ln w="6350">
              <a:prstDash val="solid"/>
            </a:ln>
          </p:spPr>
          <p:txBody>
            <a:bodyPr wrap="none">
              <a:spAutoFit/>
            </a:bodyPr>
            <a:lstStyle/>
            <a:p>
              <a:r>
                <a:rPr lang="en-US" altLang="zh-CN" sz="2800">
                  <a:latin typeface="Microsoft YaHei" panose="020B0503020204020204" pitchFamily="34" charset="-122"/>
                  <a:ea typeface="Microsoft YaHei" panose="020B0503020204020204" pitchFamily="34" charset="-122"/>
                </a:rPr>
                <a:t>Encoder</a:t>
              </a:r>
              <a:endParaRPr>
                <a:latin typeface="Microsoft YaHei" panose="020B0503020204020204" pitchFamily="34" charset="-122"/>
                <a:ea typeface="Microsoft YaHei" panose="020B0503020204020204" pitchFamily="34" charset="-122"/>
              </a:endParaRPr>
            </a:p>
          </p:txBody>
        </p:sp>
      </p:grpSp>
      <p:grpSp>
        <p:nvGrpSpPr>
          <p:cNvPr id="990" name="组合 989"/>
          <p:cNvGrpSpPr/>
          <p:nvPr/>
        </p:nvGrpSpPr>
        <p:grpSpPr>
          <a:xfrm>
            <a:off x="8080375" y="2787862"/>
            <a:ext cx="2079625" cy="2174875"/>
            <a:chOff x="8080375" y="2787862"/>
            <a:chExt cx="2079625" cy="2174875"/>
          </a:xfrm>
        </p:grpSpPr>
        <p:sp>
          <p:nvSpPr>
            <p:cNvPr id="991" name="流程图: 手动操作 990"/>
            <p:cNvSpPr/>
            <p:nvPr/>
          </p:nvSpPr>
          <p:spPr>
            <a:xfrm rot="5400000">
              <a:off x="8032750" y="2835487"/>
              <a:ext cx="2174875" cy="2079625"/>
            </a:xfrm>
            <a:prstGeom prst="flowChartManualOperation">
              <a:avLst/>
            </a:prstGeom>
            <a:solidFill>
              <a:schemeClr val="accent1">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992" name="文本框 991"/>
            <p:cNvSpPr txBox="1"/>
            <p:nvPr/>
          </p:nvSpPr>
          <p:spPr>
            <a:xfrm>
              <a:off x="8400802" y="3578084"/>
              <a:ext cx="1640193" cy="523220"/>
            </a:xfrm>
            <a:prstGeom prst="rect">
              <a:avLst/>
            </a:prstGeom>
            <a:ln w="6350">
              <a:prstDash val="solid"/>
            </a:ln>
          </p:spPr>
          <p:txBody>
            <a:bodyPr wrap="none">
              <a:spAutoFit/>
            </a:bodyPr>
            <a:lstStyle/>
            <a:p>
              <a:r>
                <a:rPr lang="en-US" altLang="zh-CN" sz="2800">
                  <a:latin typeface="Microsoft YaHei" panose="020B0503020204020204" pitchFamily="34" charset="-122"/>
                  <a:ea typeface="Microsoft YaHei" panose="020B0503020204020204" pitchFamily="34" charset="-122"/>
                </a:rPr>
                <a:t>Decoder</a:t>
              </a:r>
              <a:endParaRPr>
                <a:latin typeface="Microsoft YaHei" panose="020B0503020204020204" pitchFamily="34" charset="-122"/>
                <a:ea typeface="Microsoft YaHei" panose="020B0503020204020204" pitchFamily="34" charset="-122"/>
              </a:endParaRPr>
            </a:p>
          </p:txBody>
        </p:sp>
      </p:grpSp>
      <p:sp>
        <p:nvSpPr>
          <p:cNvPr id="993" name="椭圆 992"/>
          <p:cNvSpPr/>
          <p:nvPr/>
        </p:nvSpPr>
        <p:spPr>
          <a:xfrm>
            <a:off x="7934994" y="898037"/>
            <a:ext cx="1654895" cy="368300"/>
          </a:xfrm>
          <a:prstGeom prst="ellipse">
            <a:avLst/>
          </a:prstGeom>
          <a:solidFill>
            <a:schemeClr val="bg1">
              <a:lumMod val="95000"/>
              <a:alpha val="100000"/>
            </a:schemeClr>
          </a:solidFill>
          <a:ln w="19050">
            <a:solidFill>
              <a:srgbClr val="800202">
                <a:alpha val="100000"/>
              </a:srgbClr>
            </a:solidFill>
            <a:prstDash val="sysDot"/>
            <a:miter lim="800000"/>
          </a:ln>
        </p:spPr>
        <p:txBody>
          <a:bodyPr lIns="91440" tIns="45720" rIns="91440" bIns="45720" anchor="ctr"/>
          <a:lstStyle/>
          <a:p>
            <a:pPr algn="ctr"/>
            <a:r>
              <a:rPr lang="en-US">
                <a:latin typeface="Microsoft YaHei" panose="020B0503020204020204" pitchFamily="34" charset="-122"/>
                <a:ea typeface="Microsoft YaHei" panose="020B0503020204020204" pitchFamily="34" charset="-122"/>
              </a:rPr>
              <a:t>VQ loss</a:t>
            </a:r>
            <a:endParaRPr>
              <a:latin typeface="Microsoft YaHei" panose="020B0503020204020204" pitchFamily="34" charset="-122"/>
              <a:ea typeface="Microsoft YaHei" panose="020B0503020204020204" pitchFamily="34" charset="-122"/>
            </a:endParaRPr>
          </a:p>
        </p:txBody>
      </p:sp>
      <p:cxnSp>
        <p:nvCxnSpPr>
          <p:cNvPr id="995" name="直接箭头连接符 994"/>
          <p:cNvCxnSpPr/>
          <p:nvPr/>
        </p:nvCxnSpPr>
        <p:spPr>
          <a:xfrm flipV="1">
            <a:off x="7119007" y="1697236"/>
            <a:ext cx="441114" cy="367240"/>
          </a:xfrm>
          <a:prstGeom prst="straightConnector1">
            <a:avLst/>
          </a:prstGeom>
          <a:ln w="41275">
            <a:solidFill>
              <a:srgbClr val="000000">
                <a:alpha val="100000"/>
              </a:srgbClr>
            </a:solidFill>
            <a:prstDash val="sysDot"/>
            <a:tailEnd type="triangle" w="lg" len="med"/>
          </a:ln>
        </p:spPr>
      </p:cxnSp>
      <p:sp>
        <p:nvSpPr>
          <p:cNvPr id="997" name="椭圆 996"/>
          <p:cNvSpPr/>
          <p:nvPr/>
        </p:nvSpPr>
        <p:spPr>
          <a:xfrm>
            <a:off x="2228788" y="5376943"/>
            <a:ext cx="2079625" cy="703151"/>
          </a:xfrm>
          <a:prstGeom prst="ellipse">
            <a:avLst/>
          </a:prstGeom>
          <a:solidFill>
            <a:schemeClr val="bg1">
              <a:lumMod val="95000"/>
              <a:alpha val="100000"/>
            </a:schemeClr>
          </a:solidFill>
          <a:ln w="19050">
            <a:solidFill>
              <a:srgbClr val="800202">
                <a:alpha val="100000"/>
              </a:srgbClr>
            </a:solidFill>
            <a:prstDash val="sysDot"/>
            <a:miter lim="800000"/>
          </a:ln>
        </p:spPr>
        <p:txBody>
          <a:bodyPr lIns="91440" tIns="45720" rIns="91440" bIns="45720" anchor="ctr"/>
          <a:lstStyle/>
          <a:p>
            <a:pPr algn="ctr"/>
            <a:r>
              <a:rPr lang="en-US" altLang="zh-CN" sz="1600">
                <a:latin typeface="Microsoft YaHei" panose="020B0503020204020204" pitchFamily="34" charset="-122"/>
                <a:ea typeface="Microsoft YaHei" panose="020B0503020204020204" pitchFamily="34" charset="-122"/>
              </a:rPr>
              <a:t>Commitment</a:t>
            </a:r>
          </a:p>
          <a:p>
            <a:pPr algn="ctr"/>
            <a:r>
              <a:rPr lang="en-US" altLang="zh-CN" sz="1600">
                <a:latin typeface="Microsoft YaHei" panose="020B0503020204020204" pitchFamily="34" charset="-122"/>
                <a:ea typeface="Microsoft YaHei" panose="020B0503020204020204" pitchFamily="34" charset="-122"/>
                <a:cs typeface="Arial"/>
              </a:rPr>
              <a:t>Loss</a:t>
            </a:r>
            <a:endParaRPr lang="zh-CN" altLang="en-US" sz="1600">
              <a:latin typeface="Microsoft YaHei" panose="020B0503020204020204" pitchFamily="34" charset="-122"/>
              <a:ea typeface="Microsoft YaHei" panose="020B0503020204020204" pitchFamily="34" charset="-122"/>
              <a:cs typeface="Arial"/>
            </a:endParaRPr>
          </a:p>
        </p:txBody>
      </p:sp>
      <p:cxnSp>
        <p:nvCxnSpPr>
          <p:cNvPr id="998" name="直接箭头连接符 997"/>
          <p:cNvCxnSpPr/>
          <p:nvPr/>
        </p:nvCxnSpPr>
        <p:spPr>
          <a:xfrm flipH="1">
            <a:off x="3908099" y="4735182"/>
            <a:ext cx="463761" cy="680510"/>
          </a:xfrm>
          <a:prstGeom prst="straightConnector1">
            <a:avLst/>
          </a:prstGeom>
          <a:ln w="41275">
            <a:solidFill>
              <a:srgbClr val="000000">
                <a:alpha val="100000"/>
              </a:srgbClr>
            </a:solidFill>
            <a:prstDash val="sysDot"/>
            <a:tailEnd type="triangle" w="lg" len="med"/>
          </a:ln>
        </p:spPr>
      </p:cxnSp>
      <p:grpSp>
        <p:nvGrpSpPr>
          <p:cNvPr id="999" name="组合 998"/>
          <p:cNvGrpSpPr/>
          <p:nvPr/>
        </p:nvGrpSpPr>
        <p:grpSpPr>
          <a:xfrm>
            <a:off x="8428491" y="5160750"/>
            <a:ext cx="3068132" cy="1215571"/>
            <a:chOff x="8611808" y="5485086"/>
            <a:chExt cx="3068132" cy="1215571"/>
          </a:xfrm>
        </p:grpSpPr>
        <p:sp>
          <p:nvSpPr>
            <p:cNvPr id="1000" name="矩形: 圆角 999"/>
            <p:cNvSpPr/>
            <p:nvPr/>
          </p:nvSpPr>
          <p:spPr>
            <a:xfrm>
              <a:off x="8611808" y="5485086"/>
              <a:ext cx="3045349" cy="1215571"/>
            </a:xfrm>
            <a:prstGeom prst="roundRect">
              <a:avLst/>
            </a:prstGeom>
            <a:solidFill>
              <a:schemeClr val="bg1">
                <a:lumMod val="95000"/>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cxnSp>
          <p:nvCxnSpPr>
            <p:cNvPr id="1001" name="直接箭头连接符 1000"/>
            <p:cNvCxnSpPr/>
            <p:nvPr/>
          </p:nvCxnSpPr>
          <p:spPr>
            <a:xfrm>
              <a:off x="8962571" y="5793422"/>
              <a:ext cx="991809" cy="12095"/>
            </a:xfrm>
            <a:prstGeom prst="straightConnector1">
              <a:avLst/>
            </a:prstGeom>
            <a:ln w="47625">
              <a:solidFill>
                <a:srgbClr val="000000">
                  <a:alpha val="100000"/>
                </a:srgbClr>
              </a:solidFill>
              <a:prstDash val="solid"/>
              <a:tailEnd type="triangle" w="med" len="med"/>
            </a:ln>
          </p:spPr>
        </p:cxnSp>
        <p:sp>
          <p:nvSpPr>
            <p:cNvPr id="1002" name="文本框 1001"/>
            <p:cNvSpPr txBox="1"/>
            <p:nvPr/>
          </p:nvSpPr>
          <p:spPr>
            <a:xfrm>
              <a:off x="9954380" y="5621367"/>
              <a:ext cx="1097095"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Forward</a:t>
              </a:r>
              <a:endParaRPr>
                <a:latin typeface="Microsoft YaHei" panose="020B0503020204020204" pitchFamily="34" charset="-122"/>
                <a:ea typeface="Microsoft YaHei" panose="020B0503020204020204" pitchFamily="34" charset="-122"/>
              </a:endParaRPr>
            </a:p>
          </p:txBody>
        </p:sp>
        <p:cxnSp>
          <p:nvCxnSpPr>
            <p:cNvPr id="1003" name="直接箭头连接符 1002"/>
            <p:cNvCxnSpPr/>
            <p:nvPr/>
          </p:nvCxnSpPr>
          <p:spPr>
            <a:xfrm>
              <a:off x="8962571" y="6092871"/>
              <a:ext cx="991809" cy="12095"/>
            </a:xfrm>
            <a:prstGeom prst="straightConnector1">
              <a:avLst/>
            </a:prstGeom>
            <a:ln w="47625">
              <a:solidFill>
                <a:srgbClr val="FFC000">
                  <a:alpha val="100000"/>
                </a:srgbClr>
              </a:solidFill>
              <a:prstDash val="dashDot"/>
              <a:headEnd type="triangle" w="med" len="med"/>
              <a:tailEnd type="none" w="med" len="med"/>
            </a:ln>
          </p:spPr>
        </p:cxnSp>
        <p:sp>
          <p:nvSpPr>
            <p:cNvPr id="1004" name="文本框 1003"/>
            <p:cNvSpPr txBox="1"/>
            <p:nvPr/>
          </p:nvSpPr>
          <p:spPr>
            <a:xfrm>
              <a:off x="9964727" y="5920816"/>
              <a:ext cx="1240981"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Backward</a:t>
              </a:r>
              <a:endParaRPr>
                <a:latin typeface="Microsoft YaHei" panose="020B0503020204020204" pitchFamily="34" charset="-122"/>
                <a:ea typeface="Microsoft YaHei" panose="020B0503020204020204" pitchFamily="34" charset="-122"/>
              </a:endParaRPr>
            </a:p>
          </p:txBody>
        </p:sp>
        <p:pic>
          <p:nvPicPr>
            <p:cNvPr id="1005" name="图形 1004"/>
            <p:cNvPicPr/>
            <p:nvPr/>
          </p:nvPicPr>
          <p:blipFill>
            <a:blip r:embed="rId10">
              <a:alphaModFix/>
              <a:extLst>
                <a:ext uri="{96DAC541-7B7A-43D3-8B79-37D633B846F1}">
                  <asvg:svgBlip xmlns:asvg="http://schemas.microsoft.com/office/drawing/2016/SVG/main" r:embed="rId11"/>
                </a:ext>
              </a:extLst>
            </a:blip>
            <a:srcRect/>
            <a:stretch>
              <a:fillRect/>
            </a:stretch>
          </p:blipFill>
          <p:spPr>
            <a:xfrm>
              <a:off x="9236226" y="6289116"/>
              <a:ext cx="444500" cy="228600"/>
            </a:xfrm>
            <a:prstGeom prst="rect">
              <a:avLst/>
            </a:prstGeom>
          </p:spPr>
        </p:pic>
        <p:sp>
          <p:nvSpPr>
            <p:cNvPr id="1006" name="文本框 1005"/>
            <p:cNvSpPr txBox="1"/>
            <p:nvPr/>
          </p:nvSpPr>
          <p:spPr>
            <a:xfrm>
              <a:off x="9964727" y="6245225"/>
              <a:ext cx="1715213" cy="369332"/>
            </a:xfrm>
            <a:prstGeom prst="rect">
              <a:avLst/>
            </a:prstGeom>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Stop Gradient</a:t>
              </a:r>
              <a:endParaRPr>
                <a:latin typeface="Microsoft YaHei" panose="020B0503020204020204" pitchFamily="34" charset="-122"/>
                <a:ea typeface="Microsoft YaHei" panose="020B0503020204020204" pitchFamily="34" charset="-122"/>
              </a:endParaRPr>
            </a:p>
          </p:txBody>
        </p:sp>
      </p:grpSp>
      <p:pic>
        <p:nvPicPr>
          <p:cNvPr id="2" name="图片 1">
            <a:extLst>
              <a:ext uri="{FF2B5EF4-FFF2-40B4-BE49-F238E27FC236}">
                <a16:creationId xmlns:a16="http://schemas.microsoft.com/office/drawing/2014/main" id="{1AC09CF5-614D-9A05-39B4-6DF985ADB7EE}"/>
              </a:ext>
            </a:extLst>
          </p:cNvPr>
          <p:cNvPicPr>
            <a:picLocks noChangeAspect="1"/>
          </p:cNvPicPr>
          <p:nvPr/>
        </p:nvPicPr>
        <p:blipFill>
          <a:blip r:embed="rId12"/>
          <a:stretch>
            <a:fillRect/>
          </a:stretch>
        </p:blipFill>
        <p:spPr>
          <a:xfrm>
            <a:off x="7641375" y="1358775"/>
            <a:ext cx="2435250" cy="336450"/>
          </a:xfrm>
          <a:prstGeom prst="rect">
            <a:avLst/>
          </a:prstGeom>
        </p:spPr>
      </p:pic>
      <p:pic>
        <p:nvPicPr>
          <p:cNvPr id="3" name="图片 2">
            <a:extLst>
              <a:ext uri="{FF2B5EF4-FFF2-40B4-BE49-F238E27FC236}">
                <a16:creationId xmlns:a16="http://schemas.microsoft.com/office/drawing/2014/main" id="{0FBECAC1-2996-9993-25A0-40346BEC56E5}"/>
              </a:ext>
            </a:extLst>
          </p:cNvPr>
          <p:cNvPicPr>
            <a:picLocks noChangeAspect="1"/>
          </p:cNvPicPr>
          <p:nvPr/>
        </p:nvPicPr>
        <p:blipFill>
          <a:blip r:embed="rId13"/>
          <a:stretch>
            <a:fillRect/>
          </a:stretch>
        </p:blipFill>
        <p:spPr>
          <a:xfrm>
            <a:off x="5604229" y="5671187"/>
            <a:ext cx="1701600" cy="780600"/>
          </a:xfrm>
          <a:prstGeom prst="rect">
            <a:avLst/>
          </a:prstGeom>
        </p:spPr>
      </p:pic>
      <p:pic>
        <p:nvPicPr>
          <p:cNvPr id="4" name="图片 3">
            <a:extLst>
              <a:ext uri="{FF2B5EF4-FFF2-40B4-BE49-F238E27FC236}">
                <a16:creationId xmlns:a16="http://schemas.microsoft.com/office/drawing/2014/main" id="{0597E251-7E92-105E-4B62-6E690F4666D9}"/>
              </a:ext>
            </a:extLst>
          </p:cNvPr>
          <p:cNvPicPr>
            <a:picLocks noChangeAspect="1"/>
          </p:cNvPicPr>
          <p:nvPr/>
        </p:nvPicPr>
        <p:blipFill>
          <a:blip r:embed="rId14"/>
          <a:stretch>
            <a:fillRect/>
          </a:stretch>
        </p:blipFill>
        <p:spPr>
          <a:xfrm>
            <a:off x="2195619" y="6121126"/>
            <a:ext cx="2395050" cy="325200"/>
          </a:xfrm>
          <a:prstGeom prst="rect">
            <a:avLst/>
          </a:prstGeom>
        </p:spPr>
      </p:pic>
      <p:sp>
        <p:nvSpPr>
          <p:cNvPr id="52" name="Title 1">
            <a:extLst>
              <a:ext uri="{FF2B5EF4-FFF2-40B4-BE49-F238E27FC236}">
                <a16:creationId xmlns:a16="http://schemas.microsoft.com/office/drawing/2014/main" id="{ABAB0F8F-DA52-1047-B351-5DAFE8206E35}"/>
              </a:ext>
            </a:extLst>
          </p:cNvPr>
          <p:cNvSpPr>
            <a:spLocks noGrp="1"/>
          </p:cNvSpPr>
          <p:nvPr>
            <p:ph type="title"/>
          </p:nvPr>
        </p:nvSpPr>
        <p:spPr>
          <a:xfrm>
            <a:off x="158454" y="-118639"/>
            <a:ext cx="11842202" cy="1325563"/>
          </a:xfrm>
        </p:spPr>
        <p:txBody>
          <a:bodyPr/>
          <a:lstStyle/>
          <a:p>
            <a:r>
              <a:rPr lang="en-US"/>
              <a:t>Offline and Online Data Discretization</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100</a:t>
            </a:fld>
            <a:endParaRPr kumimoji="0" lang="en-US" sz="14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0486968" cy="1344809"/>
          </a:xfrm>
        </p:spPr>
        <p:txBody>
          <a:bodyPr/>
          <a:lstStyle/>
          <a:p>
            <a:r>
              <a:rPr lang="en-US" altLang="zh-CN" dirty="0"/>
              <a:t>Codec-SUPERB</a:t>
            </a:r>
            <a:endParaRPr dirty="0"/>
          </a:p>
        </p:txBody>
      </p:sp>
      <p:sp>
        <p:nvSpPr>
          <p:cNvPr id="6" name="TextBox 5">
            <a:extLst>
              <a:ext uri="{FF2B5EF4-FFF2-40B4-BE49-F238E27FC236}">
                <a16:creationId xmlns:a16="http://schemas.microsoft.com/office/drawing/2014/main" id="{CC9EADF0-1E02-D259-2E49-8250680A538C}"/>
              </a:ext>
            </a:extLst>
          </p:cNvPr>
          <p:cNvSpPr txBox="1"/>
          <p:nvPr/>
        </p:nvSpPr>
        <p:spPr>
          <a:xfrm>
            <a:off x="1309062" y="6352545"/>
            <a:ext cx="7377341"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宋体" charset="-122"/>
                <a:cs typeface="+mn-cs"/>
              </a:rPr>
              <a:t>Wu, </a:t>
            </a:r>
            <a:r>
              <a:rPr kumimoji="0" lang="en-US" sz="1100" b="0" i="0" u="none" strike="noStrike" kern="1200" cap="none" spc="0" normalizeH="0" baseline="0" noProof="0" dirty="0" err="1">
                <a:ln>
                  <a:noFill/>
                </a:ln>
                <a:solidFill>
                  <a:srgbClr val="222222"/>
                </a:solidFill>
                <a:effectLst/>
                <a:uLnTx/>
                <a:uFillTx/>
                <a:latin typeface="Arial" panose="020B0604020202020204" pitchFamily="34" charset="0"/>
                <a:ea typeface="宋体" charset="-122"/>
                <a:cs typeface="+mn-cs"/>
              </a:rPr>
              <a:t>Haibin</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宋体" charset="-122"/>
                <a:cs typeface="+mn-cs"/>
              </a:rPr>
              <a:t>, et al. "Codec-superb@ </a:t>
            </a:r>
            <a:r>
              <a:rPr kumimoji="0" lang="en-US" sz="1100" b="0" i="0" u="none" strike="noStrike" kern="1200" cap="none" spc="0" normalizeH="0" baseline="0" noProof="0" dirty="0" err="1">
                <a:ln>
                  <a:noFill/>
                </a:ln>
                <a:solidFill>
                  <a:srgbClr val="222222"/>
                </a:solidFill>
                <a:effectLst/>
                <a:uLnTx/>
                <a:uFillTx/>
                <a:latin typeface="Arial" panose="020B0604020202020204" pitchFamily="34" charset="0"/>
                <a:ea typeface="宋体" charset="-122"/>
                <a:cs typeface="+mn-cs"/>
              </a:rPr>
              <a:t>slt</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宋体" charset="-122"/>
                <a:cs typeface="+mn-cs"/>
              </a:rPr>
              <a:t> 2024: A lightweight benchmark for neural audio codec models." SLT, 2024</a:t>
            </a: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2" name="Picture 1">
            <a:extLst>
              <a:ext uri="{FF2B5EF4-FFF2-40B4-BE49-F238E27FC236}">
                <a16:creationId xmlns:a16="http://schemas.microsoft.com/office/drawing/2014/main" id="{0D2B10B2-54AF-9C79-168B-CBB8DFC829D0}"/>
              </a:ext>
            </a:extLst>
          </p:cNvPr>
          <p:cNvPicPr>
            <a:picLocks noChangeAspect="1"/>
          </p:cNvPicPr>
          <p:nvPr/>
        </p:nvPicPr>
        <p:blipFill>
          <a:blip r:embed="rId2"/>
          <a:stretch>
            <a:fillRect/>
          </a:stretch>
        </p:blipFill>
        <p:spPr>
          <a:xfrm>
            <a:off x="3824111" y="1012385"/>
            <a:ext cx="6493933" cy="2864767"/>
          </a:xfrm>
          <a:prstGeom prst="rect">
            <a:avLst/>
          </a:prstGeom>
        </p:spPr>
      </p:pic>
      <p:sp>
        <p:nvSpPr>
          <p:cNvPr id="3" name="TextBox 2">
            <a:extLst>
              <a:ext uri="{FF2B5EF4-FFF2-40B4-BE49-F238E27FC236}">
                <a16:creationId xmlns:a16="http://schemas.microsoft.com/office/drawing/2014/main" id="{1AD628D2-19A6-309B-6B0E-D28F7C94B389}"/>
              </a:ext>
            </a:extLst>
          </p:cNvPr>
          <p:cNvSpPr txBox="1"/>
          <p:nvPr/>
        </p:nvSpPr>
        <p:spPr>
          <a:xfrm>
            <a:off x="2549576" y="1627245"/>
            <a:ext cx="10743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宋体" charset="-122"/>
                <a:cs typeface="+mn-cs"/>
              </a:rPr>
              <a:t>FunCodec</a:t>
            </a:r>
            <a:r>
              <a:rPr kumimoji="0" lang="en-US" sz="1800" b="0" i="0" u="none" strike="noStrike" kern="1200" cap="none" spc="0" normalizeH="0" baseline="0" noProof="0" dirty="0">
                <a:ln>
                  <a:noFill/>
                </a:ln>
                <a:solidFill>
                  <a:srgbClr val="000000"/>
                </a:solidFill>
                <a:effectLst/>
                <a:uLnTx/>
                <a:uFillTx/>
                <a:latin typeface="Arial" charset="0"/>
                <a:ea typeface="宋体" charset="-122"/>
                <a:cs typeface="+mn-cs"/>
              </a:rPr>
              <a:t> </a:t>
            </a:r>
            <a:endParaRPr kumimoji="1"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5" name="TextBox 4">
            <a:extLst>
              <a:ext uri="{FF2B5EF4-FFF2-40B4-BE49-F238E27FC236}">
                <a16:creationId xmlns:a16="http://schemas.microsoft.com/office/drawing/2014/main" id="{1899352B-4A6B-FB6B-7A0F-014E411AB116}"/>
              </a:ext>
            </a:extLst>
          </p:cNvPr>
          <p:cNvSpPr txBox="1"/>
          <p:nvPr/>
        </p:nvSpPr>
        <p:spPr>
          <a:xfrm>
            <a:off x="2366371" y="2276764"/>
            <a:ext cx="135966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SemantiCodec</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a:extLst>
              <a:ext uri="{FF2B5EF4-FFF2-40B4-BE49-F238E27FC236}">
                <a16:creationId xmlns:a16="http://schemas.microsoft.com/office/drawing/2014/main" id="{E238EEE5-8A40-2A4E-FB29-081CB7E7F4CE}"/>
              </a:ext>
            </a:extLst>
          </p:cNvPr>
          <p:cNvSpPr txBox="1"/>
          <p:nvPr/>
        </p:nvSpPr>
        <p:spPr>
          <a:xfrm>
            <a:off x="2503602" y="2782486"/>
            <a:ext cx="96372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APCodec</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1" name="TextBox 10">
            <a:extLst>
              <a:ext uri="{FF2B5EF4-FFF2-40B4-BE49-F238E27FC236}">
                <a16:creationId xmlns:a16="http://schemas.microsoft.com/office/drawing/2014/main" id="{E2B7837F-B2BF-1468-586A-60C5A74DFB0B}"/>
              </a:ext>
            </a:extLst>
          </p:cNvPr>
          <p:cNvSpPr txBox="1"/>
          <p:nvPr/>
        </p:nvSpPr>
        <p:spPr>
          <a:xfrm>
            <a:off x="2475732" y="3230596"/>
            <a:ext cx="122202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rPr>
              <a:t>AFACodec</a:t>
            </a:r>
          </a:p>
        </p:txBody>
      </p:sp>
      <p:sp>
        <p:nvSpPr>
          <p:cNvPr id="12" name="TextBox 11">
            <a:extLst>
              <a:ext uri="{FF2B5EF4-FFF2-40B4-BE49-F238E27FC236}">
                <a16:creationId xmlns:a16="http://schemas.microsoft.com/office/drawing/2014/main" id="{3246FBB7-FB8F-8352-ACB5-F3A150150998}"/>
              </a:ext>
            </a:extLst>
          </p:cNvPr>
          <p:cNvSpPr txBox="1"/>
          <p:nvPr/>
        </p:nvSpPr>
        <p:spPr>
          <a:xfrm>
            <a:off x="2177891" y="3569375"/>
            <a:ext cx="155779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SpeechTokenizer</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3" name="Content Placeholder 2">
            <a:extLst>
              <a:ext uri="{FF2B5EF4-FFF2-40B4-BE49-F238E27FC236}">
                <a16:creationId xmlns:a16="http://schemas.microsoft.com/office/drawing/2014/main" id="{DAD64C32-1A79-557F-ACE9-C523AFDDB098}"/>
              </a:ext>
            </a:extLst>
          </p:cNvPr>
          <p:cNvSpPr txBox="1">
            <a:spLocks/>
          </p:cNvSpPr>
          <p:nvPr/>
        </p:nvSpPr>
        <p:spPr bwMode="auto">
          <a:xfrm>
            <a:off x="857325" y="4339782"/>
            <a:ext cx="9111866" cy="20768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Comprehensive evaluation of discrete tokens</a:t>
            </a:r>
          </a:p>
          <a:p>
            <a:pPr marL="342900" marR="0" lvl="0" indent="-342900" algn="l" defTabSz="914400" rtl="0" eaLnBrk="1" fontAlgn="base" latinLnBrk="0" hangingPunct="1">
              <a:lnSpc>
                <a:spcPct val="100000"/>
              </a:lnSpc>
              <a:spcBef>
                <a:spcPct val="20000"/>
              </a:spcBef>
              <a:spcAft>
                <a:spcPct val="1"/>
              </a:spcAft>
              <a:buClr>
                <a:srgbClr val="002060"/>
              </a:buClr>
              <a:buSzPct val="100000"/>
              <a:buFont typeface="Wingdings" pitchFamily="2" charset="2"/>
              <a:buChar char="n"/>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Focus on compression rate, downstream tasks (speech recognition, speaker verification, emotion recognition, audio event classification), and signal-level metrics</a:t>
            </a:r>
          </a:p>
          <a:p>
            <a:pPr marL="342900" marR="0" lvl="0" indent="-342900" algn="l" defTabSz="914400" rtl="0" eaLnBrk="1" fontAlgn="base" latinLnBrk="0" hangingPunct="1">
              <a:lnSpc>
                <a:spcPct val="100000"/>
              </a:lnSpc>
              <a:spcBef>
                <a:spcPct val="20000"/>
              </a:spcBef>
              <a:spcAft>
                <a:spcPct val="1"/>
              </a:spcAft>
              <a:buClr>
                <a:srgbClr val="002060"/>
              </a:buClr>
              <a:buSzPct val="100000"/>
              <a:buFont typeface="Wingdings" pitchFamily="2" charset="2"/>
              <a:buChar char="n"/>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Covers both speech and audio</a:t>
            </a:r>
          </a:p>
        </p:txBody>
      </p:sp>
    </p:spTree>
    <p:extLst>
      <p:ext uri="{BB962C8B-B14F-4D97-AF65-F5344CB8AC3E}">
        <p14:creationId xmlns:p14="http://schemas.microsoft.com/office/powerpoint/2010/main" val="3753568595"/>
      </p:ext>
    </p:extLst>
  </p:cSld>
  <p:clrMapOvr>
    <a:masterClrMapping/>
  </p:clrMapOvr>
  <mc:AlternateContent xmlns:mc="http://schemas.openxmlformats.org/markup-compatibility/2006" xmlns:p14="http://schemas.microsoft.com/office/powerpoint/2010/main">
    <mc:Choice Requires="p14">
      <p:transition spd="slow" p14:dur="2000" advTm="60298"/>
    </mc:Choice>
    <mc:Fallback xmlns="">
      <p:transition spd="slow" advTm="60298"/>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101</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8" name="Rectangle 7">
            <a:extLst>
              <a:ext uri="{FF2B5EF4-FFF2-40B4-BE49-F238E27FC236}">
                <a16:creationId xmlns:a16="http://schemas.microsoft.com/office/drawing/2014/main" id="{B00A0B84-6156-84CE-E2D8-B1F9E68FAF83}"/>
              </a:ext>
            </a:extLst>
          </p:cNvPr>
          <p:cNvSpPr/>
          <p:nvPr/>
        </p:nvSpPr>
        <p:spPr>
          <a:xfrm>
            <a:off x="1023620" y="2893071"/>
            <a:ext cx="9128760" cy="11303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Large Language Model</a:t>
            </a:r>
          </a:p>
        </p:txBody>
      </p:sp>
      <p:grpSp>
        <p:nvGrpSpPr>
          <p:cNvPr id="9" name="Group 8">
            <a:extLst>
              <a:ext uri="{FF2B5EF4-FFF2-40B4-BE49-F238E27FC236}">
                <a16:creationId xmlns:a16="http://schemas.microsoft.com/office/drawing/2014/main" id="{E9693B41-3161-3D32-4D5E-4BB5CD1C3023}"/>
              </a:ext>
            </a:extLst>
          </p:cNvPr>
          <p:cNvGrpSpPr/>
          <p:nvPr/>
        </p:nvGrpSpPr>
        <p:grpSpPr>
          <a:xfrm>
            <a:off x="3391548" y="2949530"/>
            <a:ext cx="345535" cy="1202813"/>
            <a:chOff x="8665223" y="2831780"/>
            <a:chExt cx="345535" cy="1202813"/>
          </a:xfrm>
        </p:grpSpPr>
        <p:sp>
          <p:nvSpPr>
            <p:cNvPr id="43" name="Flowchart: Connector 42">
              <a:extLst>
                <a:ext uri="{FF2B5EF4-FFF2-40B4-BE49-F238E27FC236}">
                  <a16:creationId xmlns:a16="http://schemas.microsoft.com/office/drawing/2014/main" id="{C6FCC679-066C-976E-A95A-3D020FA2A75D}"/>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Flowchart: Connector 43">
              <a:extLst>
                <a:ext uri="{FF2B5EF4-FFF2-40B4-BE49-F238E27FC236}">
                  <a16:creationId xmlns:a16="http://schemas.microsoft.com/office/drawing/2014/main" id="{74D60711-3891-DDA9-0A92-9BAAF3006036}"/>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850383F9-4E75-F070-5A2B-910D7C07868D}"/>
              </a:ext>
            </a:extLst>
          </p:cNvPr>
          <p:cNvGrpSpPr/>
          <p:nvPr/>
        </p:nvGrpSpPr>
        <p:grpSpPr>
          <a:xfrm>
            <a:off x="3637676" y="2954269"/>
            <a:ext cx="345535" cy="1202813"/>
            <a:chOff x="8665223" y="2831780"/>
            <a:chExt cx="345535" cy="1202813"/>
          </a:xfrm>
        </p:grpSpPr>
        <p:sp>
          <p:nvSpPr>
            <p:cNvPr id="41" name="Flowchart: Connector 40">
              <a:extLst>
                <a:ext uri="{FF2B5EF4-FFF2-40B4-BE49-F238E27FC236}">
                  <a16:creationId xmlns:a16="http://schemas.microsoft.com/office/drawing/2014/main" id="{7AFE67E3-46D1-9DCB-E501-3572E7CE9BB8}"/>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Flowchart: Connector 41">
              <a:extLst>
                <a:ext uri="{FF2B5EF4-FFF2-40B4-BE49-F238E27FC236}">
                  <a16:creationId xmlns:a16="http://schemas.microsoft.com/office/drawing/2014/main" id="{B5128E47-9E72-8ADE-50AA-C8DBFB9567BC}"/>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2E801524-4B56-BB19-8B2F-7ED9D77C7837}"/>
              </a:ext>
            </a:extLst>
          </p:cNvPr>
          <p:cNvGrpSpPr/>
          <p:nvPr/>
        </p:nvGrpSpPr>
        <p:grpSpPr>
          <a:xfrm>
            <a:off x="4291353" y="2925392"/>
            <a:ext cx="345535" cy="1202813"/>
            <a:chOff x="8665223" y="2831780"/>
            <a:chExt cx="345535" cy="1202813"/>
          </a:xfrm>
        </p:grpSpPr>
        <p:sp>
          <p:nvSpPr>
            <p:cNvPr id="39" name="Flowchart: Connector 38">
              <a:extLst>
                <a:ext uri="{FF2B5EF4-FFF2-40B4-BE49-F238E27FC236}">
                  <a16:creationId xmlns:a16="http://schemas.microsoft.com/office/drawing/2014/main" id="{01938F04-4AC1-3408-CB97-EBF6CD599A70}"/>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Flowchart: Connector 39">
              <a:extLst>
                <a:ext uri="{FF2B5EF4-FFF2-40B4-BE49-F238E27FC236}">
                  <a16:creationId xmlns:a16="http://schemas.microsoft.com/office/drawing/2014/main" id="{94A68247-F3D7-E1AC-6B4B-6F7FEC5A0458}"/>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 name="Group 11">
            <a:extLst>
              <a:ext uri="{FF2B5EF4-FFF2-40B4-BE49-F238E27FC236}">
                <a16:creationId xmlns:a16="http://schemas.microsoft.com/office/drawing/2014/main" id="{3B29F46A-D176-3036-66B6-9CC624561013}"/>
              </a:ext>
            </a:extLst>
          </p:cNvPr>
          <p:cNvGrpSpPr/>
          <p:nvPr/>
        </p:nvGrpSpPr>
        <p:grpSpPr>
          <a:xfrm>
            <a:off x="4537481" y="2930131"/>
            <a:ext cx="345535" cy="1202813"/>
            <a:chOff x="8665223" y="2831780"/>
            <a:chExt cx="345535" cy="1202813"/>
          </a:xfrm>
        </p:grpSpPr>
        <p:sp>
          <p:nvSpPr>
            <p:cNvPr id="37" name="Flowchart: Connector 36">
              <a:extLst>
                <a:ext uri="{FF2B5EF4-FFF2-40B4-BE49-F238E27FC236}">
                  <a16:creationId xmlns:a16="http://schemas.microsoft.com/office/drawing/2014/main" id="{E8A55267-06BE-DADF-58BC-E5E5F5F8ABEC}"/>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Flowchart: Connector 37">
              <a:extLst>
                <a:ext uri="{FF2B5EF4-FFF2-40B4-BE49-F238E27FC236}">
                  <a16:creationId xmlns:a16="http://schemas.microsoft.com/office/drawing/2014/main" id="{BEBFD1B2-EAD8-055C-E0C3-E39622F57F6F}"/>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1842202" cy="1325563"/>
          </a:xfrm>
        </p:spPr>
        <p:txBody>
          <a:bodyPr/>
          <a:lstStyle/>
          <a:p>
            <a:r>
              <a:rPr lang="en-US" dirty="0"/>
              <a:t>Speech LLM with Discrete Tokens</a:t>
            </a:r>
            <a:endParaRPr dirty="0"/>
          </a:p>
        </p:txBody>
      </p:sp>
      <p:sp>
        <p:nvSpPr>
          <p:cNvPr id="46" name="Rectangle: Rounded Corners 45">
            <a:extLst>
              <a:ext uri="{FF2B5EF4-FFF2-40B4-BE49-F238E27FC236}">
                <a16:creationId xmlns:a16="http://schemas.microsoft.com/office/drawing/2014/main" id="{EB9A9AAB-E7FE-99B6-1EE6-A739BFB4D947}"/>
              </a:ext>
            </a:extLst>
          </p:cNvPr>
          <p:cNvSpPr/>
          <p:nvPr/>
        </p:nvSpPr>
        <p:spPr>
          <a:xfrm>
            <a:off x="1054157" y="4344060"/>
            <a:ext cx="1764000" cy="8743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Text</a:t>
            </a:r>
          </a:p>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Tokenizer</a:t>
            </a:r>
          </a:p>
        </p:txBody>
      </p:sp>
      <p:sp>
        <p:nvSpPr>
          <p:cNvPr id="47" name="Rectangle: Rounded Corners 46">
            <a:extLst>
              <a:ext uri="{FF2B5EF4-FFF2-40B4-BE49-F238E27FC236}">
                <a16:creationId xmlns:a16="http://schemas.microsoft.com/office/drawing/2014/main" id="{80DBDD6C-33AA-1979-98C4-670DFED7A39D}"/>
              </a:ext>
            </a:extLst>
          </p:cNvPr>
          <p:cNvSpPr/>
          <p:nvPr/>
        </p:nvSpPr>
        <p:spPr>
          <a:xfrm>
            <a:off x="3119016" y="4344060"/>
            <a:ext cx="1764000" cy="874367"/>
          </a:xfrm>
          <a:prstGeom prst="roundRect">
            <a:avLst/>
          </a:prstGeom>
          <a:solidFill>
            <a:srgbClr val="0070C0">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Speech/Audio Encoder</a:t>
            </a:r>
          </a:p>
        </p:txBody>
      </p:sp>
      <p:sp>
        <p:nvSpPr>
          <p:cNvPr id="50" name="Rectangle: Rounded Corners 49">
            <a:extLst>
              <a:ext uri="{FF2B5EF4-FFF2-40B4-BE49-F238E27FC236}">
                <a16:creationId xmlns:a16="http://schemas.microsoft.com/office/drawing/2014/main" id="{8496CDCF-4313-25B2-44D0-252D67DB309D}"/>
              </a:ext>
            </a:extLst>
          </p:cNvPr>
          <p:cNvSpPr/>
          <p:nvPr/>
        </p:nvSpPr>
        <p:spPr>
          <a:xfrm>
            <a:off x="6127521" y="1676399"/>
            <a:ext cx="1764000" cy="8743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Text </a:t>
            </a:r>
            <a:r>
              <a:rPr kumimoji="0" lang="en-US" sz="1800" b="0" i="0" u="none" strike="noStrike" kern="1200" cap="none" spc="0" normalizeH="0" baseline="0" noProof="0" err="1">
                <a:ln>
                  <a:noFill/>
                </a:ln>
                <a:solidFill>
                  <a:srgbClr val="000000"/>
                </a:solidFill>
                <a:effectLst/>
                <a:uLnTx/>
                <a:uFillTx/>
                <a:latin typeface="Arial" panose="020B0604020202020204"/>
                <a:ea typeface="+mn-ea"/>
                <a:cs typeface="+mn-cs"/>
              </a:rPr>
              <a:t>Detokenizer</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ectangle: Rounded Corners 50">
            <a:extLst>
              <a:ext uri="{FF2B5EF4-FFF2-40B4-BE49-F238E27FC236}">
                <a16:creationId xmlns:a16="http://schemas.microsoft.com/office/drawing/2014/main" id="{A1BED95B-18B7-59CC-32F6-2353E9F1BEA1}"/>
              </a:ext>
            </a:extLst>
          </p:cNvPr>
          <p:cNvSpPr/>
          <p:nvPr/>
        </p:nvSpPr>
        <p:spPr>
          <a:xfrm>
            <a:off x="8245034" y="1676399"/>
            <a:ext cx="1764000" cy="874367"/>
          </a:xfrm>
          <a:prstGeom prst="roundRect">
            <a:avLst/>
          </a:prstGeom>
          <a:solidFill>
            <a:srgbClr val="0070C0">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Speech/Audio Vocoder</a:t>
            </a:r>
          </a:p>
        </p:txBody>
      </p:sp>
      <p:sp>
        <p:nvSpPr>
          <p:cNvPr id="52" name="TextBox 51">
            <a:extLst>
              <a:ext uri="{FF2B5EF4-FFF2-40B4-BE49-F238E27FC236}">
                <a16:creationId xmlns:a16="http://schemas.microsoft.com/office/drawing/2014/main" id="{B250D6DD-2DF9-E48E-283A-E290CABC31BC}"/>
              </a:ext>
            </a:extLst>
          </p:cNvPr>
          <p:cNvSpPr txBox="1"/>
          <p:nvPr/>
        </p:nvSpPr>
        <p:spPr>
          <a:xfrm>
            <a:off x="0" y="5488438"/>
            <a:ext cx="288385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mn-cs"/>
              </a:rPr>
              <a:t>please transcribe/translate/repeat the following speech</a:t>
            </a:r>
          </a:p>
        </p:txBody>
      </p:sp>
      <p:sp>
        <p:nvSpPr>
          <p:cNvPr id="53" name="TextBox 52">
            <a:extLst>
              <a:ext uri="{FF2B5EF4-FFF2-40B4-BE49-F238E27FC236}">
                <a16:creationId xmlns:a16="http://schemas.microsoft.com/office/drawing/2014/main" id="{31628AEB-02A0-4C40-713B-3F88CCA4E03D}"/>
              </a:ext>
            </a:extLst>
          </p:cNvPr>
          <p:cNvSpPr txBox="1"/>
          <p:nvPr/>
        </p:nvSpPr>
        <p:spPr>
          <a:xfrm>
            <a:off x="6253412" y="1022266"/>
            <a:ext cx="13260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mn-cs"/>
              </a:rPr>
              <a:t>Hello world</a:t>
            </a:r>
          </a:p>
        </p:txBody>
      </p:sp>
      <p:pic>
        <p:nvPicPr>
          <p:cNvPr id="54" name="Picture 53">
            <a:extLst>
              <a:ext uri="{FF2B5EF4-FFF2-40B4-BE49-F238E27FC236}">
                <a16:creationId xmlns:a16="http://schemas.microsoft.com/office/drawing/2014/main" id="{34973B80-2237-2381-13FD-8FF67D21B565}"/>
              </a:ext>
            </a:extLst>
          </p:cNvPr>
          <p:cNvPicPr>
            <a:picLocks noChangeAspect="1"/>
          </p:cNvPicPr>
          <p:nvPr/>
        </p:nvPicPr>
        <p:blipFill rotWithShape="1">
          <a:blip r:embed="rId3"/>
          <a:srcRect r="49404"/>
          <a:stretch/>
        </p:blipFill>
        <p:spPr>
          <a:xfrm>
            <a:off x="3261301" y="5512781"/>
            <a:ext cx="1479430" cy="360000"/>
          </a:xfrm>
          <a:prstGeom prst="rect">
            <a:avLst/>
          </a:prstGeom>
        </p:spPr>
      </p:pic>
      <p:pic>
        <p:nvPicPr>
          <p:cNvPr id="55" name="Picture 54">
            <a:extLst>
              <a:ext uri="{FF2B5EF4-FFF2-40B4-BE49-F238E27FC236}">
                <a16:creationId xmlns:a16="http://schemas.microsoft.com/office/drawing/2014/main" id="{E0E918FC-354C-5682-2EFC-3F8BF1C83E11}"/>
              </a:ext>
            </a:extLst>
          </p:cNvPr>
          <p:cNvPicPr>
            <a:picLocks noChangeAspect="1"/>
          </p:cNvPicPr>
          <p:nvPr/>
        </p:nvPicPr>
        <p:blipFill rotWithShape="1">
          <a:blip r:embed="rId3"/>
          <a:srcRect l="50163"/>
          <a:stretch/>
        </p:blipFill>
        <p:spPr>
          <a:xfrm>
            <a:off x="8268494" y="1058085"/>
            <a:ext cx="1717080" cy="360000"/>
          </a:xfrm>
          <a:prstGeom prst="rect">
            <a:avLst/>
          </a:prstGeom>
        </p:spPr>
      </p:pic>
      <p:sp>
        <p:nvSpPr>
          <p:cNvPr id="56" name="Rectangle 55">
            <a:extLst>
              <a:ext uri="{FF2B5EF4-FFF2-40B4-BE49-F238E27FC236}">
                <a16:creationId xmlns:a16="http://schemas.microsoft.com/office/drawing/2014/main" id="{11D3BCAF-359D-0D0B-5917-E78D446B7EE4}"/>
              </a:ext>
            </a:extLst>
          </p:cNvPr>
          <p:cNvSpPr/>
          <p:nvPr/>
        </p:nvSpPr>
        <p:spPr>
          <a:xfrm>
            <a:off x="9194265" y="2893070"/>
            <a:ext cx="958115" cy="1130357"/>
          </a:xfrm>
          <a:prstGeom prst="rect">
            <a:avLst/>
          </a:prstGeom>
          <a:solidFill>
            <a:srgbClr val="FFC000">
              <a:alpha val="38000"/>
            </a:srgbClr>
          </a:solidFill>
          <a:ln>
            <a:solidFill>
              <a:schemeClr val="accent1">
                <a:shade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panose="020B0604020202020204"/>
                <a:ea typeface="+mn-ea"/>
                <a:cs typeface="+mn-cs"/>
              </a:rPr>
              <a:t>LoRA</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57" name="Straight Arrow Connector 56">
            <a:extLst>
              <a:ext uri="{FF2B5EF4-FFF2-40B4-BE49-F238E27FC236}">
                <a16:creationId xmlns:a16="http://schemas.microsoft.com/office/drawing/2014/main" id="{7520117D-28C2-1A28-D394-F60C1C2C22B0}"/>
              </a:ext>
            </a:extLst>
          </p:cNvPr>
          <p:cNvCxnSpPr>
            <a:cxnSpLocks/>
          </p:cNvCxnSpPr>
          <p:nvPr/>
        </p:nvCxnSpPr>
        <p:spPr>
          <a:xfrm flipV="1">
            <a:off x="1823704" y="5218427"/>
            <a:ext cx="0" cy="320632"/>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C56626D2-AA4E-570B-80B6-78A41CB53151}"/>
              </a:ext>
            </a:extLst>
          </p:cNvPr>
          <p:cNvCxnSpPr>
            <a:cxnSpLocks/>
            <a:stCxn id="54" idx="0"/>
            <a:endCxn id="47" idx="2"/>
          </p:cNvCxnSpPr>
          <p:nvPr/>
        </p:nvCxnSpPr>
        <p:spPr>
          <a:xfrm flipV="1">
            <a:off x="4001016" y="5218427"/>
            <a:ext cx="0" cy="294354"/>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2ABE25CE-5534-A489-6F12-612437E5CC30}"/>
              </a:ext>
            </a:extLst>
          </p:cNvPr>
          <p:cNvCxnSpPr>
            <a:cxnSpLocks/>
          </p:cNvCxnSpPr>
          <p:nvPr/>
        </p:nvCxnSpPr>
        <p:spPr>
          <a:xfrm flipH="1" flipV="1">
            <a:off x="4001015" y="4054534"/>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08A6E471-1935-38BF-5CD7-C338003FBE09}"/>
              </a:ext>
            </a:extLst>
          </p:cNvPr>
          <p:cNvCxnSpPr>
            <a:cxnSpLocks/>
          </p:cNvCxnSpPr>
          <p:nvPr/>
        </p:nvCxnSpPr>
        <p:spPr>
          <a:xfrm flipH="1" flipV="1">
            <a:off x="1936156" y="4054534"/>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B4A8CD5D-B107-816D-FA3C-24FCD6B463C4}"/>
              </a:ext>
            </a:extLst>
          </p:cNvPr>
          <p:cNvCxnSpPr>
            <a:cxnSpLocks/>
          </p:cNvCxnSpPr>
          <p:nvPr/>
        </p:nvCxnSpPr>
        <p:spPr>
          <a:xfrm flipH="1" flipV="1">
            <a:off x="7009521" y="2534999"/>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47718845-C2AB-84AE-3204-060D02016E87}"/>
              </a:ext>
            </a:extLst>
          </p:cNvPr>
          <p:cNvCxnSpPr>
            <a:cxnSpLocks/>
          </p:cNvCxnSpPr>
          <p:nvPr/>
        </p:nvCxnSpPr>
        <p:spPr>
          <a:xfrm flipH="1" flipV="1">
            <a:off x="9127034" y="2577918"/>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924C5E39-E047-CD75-2390-97BEC3047429}"/>
              </a:ext>
            </a:extLst>
          </p:cNvPr>
          <p:cNvCxnSpPr>
            <a:cxnSpLocks/>
          </p:cNvCxnSpPr>
          <p:nvPr/>
        </p:nvCxnSpPr>
        <p:spPr>
          <a:xfrm flipH="1" flipV="1">
            <a:off x="9148166" y="1396829"/>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DF183292-F80D-1DC3-824C-B364CF27A273}"/>
              </a:ext>
            </a:extLst>
          </p:cNvPr>
          <p:cNvCxnSpPr>
            <a:cxnSpLocks/>
          </p:cNvCxnSpPr>
          <p:nvPr/>
        </p:nvCxnSpPr>
        <p:spPr>
          <a:xfrm flipH="1" flipV="1">
            <a:off x="7009521" y="1334094"/>
            <a:ext cx="1" cy="28800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sp>
        <p:nvSpPr>
          <p:cNvPr id="71" name="Speech Bubble: Rectangle with Corners Rounded 70">
            <a:extLst>
              <a:ext uri="{FF2B5EF4-FFF2-40B4-BE49-F238E27FC236}">
                <a16:creationId xmlns:a16="http://schemas.microsoft.com/office/drawing/2014/main" id="{66ED2C6A-602E-2E50-D82C-24742C699E6B}"/>
              </a:ext>
            </a:extLst>
          </p:cNvPr>
          <p:cNvSpPr/>
          <p:nvPr/>
        </p:nvSpPr>
        <p:spPr>
          <a:xfrm>
            <a:off x="5178454" y="4365734"/>
            <a:ext cx="2379788" cy="997538"/>
          </a:xfrm>
          <a:prstGeom prst="wedgeRoundRectCallout">
            <a:avLst>
              <a:gd name="adj1" fmla="val -95539"/>
              <a:gd name="adj2" fmla="val -73883"/>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Discrete or continuous token as input</a:t>
            </a:r>
          </a:p>
        </p:txBody>
      </p:sp>
      <p:sp>
        <p:nvSpPr>
          <p:cNvPr id="72" name="Speech Bubble: Rectangle with Corners Rounded 71">
            <a:extLst>
              <a:ext uri="{FF2B5EF4-FFF2-40B4-BE49-F238E27FC236}">
                <a16:creationId xmlns:a16="http://schemas.microsoft.com/office/drawing/2014/main" id="{2F4C6FEB-04C9-E97F-F9CF-5063676844FF}"/>
              </a:ext>
            </a:extLst>
          </p:cNvPr>
          <p:cNvSpPr/>
          <p:nvPr/>
        </p:nvSpPr>
        <p:spPr>
          <a:xfrm>
            <a:off x="10160000" y="1724380"/>
            <a:ext cx="1763999" cy="997538"/>
          </a:xfrm>
          <a:prstGeom prst="wedgeRoundRectCallout">
            <a:avLst>
              <a:gd name="adj1" fmla="val -100456"/>
              <a:gd name="adj2" fmla="val 54703"/>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Normally discrete speech token as output</a:t>
            </a:r>
          </a:p>
        </p:txBody>
      </p:sp>
      <p:graphicFrame>
        <p:nvGraphicFramePr>
          <p:cNvPr id="73" name="Table 72">
            <a:extLst>
              <a:ext uri="{FF2B5EF4-FFF2-40B4-BE49-F238E27FC236}">
                <a16:creationId xmlns:a16="http://schemas.microsoft.com/office/drawing/2014/main" id="{CE4A5A67-EE57-866F-6E9C-3777DC1A739E}"/>
              </a:ext>
            </a:extLst>
          </p:cNvPr>
          <p:cNvGraphicFramePr>
            <a:graphicFrameLocks noGrp="1"/>
          </p:cNvGraphicFramePr>
          <p:nvPr/>
        </p:nvGraphicFramePr>
        <p:xfrm>
          <a:off x="7807665" y="4284418"/>
          <a:ext cx="2379788" cy="1483360"/>
        </p:xfrm>
        <a:graphic>
          <a:graphicData uri="http://schemas.openxmlformats.org/drawingml/2006/table">
            <a:tbl>
              <a:tblPr firstRow="1" bandRow="1">
                <a:tableStyleId>{5C22544A-7EE6-4342-B048-85BDC9FD1C3A}</a:tableStyleId>
              </a:tblPr>
              <a:tblGrid>
                <a:gridCol w="2379788">
                  <a:extLst>
                    <a:ext uri="{9D8B030D-6E8A-4147-A177-3AD203B41FA5}">
                      <a16:colId xmlns:a16="http://schemas.microsoft.com/office/drawing/2014/main" val="2670324955"/>
                    </a:ext>
                  </a:extLst>
                </a:gridCol>
              </a:tblGrid>
              <a:tr h="370840">
                <a:tc>
                  <a:txBody>
                    <a:bodyPr/>
                    <a:lstStyle/>
                    <a:p>
                      <a:pPr marL="0" algn="l" defTabSz="914400" rtl="0" eaLnBrk="1" latinLnBrk="0" hangingPunct="1"/>
                      <a:r>
                        <a:rPr lang="en-US" sz="1800" b="0" kern="1200">
                          <a:solidFill>
                            <a:schemeClr val="dk1"/>
                          </a:solidFill>
                          <a:latin typeface="+mn-lt"/>
                          <a:ea typeface="+mn-ea"/>
                          <a:cs typeface="+mn-cs"/>
                        </a:rPr>
                        <a:t>Text Data</a:t>
                      </a:r>
                    </a:p>
                  </a:txBody>
                  <a:tcPr/>
                </a:tc>
                <a:extLst>
                  <a:ext uri="{0D108BD9-81ED-4DB2-BD59-A6C34878D82A}">
                    <a16:rowId xmlns:a16="http://schemas.microsoft.com/office/drawing/2014/main" val="928191742"/>
                  </a:ext>
                </a:extLst>
              </a:tr>
              <a:tr h="370840">
                <a:tc>
                  <a:txBody>
                    <a:bodyPr/>
                    <a:lstStyle/>
                    <a:p>
                      <a:r>
                        <a:rPr lang="en-US"/>
                        <a:t>Speech Data</a:t>
                      </a:r>
                    </a:p>
                  </a:txBody>
                  <a:tcPr/>
                </a:tc>
                <a:extLst>
                  <a:ext uri="{0D108BD9-81ED-4DB2-BD59-A6C34878D82A}">
                    <a16:rowId xmlns:a16="http://schemas.microsoft.com/office/drawing/2014/main" val="1890628026"/>
                  </a:ext>
                </a:extLst>
              </a:tr>
              <a:tr h="370840">
                <a:tc>
                  <a:txBody>
                    <a:bodyPr/>
                    <a:lstStyle/>
                    <a:p>
                      <a:r>
                        <a:rPr lang="en-US"/>
                        <a:t>Text + Speech Data</a:t>
                      </a:r>
                    </a:p>
                  </a:txBody>
                  <a:tcPr/>
                </a:tc>
                <a:extLst>
                  <a:ext uri="{0D108BD9-81ED-4DB2-BD59-A6C34878D82A}">
                    <a16:rowId xmlns:a16="http://schemas.microsoft.com/office/drawing/2014/main" val="656383707"/>
                  </a:ext>
                </a:extLst>
              </a:tr>
              <a:tr h="370840">
                <a:tc>
                  <a:txBody>
                    <a:bodyPr/>
                    <a:lstStyle/>
                    <a:p>
                      <a:r>
                        <a:rPr lang="en-US"/>
                        <a:t>Speech +T</a:t>
                      </a:r>
                      <a:r>
                        <a:rPr lang="en-US" altLang="zh-CN"/>
                        <a:t>ext Data</a:t>
                      </a:r>
                      <a:endParaRPr lang="en-US"/>
                    </a:p>
                  </a:txBody>
                  <a:tcPr/>
                </a:tc>
                <a:extLst>
                  <a:ext uri="{0D108BD9-81ED-4DB2-BD59-A6C34878D82A}">
                    <a16:rowId xmlns:a16="http://schemas.microsoft.com/office/drawing/2014/main" val="3012974492"/>
                  </a:ext>
                </a:extLst>
              </a:tr>
            </a:tbl>
          </a:graphicData>
        </a:graphic>
      </p:graphicFrame>
      <p:sp>
        <p:nvSpPr>
          <p:cNvPr id="2" name="Speech Bubble: Rectangle with Corners Rounded 1">
            <a:extLst>
              <a:ext uri="{FF2B5EF4-FFF2-40B4-BE49-F238E27FC236}">
                <a16:creationId xmlns:a16="http://schemas.microsoft.com/office/drawing/2014/main" id="{A88AC4CC-87C6-5DA7-8143-153CC439ABA7}"/>
              </a:ext>
            </a:extLst>
          </p:cNvPr>
          <p:cNvSpPr/>
          <p:nvPr/>
        </p:nvSpPr>
        <p:spPr>
          <a:xfrm>
            <a:off x="10208590" y="3075719"/>
            <a:ext cx="1919908" cy="1208699"/>
          </a:xfrm>
          <a:prstGeom prst="wedgeRoundRectCallout">
            <a:avLst>
              <a:gd name="adj1" fmla="val -60680"/>
              <a:gd name="adj2" fmla="val 120"/>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Full finetune or PEFT (e.g. </a:t>
            </a:r>
            <a:r>
              <a:rPr kumimoji="0" lang="en-US" altLang="zh-CN" sz="1600" b="0" i="0" u="none" strike="noStrike" kern="1200" cap="none" spc="0" normalizeH="0" baseline="0" noProof="0" dirty="0" err="1">
                <a:ln>
                  <a:noFill/>
                </a:ln>
                <a:solidFill>
                  <a:srgbClr val="000000"/>
                </a:solidFill>
                <a:effectLst/>
                <a:uLnTx/>
                <a:uFillTx/>
                <a:latin typeface="Arial" panose="020B0604020202020204"/>
                <a:ea typeface="黑体" panose="02010609060101010101" pitchFamily="49" charset="-122"/>
                <a:cs typeface="+mn-cs"/>
              </a:rPr>
              <a:t>LoRA</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BA36CC6-B73D-7FF8-8946-FF617292DB64}"/>
              </a:ext>
            </a:extLst>
          </p:cNvPr>
          <p:cNvSpPr txBox="1"/>
          <p:nvPr/>
        </p:nvSpPr>
        <p:spPr>
          <a:xfrm>
            <a:off x="2883851" y="5940071"/>
            <a:ext cx="7101723"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2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Require to support both speech understanding and generation</a:t>
            </a:r>
            <a:endParaRPr kumimoji="1" lang="zh-CN" altLang="en-US" sz="2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5" name="Speech Bubble: Rectangle with Corners Rounded 70">
            <a:extLst>
              <a:ext uri="{FF2B5EF4-FFF2-40B4-BE49-F238E27FC236}">
                <a16:creationId xmlns:a16="http://schemas.microsoft.com/office/drawing/2014/main" id="{85957C17-B50D-C3EE-F0C3-5FCA86A97606}"/>
              </a:ext>
            </a:extLst>
          </p:cNvPr>
          <p:cNvSpPr/>
          <p:nvPr/>
        </p:nvSpPr>
        <p:spPr>
          <a:xfrm>
            <a:off x="789808" y="6118104"/>
            <a:ext cx="2067792" cy="590643"/>
          </a:xfrm>
          <a:prstGeom prst="wedgeRoundRectCallout">
            <a:avLst>
              <a:gd name="adj1" fmla="val 10757"/>
              <a:gd name="adj2" fmla="val -102095"/>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prompt to support various tasks</a:t>
            </a:r>
          </a:p>
        </p:txBody>
      </p:sp>
    </p:spTree>
    <p:extLst>
      <p:ext uri="{BB962C8B-B14F-4D97-AF65-F5344CB8AC3E}">
        <p14:creationId xmlns:p14="http://schemas.microsoft.com/office/powerpoint/2010/main" val="1328613272"/>
      </p:ext>
    </p:extLst>
  </p:cSld>
  <p:clrMapOvr>
    <a:masterClrMapping/>
  </p:clrMapOvr>
  <mc:AlternateContent xmlns:mc="http://schemas.openxmlformats.org/markup-compatibility/2006" xmlns:p14="http://schemas.microsoft.com/office/powerpoint/2010/main">
    <mc:Choice Requires="p14">
      <p:transition spd="slow" p14:dur="2000" advTm="110921"/>
    </mc:Choice>
    <mc:Fallback xmlns="">
      <p:transition spd="slow" advTm="110921"/>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a:spLocks noGrp="1"/>
          </p:cNvSpPr>
          <p:nvPr>
            <p:ph type="title"/>
          </p:nvPr>
        </p:nvSpPr>
        <p:spPr/>
        <p:txBody>
          <a:bodyPr/>
          <a:lstStyle/>
          <a:p>
            <a:r>
              <a:rPr lang="en-US" dirty="0"/>
              <a:t>Speech LLM with Discrete Tokens</a:t>
            </a:r>
            <a:endParaRPr dirty="0"/>
          </a:p>
        </p:txBody>
      </p:sp>
      <p:sp>
        <p:nvSpPr>
          <p:cNvPr id="853" name="Content Placeholder 2"/>
          <p:cNvSpPr>
            <a:spLocks noGrp="1"/>
          </p:cNvSpPr>
          <p:nvPr>
            <p:ph idx="1"/>
          </p:nvPr>
        </p:nvSpPr>
        <p:spPr>
          <a:xfrm>
            <a:off x="488176" y="1198365"/>
            <a:ext cx="9671824" cy="4885902"/>
          </a:xfrm>
        </p:spPr>
        <p:txBody>
          <a:bodyPr/>
          <a:lstStyle/>
          <a:p>
            <a:pPr>
              <a:buClr>
                <a:srgbClr val="002060">
                  <a:alpha val="100000"/>
                </a:srgbClr>
              </a:buClr>
              <a:buSzPct val="100000"/>
              <a:buFont typeface="Wingdings" pitchFamily="2" charset="2"/>
              <a:buChar char="n"/>
            </a:pPr>
            <a:r>
              <a:rPr lang="en-US" altLang="zh-CN" sz="2400" dirty="0"/>
              <a:t>Integrating discrete speech tokens with LLM for speech understanding, generation and dialogue</a:t>
            </a:r>
          </a:p>
          <a:p>
            <a:pPr>
              <a:buClr>
                <a:srgbClr val="002060">
                  <a:alpha val="100000"/>
                </a:srgbClr>
              </a:buClr>
              <a:buSzPct val="100000"/>
              <a:buFont typeface="Wingdings" pitchFamily="2" charset="2"/>
              <a:buChar char="n"/>
            </a:pPr>
            <a:endParaRPr lang="en-US" altLang="zh-CN" sz="2400" dirty="0"/>
          </a:p>
          <a:p>
            <a:pPr>
              <a:buClr>
                <a:srgbClr val="002060">
                  <a:alpha val="100000"/>
                </a:srgbClr>
              </a:buClr>
              <a:buSzPct val="100000"/>
              <a:buFont typeface="Wingdings" pitchFamily="2" charset="2"/>
              <a:buChar char="n"/>
            </a:pPr>
            <a:r>
              <a:rPr lang="en-US" altLang="zh-CN" sz="2400" dirty="0"/>
              <a:t>Continuous or discrete tokens for speech LLM</a:t>
            </a:r>
          </a:p>
          <a:p>
            <a:pPr>
              <a:buClr>
                <a:srgbClr val="002060">
                  <a:alpha val="100000"/>
                </a:srgbClr>
              </a:buClr>
              <a:buSzPct val="100000"/>
              <a:buFont typeface="Wingdings" pitchFamily="2" charset="2"/>
              <a:buChar char="n"/>
            </a:pPr>
            <a:endParaRPr lang="en-US" sz="2400" dirty="0"/>
          </a:p>
          <a:p>
            <a:pPr>
              <a:buClr>
                <a:srgbClr val="002060">
                  <a:alpha val="100000"/>
                </a:srgbClr>
              </a:buClr>
              <a:buSzPct val="100000"/>
              <a:buFont typeface="Wingdings" pitchFamily="2" charset="2"/>
              <a:buChar char="n"/>
            </a:pPr>
            <a:r>
              <a:rPr lang="en-US" altLang="zh-CN" sz="2400" dirty="0"/>
              <a:t>Speech-text cross-modality alignment</a:t>
            </a:r>
          </a:p>
          <a:p>
            <a:pPr>
              <a:buClr>
                <a:srgbClr val="002060">
                  <a:alpha val="100000"/>
                </a:srgbClr>
              </a:buClr>
              <a:buSzPct val="100000"/>
              <a:buFont typeface="Wingdings" pitchFamily="2" charset="2"/>
              <a:buChar char="n"/>
            </a:pPr>
            <a:endParaRPr lang="en-US" sz="2400" dirty="0"/>
          </a:p>
          <a:p>
            <a:pPr>
              <a:buClr>
                <a:srgbClr val="002060">
                  <a:alpha val="100000"/>
                </a:srgbClr>
              </a:buClr>
              <a:buSzPct val="100000"/>
              <a:buFont typeface="Wingdings" pitchFamily="2" charset="2"/>
              <a:buChar char="n"/>
            </a:pPr>
            <a:r>
              <a:rPr lang="en-US" altLang="zh-CN" sz="2400" dirty="0"/>
              <a:t>Full-duplex modeling (FDM), to support interruption, turn-taking ability, in speech LLM</a:t>
            </a:r>
          </a:p>
          <a:p>
            <a:pPr>
              <a:buClr>
                <a:srgbClr val="002060">
                  <a:alpha val="100000"/>
                </a:srgbClr>
              </a:buClr>
              <a:buSzPct val="100000"/>
              <a:buFont typeface="Wingdings" pitchFamily="2" charset="2"/>
              <a:buChar char="n"/>
            </a:pPr>
            <a:endParaRPr lang="en-US" sz="2400" dirty="0"/>
          </a:p>
        </p:txBody>
      </p:sp>
      <p:sp>
        <p:nvSpPr>
          <p:cNvPr id="85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102</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60806"/>
    </mc:Choice>
    <mc:Fallback xmlns="">
      <p:transition spd="slow" advTm="60806"/>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itle 1"/>
          <p:cNvSpPr>
            <a:spLocks noGrp="1"/>
          </p:cNvSpPr>
          <p:nvPr>
            <p:ph type="title"/>
          </p:nvPr>
        </p:nvSpPr>
        <p:spPr/>
        <p:txBody>
          <a:bodyPr/>
          <a:lstStyle/>
          <a:p>
            <a:r>
              <a:rPr lang="en-US" dirty="0" err="1"/>
              <a:t>SpeechGPT</a:t>
            </a:r>
            <a:endParaRPr dirty="0">
              <a:latin typeface="Microsoft YaHei"/>
              <a:ea typeface="Microsoft YaHei"/>
              <a:cs typeface="Times New Roman"/>
            </a:endParaRPr>
          </a:p>
        </p:txBody>
      </p:sp>
      <p:sp>
        <p:nvSpPr>
          <p:cNvPr id="85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103</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 name="TextBox 3">
            <a:extLst>
              <a:ext uri="{FF2B5EF4-FFF2-40B4-BE49-F238E27FC236}">
                <a16:creationId xmlns:a16="http://schemas.microsoft.com/office/drawing/2014/main" id="{E006F0D0-1C31-056D-964A-6F334FF2CDF3}"/>
              </a:ext>
            </a:extLst>
          </p:cNvPr>
          <p:cNvSpPr txBox="1"/>
          <p:nvPr/>
        </p:nvSpPr>
        <p:spPr>
          <a:xfrm>
            <a:off x="1101950" y="6352545"/>
            <a:ext cx="8124340"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a:ln>
                  <a:noFill/>
                </a:ln>
                <a:solidFill>
                  <a:srgbClr val="222222">
                    <a:alpha val="100000"/>
                  </a:srgbClr>
                </a:solidFill>
                <a:effectLst/>
                <a:highlight>
                  <a:srgbClr val="FFFFFF">
                    <a:alpha val="100000"/>
                  </a:srgbClr>
                </a:highlight>
                <a:uLnTx/>
                <a:uFillTx/>
                <a:latin typeface="Arial"/>
                <a:cs typeface="+mn-cs"/>
              </a:rPr>
              <a:t>Zhang et al., </a:t>
            </a:r>
            <a:r>
              <a:rPr kumimoji="0" lang="en-US" sz="1100" b="0" i="0" u="none" strike="noStrike" kern="1200" cap="none" spc="0" normalizeH="0" baseline="0" noProof="0" err="1">
                <a:ln>
                  <a:noFill/>
                </a:ln>
                <a:solidFill>
                  <a:srgbClr val="222222">
                    <a:alpha val="100000"/>
                  </a:srgbClr>
                </a:solidFill>
                <a:effectLst/>
                <a:highlight>
                  <a:srgbClr val="FFFFFF">
                    <a:alpha val="100000"/>
                  </a:srgbClr>
                </a:highlight>
                <a:uLnTx/>
                <a:uFillTx/>
                <a:latin typeface="Arial"/>
                <a:cs typeface="+mn-cs"/>
              </a:rPr>
              <a:t>SpeechGPT</a:t>
            </a:r>
            <a:r>
              <a:rPr kumimoji="0" lang="en-US" sz="1100" b="0" i="0" u="none" strike="noStrike" kern="1200" cap="none" spc="0" normalizeH="0" baseline="0" noProof="0">
                <a:ln>
                  <a:noFill/>
                </a:ln>
                <a:solidFill>
                  <a:srgbClr val="222222">
                    <a:alpha val="100000"/>
                  </a:srgbClr>
                </a:solidFill>
                <a:effectLst/>
                <a:highlight>
                  <a:srgbClr val="FFFFFF">
                    <a:alpha val="100000"/>
                  </a:srgbClr>
                </a:highlight>
                <a:uLnTx/>
                <a:uFillTx/>
                <a:latin typeface="Arial"/>
                <a:cs typeface="+mn-cs"/>
              </a:rPr>
              <a:t>: Empowering Large Language Models with Intrinsic Cross-Modal Conversational Abilities, </a:t>
            </a:r>
            <a:r>
              <a:rPr kumimoji="0" lang="en-US" sz="1100" b="0" i="0" u="none" strike="noStrike" kern="1200" cap="none" spc="0" normalizeH="0" baseline="0" noProof="0" err="1">
                <a:ln>
                  <a:noFill/>
                </a:ln>
                <a:solidFill>
                  <a:srgbClr val="222222">
                    <a:alpha val="100000"/>
                  </a:srgbClr>
                </a:solidFill>
                <a:effectLst/>
                <a:highlight>
                  <a:srgbClr val="FFFFFF">
                    <a:alpha val="100000"/>
                  </a:srgbClr>
                </a:highlight>
                <a:uLnTx/>
                <a:uFillTx/>
                <a:latin typeface="Arial"/>
                <a:cs typeface="+mn-cs"/>
              </a:rPr>
              <a:t>arxiv</a:t>
            </a:r>
            <a:r>
              <a:rPr kumimoji="0" lang="en-US" sz="1100" b="0" i="0" u="none" strike="noStrike" kern="1200" cap="none" spc="0" normalizeH="0" baseline="0" noProof="0">
                <a:ln>
                  <a:noFill/>
                </a:ln>
                <a:solidFill>
                  <a:srgbClr val="222222">
                    <a:alpha val="100000"/>
                  </a:srgbClr>
                </a:solidFill>
                <a:effectLst/>
                <a:highlight>
                  <a:srgbClr val="FFFFFF">
                    <a:alpha val="100000"/>
                  </a:srgbClr>
                </a:highlight>
                <a:uLnTx/>
                <a:uFillTx/>
                <a:latin typeface="Arial"/>
                <a:cs typeface="+mn-cs"/>
              </a:rPr>
              <a:t> 2023.</a:t>
            </a:r>
          </a:p>
        </p:txBody>
      </p:sp>
      <p:pic>
        <p:nvPicPr>
          <p:cNvPr id="2" name="Picture 1">
            <a:extLst>
              <a:ext uri="{FF2B5EF4-FFF2-40B4-BE49-F238E27FC236}">
                <a16:creationId xmlns:a16="http://schemas.microsoft.com/office/drawing/2014/main" id="{8E7E7789-698C-4DAD-DA18-7AEDD317CD8A}"/>
              </a:ext>
            </a:extLst>
          </p:cNvPr>
          <p:cNvPicPr>
            <a:picLocks noChangeAspect="1"/>
          </p:cNvPicPr>
          <p:nvPr/>
        </p:nvPicPr>
        <p:blipFill>
          <a:blip r:embed="rId2"/>
          <a:stretch>
            <a:fillRect/>
          </a:stretch>
        </p:blipFill>
        <p:spPr>
          <a:xfrm>
            <a:off x="6337629" y="1005887"/>
            <a:ext cx="5777322" cy="3927748"/>
          </a:xfrm>
          <a:prstGeom prst="rect">
            <a:avLst/>
          </a:prstGeom>
        </p:spPr>
      </p:pic>
      <p:sp>
        <p:nvSpPr>
          <p:cNvPr id="7" name="Content Placeholder 2">
            <a:extLst>
              <a:ext uri="{FF2B5EF4-FFF2-40B4-BE49-F238E27FC236}">
                <a16:creationId xmlns:a16="http://schemas.microsoft.com/office/drawing/2014/main" id="{F372D2A6-F5E1-5387-6BDE-C6100E9220B3}"/>
              </a:ext>
            </a:extLst>
          </p:cNvPr>
          <p:cNvSpPr>
            <a:spLocks noGrp="1"/>
          </p:cNvSpPr>
          <p:nvPr/>
        </p:nvSpPr>
        <p:spPr>
          <a:xfrm>
            <a:off x="387927" y="1332459"/>
            <a:ext cx="594970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1"/>
              </a:spcAft>
              <a:buClrTx/>
              <a:buSzTx/>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Discrete </a:t>
            </a:r>
            <a:r>
              <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token </a:t>
            </a: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in, discrete </a:t>
            </a:r>
            <a:r>
              <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token</a:t>
            </a: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out</a:t>
            </a:r>
          </a:p>
          <a:p>
            <a:pPr marL="228600" marR="0" lvl="0" indent="-228600" algn="l" defTabSz="914400" rtl="0" eaLnBrk="1" fontAlgn="base" latinLnBrk="0" hangingPunct="1">
              <a:lnSpc>
                <a:spcPct val="90000"/>
              </a:lnSpc>
              <a:spcBef>
                <a:spcPts val="1000"/>
              </a:spcBef>
              <a:spcAft>
                <a:spcPct val="1"/>
              </a:spcAft>
              <a:buClrTx/>
              <a:buSzTx/>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Discrete speech units via K-means on </a:t>
            </a:r>
            <a:r>
              <a:rPr kumimoji="0" lang="en-US" sz="20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HuBERT</a:t>
            </a: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duplicates removed for shorter sequences</a:t>
            </a:r>
          </a:p>
          <a:p>
            <a:pPr marL="228600" marR="0" lvl="0" indent="-228600" algn="l" defTabSz="914400" rtl="0" eaLnBrk="1" fontAlgn="base" latinLnBrk="0" hangingPunct="1">
              <a:lnSpc>
                <a:spcPct val="90000"/>
              </a:lnSpc>
              <a:spcBef>
                <a:spcPts val="1000"/>
              </a:spcBef>
              <a:spcAft>
                <a:spcPct val="1"/>
              </a:spcAft>
              <a:buClrTx/>
              <a:buSzTx/>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LLM: LLaMA-13B; Vocoder: </a:t>
            </a:r>
            <a:r>
              <a:rPr kumimoji="0" lang="en-US" sz="20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HuBERT</a:t>
            </a: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 HiFi-GAN</a:t>
            </a:r>
          </a:p>
          <a:p>
            <a:pPr marL="228600" marR="0" lvl="0" indent="-228600" algn="l" defTabSz="914400" rtl="0" eaLnBrk="1" fontAlgn="base" latinLnBrk="0" hangingPunct="1">
              <a:lnSpc>
                <a:spcPct val="90000"/>
              </a:lnSpc>
              <a:spcBef>
                <a:spcPts val="1000"/>
              </a:spcBef>
              <a:spcAft>
                <a:spcPct val="1"/>
              </a:spcAft>
              <a:buClrTx/>
              <a:buSzTx/>
              <a:buFont typeface="Wingdings" pitchFamily="2" charset="2"/>
              <a:buChar char="§"/>
              <a:tabLst/>
              <a:defRPr/>
            </a:pPr>
            <a:r>
              <a:rPr kumimoji="0" lang="en-US" sz="20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SpeechInstruct</a:t>
            </a:r>
            <a:r>
              <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a:t>
            </a:r>
          </a:p>
          <a:p>
            <a:pPr marL="685800" marR="0" lvl="1" indent="-228600" algn="l" defTabSz="914400" rtl="0" eaLnBrk="1" fontAlgn="base" latinLnBrk="0" hangingPunct="1">
              <a:lnSpc>
                <a:spcPct val="90000"/>
              </a:lnSpc>
              <a:spcBef>
                <a:spcPts val="500"/>
              </a:spcBef>
              <a:spcAft>
                <a:spcPct val="1"/>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Cross-modal: text prompt + speech → text</a:t>
            </a:r>
          </a:p>
          <a:p>
            <a:pPr marL="685800" marR="0" lvl="1" indent="-228600" algn="l" defTabSz="914400" rtl="0" eaLnBrk="1" fontAlgn="base" latinLnBrk="0" hangingPunct="1">
              <a:lnSpc>
                <a:spcPct val="90000"/>
              </a:lnSpc>
              <a:spcBef>
                <a:spcPts val="500"/>
              </a:spcBef>
              <a:spcAft>
                <a:spcPct val="1"/>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Chain-of-modality: text prompt + speech → text → speech</a:t>
            </a:r>
            <a:endPar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0030"/>
    </mc:Choice>
    <mc:Fallback xmlns="">
      <p:transition spd="slow" advTm="7003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843B4-09D1-A756-89FE-295D05E08653}"/>
              </a:ext>
            </a:extLst>
          </p:cNvPr>
          <p:cNvPicPr>
            <a:picLocks noChangeAspect="1"/>
          </p:cNvPicPr>
          <p:nvPr/>
        </p:nvPicPr>
        <p:blipFill>
          <a:blip r:embed="rId2"/>
          <a:stretch>
            <a:fillRect/>
          </a:stretch>
        </p:blipFill>
        <p:spPr>
          <a:xfrm>
            <a:off x="1039995" y="1049654"/>
            <a:ext cx="10665597" cy="3062058"/>
          </a:xfrm>
          <a:prstGeom prst="rect">
            <a:avLst/>
          </a:prstGeom>
        </p:spPr>
      </p:pic>
      <p:sp>
        <p:nvSpPr>
          <p:cNvPr id="841" name="Title 1"/>
          <p:cNvSpPr>
            <a:spLocks noGrp="1"/>
          </p:cNvSpPr>
          <p:nvPr>
            <p:ph type="title"/>
          </p:nvPr>
        </p:nvSpPr>
        <p:spPr/>
        <p:txBody>
          <a:bodyPr/>
          <a:lstStyle/>
          <a:p>
            <a:r>
              <a:rPr lang="en-US" sz="3200" b="1" dirty="0" err="1">
                <a:ea typeface="等线" panose="02010600030101010101" pitchFamily="2" charset="-122"/>
              </a:rPr>
              <a:t>AudioPaLM</a:t>
            </a:r>
            <a:endParaRPr dirty="0"/>
          </a:p>
        </p:txBody>
      </p:sp>
      <p:sp>
        <p:nvSpPr>
          <p:cNvPr id="842" name="Content Placeholder 2"/>
          <p:cNvSpPr>
            <a:spLocks noGrp="1"/>
          </p:cNvSpPr>
          <p:nvPr>
            <p:ph idx="1"/>
          </p:nvPr>
        </p:nvSpPr>
        <p:spPr>
          <a:xfrm>
            <a:off x="1164658" y="4111712"/>
            <a:ext cx="9237814" cy="2000330"/>
          </a:xfrm>
        </p:spPr>
        <p:txBody>
          <a:bodyPr/>
          <a:lstStyle/>
          <a:p>
            <a:pPr marL="342900" lvl="1">
              <a:buFont typeface="Wingdings" pitchFamily="2" charset="2"/>
              <a:buChar char="§"/>
            </a:pPr>
            <a:r>
              <a:rPr lang="en-US" dirty="0"/>
              <a:t>Discrete </a:t>
            </a:r>
            <a:r>
              <a:rPr lang="en-US" altLang="zh-CN" kern="1200" dirty="0"/>
              <a:t>token</a:t>
            </a:r>
            <a:r>
              <a:rPr lang="en-US" dirty="0"/>
              <a:t> in, discrete token out</a:t>
            </a:r>
          </a:p>
          <a:p>
            <a:pPr marL="342900" lvl="1">
              <a:buFont typeface="Wingdings" pitchFamily="2" charset="2"/>
              <a:buChar char="§"/>
            </a:pPr>
            <a:r>
              <a:rPr lang="en-US" altLang="zh-CN" dirty="0"/>
              <a:t>Input: tokens from K-means on USM</a:t>
            </a:r>
          </a:p>
          <a:p>
            <a:pPr marL="342900" lvl="1">
              <a:buFont typeface="Wingdings" pitchFamily="2" charset="2"/>
              <a:buChar char="§"/>
            </a:pPr>
            <a:r>
              <a:rPr lang="en-US" altLang="zh-CN" dirty="0"/>
              <a:t>Output: discrete tokens derived from </a:t>
            </a:r>
            <a:r>
              <a:rPr lang="en-US" altLang="zh-CN" dirty="0" err="1"/>
              <a:t>AudioLM</a:t>
            </a:r>
            <a:r>
              <a:rPr lang="en-US" altLang="zh-CN" dirty="0"/>
              <a:t> or </a:t>
            </a:r>
            <a:r>
              <a:rPr lang="en-US" altLang="zh-CN" dirty="0" err="1"/>
              <a:t>SoundStorm</a:t>
            </a:r>
            <a:endParaRPr lang="en-US" altLang="zh-CN" dirty="0"/>
          </a:p>
          <a:p>
            <a:pPr marL="342900" lvl="1">
              <a:buFont typeface="Wingdings" pitchFamily="2" charset="2"/>
              <a:buChar char="§"/>
            </a:pPr>
            <a:r>
              <a:rPr lang="en-US" altLang="zh-CN" dirty="0"/>
              <a:t>Output: tokens from </a:t>
            </a:r>
            <a:r>
              <a:rPr lang="en-US" altLang="zh-CN" dirty="0" err="1"/>
              <a:t>AudioLM</a:t>
            </a:r>
            <a:r>
              <a:rPr lang="en-US" altLang="zh-CN" dirty="0"/>
              <a:t>/</a:t>
            </a:r>
            <a:r>
              <a:rPr lang="en-US" altLang="zh-CN" dirty="0" err="1"/>
              <a:t>SoundStorm</a:t>
            </a:r>
            <a:endParaRPr lang="en-US" altLang="zh-CN" dirty="0"/>
          </a:p>
          <a:p>
            <a:pPr marL="342900" lvl="1">
              <a:buFont typeface="Wingdings" pitchFamily="2" charset="2"/>
              <a:buChar char="§"/>
            </a:pPr>
            <a:r>
              <a:rPr lang="en-US" dirty="0"/>
              <a:t>Supports</a:t>
            </a:r>
            <a:r>
              <a:rPr lang="zh-CN" altLang="en-US" dirty="0"/>
              <a:t> </a:t>
            </a:r>
            <a:r>
              <a:rPr lang="en-US" altLang="zh-CN" dirty="0"/>
              <a:t>multiple</a:t>
            </a:r>
            <a:r>
              <a:rPr lang="zh-CN" altLang="en-US" dirty="0"/>
              <a:t> </a:t>
            </a:r>
            <a:r>
              <a:rPr lang="en-US" altLang="zh-CN" dirty="0"/>
              <a:t>tasks</a:t>
            </a:r>
            <a:r>
              <a:rPr lang="en-US" dirty="0"/>
              <a:t>: ASR, AST, S2ST, TTS, MT</a:t>
            </a:r>
          </a:p>
        </p:txBody>
      </p:sp>
      <p:sp>
        <p:nvSpPr>
          <p:cNvPr id="843"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104</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9" name="TextBox 8">
            <a:extLst>
              <a:ext uri="{FF2B5EF4-FFF2-40B4-BE49-F238E27FC236}">
                <a16:creationId xmlns:a16="http://schemas.microsoft.com/office/drawing/2014/main" id="{6D48BC56-2D4A-A192-5B02-968F08C47C6F}"/>
              </a:ext>
            </a:extLst>
          </p:cNvPr>
          <p:cNvSpPr txBox="1"/>
          <p:nvPr/>
        </p:nvSpPr>
        <p:spPr>
          <a:xfrm>
            <a:off x="1463040" y="6352545"/>
            <a:ext cx="6140368"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Rubenstein et al., </a:t>
            </a:r>
            <a:r>
              <a:rPr kumimoji="0" lang="en-US"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AudioPaLM</a:t>
            </a: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A Large Language Model That Can Speak and Listen, </a:t>
            </a:r>
            <a:r>
              <a:rPr kumimoji="0" lang="en-US"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arxiv</a:t>
            </a: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2023</a:t>
            </a:r>
          </a:p>
        </p:txBody>
      </p:sp>
    </p:spTree>
  </p:cSld>
  <p:clrMapOvr>
    <a:masterClrMapping/>
  </p:clrMapOvr>
  <mc:AlternateContent xmlns:mc="http://schemas.openxmlformats.org/markup-compatibility/2006" xmlns:p14="http://schemas.microsoft.com/office/powerpoint/2010/main">
    <mc:Choice Requires="p14">
      <p:transition spd="slow" p14:dur="2000" advTm="62005"/>
    </mc:Choice>
    <mc:Fallback xmlns="">
      <p:transition spd="slow" advTm="62005"/>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itle 1"/>
          <p:cNvSpPr>
            <a:spLocks noGrp="1"/>
          </p:cNvSpPr>
          <p:nvPr>
            <p:ph type="title"/>
          </p:nvPr>
        </p:nvSpPr>
        <p:spPr/>
        <p:txBody>
          <a:bodyPr/>
          <a:lstStyle/>
          <a:p>
            <a:r>
              <a:rPr lang="en-US" sz="3200" b="1" dirty="0">
                <a:ea typeface="等线" panose="02010600030101010101" pitchFamily="2" charset="-122"/>
              </a:rPr>
              <a:t>Moshi</a:t>
            </a:r>
            <a:endParaRPr dirty="0"/>
          </a:p>
        </p:txBody>
      </p:sp>
      <p:sp>
        <p:nvSpPr>
          <p:cNvPr id="842" name="Content Placeholder 2"/>
          <p:cNvSpPr>
            <a:spLocks noGrp="1"/>
          </p:cNvSpPr>
          <p:nvPr>
            <p:ph idx="1"/>
          </p:nvPr>
        </p:nvSpPr>
        <p:spPr>
          <a:xfrm>
            <a:off x="777171" y="3988008"/>
            <a:ext cx="8747830" cy="2320105"/>
          </a:xfrm>
        </p:spPr>
        <p:txBody>
          <a:bodyPr/>
          <a:lstStyle/>
          <a:p>
            <a:pPr>
              <a:lnSpc>
                <a:spcPct val="90000"/>
              </a:lnSpc>
              <a:spcBef>
                <a:spcPts val="1000"/>
              </a:spcBef>
            </a:pPr>
            <a:r>
              <a:rPr lang="en-US" kern="1200" dirty="0"/>
              <a:t>Discrete</a:t>
            </a:r>
            <a:r>
              <a:rPr lang="zh-CN" altLang="en-US" kern="1200" dirty="0"/>
              <a:t> </a:t>
            </a:r>
            <a:r>
              <a:rPr lang="en-US" altLang="zh-CN" kern="1200" dirty="0"/>
              <a:t>token</a:t>
            </a:r>
            <a:r>
              <a:rPr lang="en-US" kern="1200" dirty="0"/>
              <a:t> in, discrete token out</a:t>
            </a:r>
          </a:p>
          <a:p>
            <a:pPr>
              <a:lnSpc>
                <a:spcPct val="90000"/>
              </a:lnSpc>
              <a:spcBef>
                <a:spcPts val="1000"/>
              </a:spcBef>
            </a:pPr>
            <a:r>
              <a:rPr lang="en-US" kern="1200" dirty="0"/>
              <a:t>LLM: Helium (text-based)</a:t>
            </a:r>
          </a:p>
          <a:p>
            <a:pPr>
              <a:lnSpc>
                <a:spcPct val="90000"/>
              </a:lnSpc>
              <a:spcBef>
                <a:spcPts val="1000"/>
              </a:spcBef>
            </a:pPr>
            <a:r>
              <a:rPr lang="en-US" kern="1200" dirty="0"/>
              <a:t>Mimi: causal neural codec @12.5 Hz</a:t>
            </a:r>
          </a:p>
          <a:p>
            <a:pPr>
              <a:lnSpc>
                <a:spcPct val="90000"/>
              </a:lnSpc>
              <a:spcBef>
                <a:spcPts val="1000"/>
              </a:spcBef>
            </a:pPr>
            <a:r>
              <a:rPr lang="en-US" kern="1200" dirty="0"/>
              <a:t>Streaming, hierarchical generation of semantic &amp; acoustic tokens; supports synchronized speaking &amp; listening</a:t>
            </a:r>
          </a:p>
          <a:p>
            <a:pPr>
              <a:lnSpc>
                <a:spcPct val="90000"/>
              </a:lnSpc>
              <a:spcBef>
                <a:spcPts val="1000"/>
              </a:spcBef>
            </a:pPr>
            <a:r>
              <a:rPr lang="en-US" kern="1200" dirty="0"/>
              <a:t>Inner Monologue: models textual representation of its own speech</a:t>
            </a:r>
          </a:p>
        </p:txBody>
      </p:sp>
      <p:sp>
        <p:nvSpPr>
          <p:cNvPr id="843"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105</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9" name="TextBox 8">
            <a:extLst>
              <a:ext uri="{FF2B5EF4-FFF2-40B4-BE49-F238E27FC236}">
                <a16:creationId xmlns:a16="http://schemas.microsoft.com/office/drawing/2014/main" id="{6D48BC56-2D4A-A192-5B02-968F08C47C6F}"/>
              </a:ext>
            </a:extLst>
          </p:cNvPr>
          <p:cNvSpPr txBox="1"/>
          <p:nvPr/>
        </p:nvSpPr>
        <p:spPr>
          <a:xfrm>
            <a:off x="1480687" y="6352545"/>
            <a:ext cx="6553397"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Défossez</a:t>
            </a:r>
            <a:r>
              <a:rPr kumimoji="1" lang="en-US" altLang="zh-CN"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Alexandre, et. al. Moshi: a speech-text foundation model for real-time dialogue. </a:t>
            </a:r>
            <a:r>
              <a:rPr kumimoji="1" lang="en-US" altLang="zh-CN"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arxiv</a:t>
            </a:r>
            <a:r>
              <a:rPr kumimoji="1" lang="en-US" altLang="zh-CN"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2024</a:t>
            </a:r>
          </a:p>
        </p:txBody>
      </p:sp>
      <p:pic>
        <p:nvPicPr>
          <p:cNvPr id="2" name="Picture 1">
            <a:extLst>
              <a:ext uri="{FF2B5EF4-FFF2-40B4-BE49-F238E27FC236}">
                <a16:creationId xmlns:a16="http://schemas.microsoft.com/office/drawing/2014/main" id="{1BD25C43-FB86-E054-61B5-C4D053073656}"/>
              </a:ext>
            </a:extLst>
          </p:cNvPr>
          <p:cNvPicPr>
            <a:picLocks noChangeAspect="1"/>
          </p:cNvPicPr>
          <p:nvPr/>
        </p:nvPicPr>
        <p:blipFill>
          <a:blip r:embed="rId2"/>
          <a:stretch>
            <a:fillRect/>
          </a:stretch>
        </p:blipFill>
        <p:spPr>
          <a:xfrm>
            <a:off x="777170" y="1206924"/>
            <a:ext cx="5637320" cy="2651312"/>
          </a:xfrm>
          <a:prstGeom prst="rect">
            <a:avLst/>
          </a:prstGeom>
        </p:spPr>
      </p:pic>
      <p:pic>
        <p:nvPicPr>
          <p:cNvPr id="4" name="Picture 3">
            <a:extLst>
              <a:ext uri="{FF2B5EF4-FFF2-40B4-BE49-F238E27FC236}">
                <a16:creationId xmlns:a16="http://schemas.microsoft.com/office/drawing/2014/main" id="{16283848-F243-09B8-2000-67685C1C6309}"/>
              </a:ext>
            </a:extLst>
          </p:cNvPr>
          <p:cNvPicPr>
            <a:picLocks noChangeAspect="1"/>
          </p:cNvPicPr>
          <p:nvPr/>
        </p:nvPicPr>
        <p:blipFill>
          <a:blip r:embed="rId3"/>
          <a:stretch>
            <a:fillRect/>
          </a:stretch>
        </p:blipFill>
        <p:spPr>
          <a:xfrm>
            <a:off x="7123638" y="1235854"/>
            <a:ext cx="3886200" cy="1296726"/>
          </a:xfrm>
          <a:prstGeom prst="rect">
            <a:avLst/>
          </a:prstGeom>
        </p:spPr>
      </p:pic>
      <p:sp>
        <p:nvSpPr>
          <p:cNvPr id="5" name="TextBox 22">
            <a:extLst>
              <a:ext uri="{FF2B5EF4-FFF2-40B4-BE49-F238E27FC236}">
                <a16:creationId xmlns:a16="http://schemas.microsoft.com/office/drawing/2014/main" id="{2F5F7D4F-0BF3-FA7C-C7A1-5F2ED3646E7F}"/>
              </a:ext>
            </a:extLst>
          </p:cNvPr>
          <p:cNvSpPr txBox="1"/>
          <p:nvPr/>
        </p:nvSpPr>
        <p:spPr>
          <a:xfrm>
            <a:off x="6627298" y="2995506"/>
            <a:ext cx="5160549"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160ms theoretical latency</a:t>
            </a:r>
          </a:p>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support multi-turn conversations across 5 minutes</a:t>
            </a:r>
            <a:endParaRPr kumimoji="0" lang="en-US" altLang="zh-CN"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Note: no explicit boundaries for the change of turns between the user and Moshi.</a:t>
            </a:r>
          </a:p>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Moshi can speak and listen at all time,</a:t>
            </a:r>
            <a:endParaRPr kumimoji="0" lang="zh-CN" altLang="en-US" sz="16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extLst>
      <p:ext uri="{BB962C8B-B14F-4D97-AF65-F5344CB8AC3E}">
        <p14:creationId xmlns:p14="http://schemas.microsoft.com/office/powerpoint/2010/main" val="44601431"/>
      </p:ext>
    </p:extLst>
  </p:cSld>
  <p:clrMapOvr>
    <a:masterClrMapping/>
  </p:clrMapOvr>
  <mc:AlternateContent xmlns:mc="http://schemas.openxmlformats.org/markup-compatibility/2006" xmlns:p14="http://schemas.microsoft.com/office/powerpoint/2010/main">
    <mc:Choice Requires="p14">
      <p:transition spd="slow" p14:dur="2000" advTm="93573"/>
    </mc:Choice>
    <mc:Fallback xmlns="">
      <p:transition spd="slow" advTm="93573"/>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a:spLocks noGrp="1"/>
          </p:cNvSpPr>
          <p:nvPr>
            <p:ph type="title"/>
          </p:nvPr>
        </p:nvSpPr>
        <p:spPr>
          <a:xfrm>
            <a:off x="158454" y="-118639"/>
            <a:ext cx="8387234" cy="1325563"/>
          </a:xfrm>
        </p:spPr>
        <p:txBody>
          <a:bodyPr/>
          <a:lstStyle/>
          <a:p>
            <a:r>
              <a:rPr lang="en-US" dirty="0"/>
              <a:t>Mini-Omni</a:t>
            </a:r>
            <a:endParaRPr dirty="0"/>
          </a:p>
        </p:txBody>
      </p:sp>
      <p:sp>
        <p:nvSpPr>
          <p:cNvPr id="853" name="Content Placeholder 2"/>
          <p:cNvSpPr>
            <a:spLocks noGrp="1"/>
          </p:cNvSpPr>
          <p:nvPr>
            <p:ph idx="1"/>
          </p:nvPr>
        </p:nvSpPr>
        <p:spPr>
          <a:xfrm>
            <a:off x="262171" y="1976680"/>
            <a:ext cx="6917942" cy="3172835"/>
          </a:xfrm>
        </p:spPr>
        <p:txBody>
          <a:bodyPr/>
          <a:lstStyle/>
          <a:p>
            <a:pPr>
              <a:buClr>
                <a:srgbClr val="002060">
                  <a:alpha val="100000"/>
                </a:srgbClr>
              </a:buClr>
            </a:pPr>
            <a:r>
              <a:rPr kumimoji="1" lang="en-US" altLang="zh-CN" sz="2000" dirty="0"/>
              <a:t>Continuous representation in, discrete token out</a:t>
            </a:r>
          </a:p>
          <a:p>
            <a:pPr>
              <a:buClr>
                <a:srgbClr val="002060">
                  <a:alpha val="100000"/>
                </a:srgbClr>
              </a:buClr>
            </a:pPr>
            <a:r>
              <a:rPr kumimoji="1" lang="en-US" altLang="zh-CN" dirty="0"/>
              <a:t>Speech Encoder: Whisper-small </a:t>
            </a:r>
          </a:p>
          <a:p>
            <a:pPr>
              <a:buClr>
                <a:srgbClr val="002060">
                  <a:alpha val="100000"/>
                </a:srgbClr>
              </a:buClr>
            </a:pPr>
            <a:r>
              <a:rPr kumimoji="1" lang="en-US" altLang="zh-CN" dirty="0"/>
              <a:t>Discrete tokens output: SNAC @12 Hz </a:t>
            </a:r>
          </a:p>
          <a:p>
            <a:pPr>
              <a:buClr>
                <a:srgbClr val="002060">
                  <a:alpha val="100000"/>
                </a:srgbClr>
              </a:buClr>
            </a:pPr>
            <a:r>
              <a:rPr kumimoji="1" lang="en-US" altLang="zh-CN" dirty="0"/>
              <a:t>LLM: Qwen2-0.5B </a:t>
            </a:r>
          </a:p>
          <a:p>
            <a:pPr>
              <a:buClr>
                <a:srgbClr val="002060">
                  <a:alpha val="100000"/>
                </a:srgbClr>
              </a:buClr>
            </a:pPr>
            <a:r>
              <a:rPr kumimoji="1" lang="en-US" altLang="zh-CN" dirty="0"/>
              <a:t>Parallel text &amp; speech token generation, no LLM vocab expansion needed</a:t>
            </a:r>
            <a:endParaRPr kumimoji="1" lang="zh-CN" altLang="en-US" sz="2000" dirty="0"/>
          </a:p>
          <a:p>
            <a:pPr>
              <a:buClr>
                <a:srgbClr val="002060">
                  <a:alpha val="100000"/>
                </a:srgbClr>
              </a:buClr>
            </a:pPr>
            <a:endParaRPr lang="en-US" dirty="0"/>
          </a:p>
          <a:p>
            <a:pPr lvl="1">
              <a:buClr>
                <a:srgbClr val="002060">
                  <a:alpha val="100000"/>
                </a:srgbClr>
              </a:buClr>
              <a:buFont typeface="Wingdings" pitchFamily="2" charset="2"/>
              <a:buChar char="n"/>
            </a:pPr>
            <a:endParaRPr lang="en-US" dirty="0"/>
          </a:p>
        </p:txBody>
      </p:sp>
      <p:sp>
        <p:nvSpPr>
          <p:cNvPr id="85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106</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F150339E-9098-F724-EAB7-9703436E586F}"/>
              </a:ext>
            </a:extLst>
          </p:cNvPr>
          <p:cNvSpPr txBox="1"/>
          <p:nvPr/>
        </p:nvSpPr>
        <p:spPr>
          <a:xfrm>
            <a:off x="1388327" y="6245225"/>
            <a:ext cx="6473247"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solidFill>
                <a:effectLst/>
                <a:highlight>
                  <a:srgbClr val="FFFFFF">
                    <a:alpha val="100000"/>
                  </a:srgbClr>
                </a:highlight>
                <a:uLnTx/>
                <a:uFillTx/>
                <a:latin typeface="Arial" panose="020B0604020202020204" pitchFamily="34" charset="0"/>
                <a:cs typeface="+mn-cs"/>
              </a:rPr>
              <a:t>Xie, Zhifei, et al. "Mini-omni: Language models can hear, talk while thinking in streaming." arXiv 2024</a:t>
            </a:r>
            <a:endParaRPr kumimoji="1" lang="en-US" altLang="zh-CN"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endParaRPr>
          </a:p>
        </p:txBody>
      </p:sp>
      <p:pic>
        <p:nvPicPr>
          <p:cNvPr id="2" name="Picture 1">
            <a:extLst>
              <a:ext uri="{FF2B5EF4-FFF2-40B4-BE49-F238E27FC236}">
                <a16:creationId xmlns:a16="http://schemas.microsoft.com/office/drawing/2014/main" id="{2890F532-7427-9684-F4CE-3AE8D58063BD}"/>
              </a:ext>
            </a:extLst>
          </p:cNvPr>
          <p:cNvPicPr>
            <a:picLocks noChangeAspect="1"/>
          </p:cNvPicPr>
          <p:nvPr/>
        </p:nvPicPr>
        <p:blipFill>
          <a:blip r:embed="rId3"/>
          <a:stretch>
            <a:fillRect/>
          </a:stretch>
        </p:blipFill>
        <p:spPr>
          <a:xfrm>
            <a:off x="7180113" y="1976680"/>
            <a:ext cx="4723463" cy="2867301"/>
          </a:xfrm>
          <a:prstGeom prst="rect">
            <a:avLst/>
          </a:prstGeom>
        </p:spPr>
      </p:pic>
    </p:spTree>
    <p:extLst>
      <p:ext uri="{BB962C8B-B14F-4D97-AF65-F5344CB8AC3E}">
        <p14:creationId xmlns:p14="http://schemas.microsoft.com/office/powerpoint/2010/main" val="3179840075"/>
      </p:ext>
    </p:extLst>
  </p:cSld>
  <p:clrMapOvr>
    <a:masterClrMapping/>
  </p:clrMapOvr>
  <mc:AlternateContent xmlns:mc="http://schemas.openxmlformats.org/markup-compatibility/2006" xmlns:p14="http://schemas.microsoft.com/office/powerpoint/2010/main">
    <mc:Choice Requires="p14">
      <p:transition spd="slow" p14:dur="2000" advTm="67748"/>
    </mc:Choice>
    <mc:Fallback xmlns="">
      <p:transition spd="slow" advTm="67748"/>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a:spLocks noGrp="1"/>
          </p:cNvSpPr>
          <p:nvPr>
            <p:ph type="title"/>
          </p:nvPr>
        </p:nvSpPr>
        <p:spPr>
          <a:xfrm>
            <a:off x="158454" y="-118639"/>
            <a:ext cx="8025990" cy="1325563"/>
          </a:xfrm>
        </p:spPr>
        <p:txBody>
          <a:bodyPr/>
          <a:lstStyle/>
          <a:p>
            <a:r>
              <a:rPr lang="en-US" dirty="0"/>
              <a:t>GLM-4-voice</a:t>
            </a:r>
            <a:endParaRPr dirty="0"/>
          </a:p>
        </p:txBody>
      </p:sp>
      <p:sp>
        <p:nvSpPr>
          <p:cNvPr id="85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107</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6" name="Content Placeholder 2">
            <a:extLst>
              <a:ext uri="{FF2B5EF4-FFF2-40B4-BE49-F238E27FC236}">
                <a16:creationId xmlns:a16="http://schemas.microsoft.com/office/drawing/2014/main" id="{7CCBD1EF-988D-AA1F-E44D-17DF675967C7}"/>
              </a:ext>
            </a:extLst>
          </p:cNvPr>
          <p:cNvSpPr>
            <a:spLocks noGrp="1"/>
          </p:cNvSpPr>
          <p:nvPr>
            <p:ph idx="1"/>
          </p:nvPr>
        </p:nvSpPr>
        <p:spPr>
          <a:xfrm>
            <a:off x="305622" y="1206924"/>
            <a:ext cx="5981081" cy="4574435"/>
          </a:xfrm>
        </p:spPr>
        <p:txBody>
          <a:bodyPr/>
          <a:lstStyle/>
          <a:p>
            <a:r>
              <a:rPr kumimoji="1" lang="en-US" altLang="zh-CN" sz="2000" dirty="0"/>
              <a:t>continuous </a:t>
            </a:r>
            <a:r>
              <a:rPr kumimoji="1" lang="en-US" altLang="zh-CN" dirty="0"/>
              <a:t>feature</a:t>
            </a:r>
            <a:r>
              <a:rPr kumimoji="1" lang="en-US" altLang="zh-CN" sz="2000" dirty="0"/>
              <a:t> in, discrete token out</a:t>
            </a:r>
            <a:r>
              <a:rPr kumimoji="1" lang="en-US" altLang="zh-CN" dirty="0"/>
              <a:t> </a:t>
            </a:r>
          </a:p>
          <a:p>
            <a:r>
              <a:rPr kumimoji="1" lang="en-US" altLang="zh-CN" dirty="0"/>
              <a:t>Interleaved tokens: 12 text + 26 speech (fixed ratio)</a:t>
            </a:r>
          </a:p>
          <a:p>
            <a:r>
              <a:rPr kumimoji="1" lang="en-US" altLang="zh-CN" dirty="0"/>
              <a:t>12 text tokens, followed by 26 speech token</a:t>
            </a:r>
          </a:p>
          <a:p>
            <a:r>
              <a:rPr kumimoji="1" lang="en-US" altLang="zh-CN" dirty="0"/>
              <a:t>Pretrained on </a:t>
            </a:r>
            <a:r>
              <a:rPr kumimoji="1" lang="en-US" altLang="zh-CN" dirty="0" err="1"/>
              <a:t>speech→text</a:t>
            </a:r>
            <a:r>
              <a:rPr kumimoji="1" lang="en-US" altLang="zh-CN" dirty="0"/>
              <a:t> and </a:t>
            </a:r>
            <a:r>
              <a:rPr kumimoji="1" lang="en-US" altLang="zh-CN" dirty="0" err="1"/>
              <a:t>text→speech</a:t>
            </a:r>
            <a:endParaRPr kumimoji="1" lang="en-US" altLang="zh-CN" dirty="0"/>
          </a:p>
          <a:p>
            <a:r>
              <a:rPr kumimoji="1" lang="en-US" altLang="zh-CN" dirty="0"/>
              <a:t>Trained on millions of hours</a:t>
            </a:r>
          </a:p>
          <a:p>
            <a:r>
              <a:rPr kumimoji="1" lang="en-US" altLang="zh-CN" dirty="0"/>
              <a:t>Low latency: 20 speech tokens</a:t>
            </a:r>
          </a:p>
          <a:p>
            <a:r>
              <a:rPr kumimoji="1" lang="en-US" altLang="zh-CN" dirty="0"/>
              <a:t>Single-speaker, multi-turn dialogue</a:t>
            </a:r>
            <a:endParaRPr kumimoji="1" lang="zh-CN" altLang="en-US" dirty="0"/>
          </a:p>
        </p:txBody>
      </p:sp>
      <p:sp>
        <p:nvSpPr>
          <p:cNvPr id="3" name="TextBox 2">
            <a:extLst>
              <a:ext uri="{FF2B5EF4-FFF2-40B4-BE49-F238E27FC236}">
                <a16:creationId xmlns:a16="http://schemas.microsoft.com/office/drawing/2014/main" id="{5DAF2C11-0A16-4DA3-4A84-72269CA67EDD}"/>
              </a:ext>
            </a:extLst>
          </p:cNvPr>
          <p:cNvSpPr txBox="1"/>
          <p:nvPr/>
        </p:nvSpPr>
        <p:spPr>
          <a:xfrm>
            <a:off x="981307" y="6221740"/>
            <a:ext cx="6995826"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Zeng, </a:t>
            </a:r>
            <a:r>
              <a:rPr kumimoji="0" lang="en-US"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Aohan</a:t>
            </a: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et al. "Glm-4-voice: Towards intelligent and human-like end-to-end spoken chatbot." arXiv 2024</a:t>
            </a:r>
          </a:p>
        </p:txBody>
      </p:sp>
      <p:pic>
        <p:nvPicPr>
          <p:cNvPr id="2" name="Picture 1">
            <a:extLst>
              <a:ext uri="{FF2B5EF4-FFF2-40B4-BE49-F238E27FC236}">
                <a16:creationId xmlns:a16="http://schemas.microsoft.com/office/drawing/2014/main" id="{0A167E51-375E-1CB5-C352-5F70473BC68D}"/>
              </a:ext>
            </a:extLst>
          </p:cNvPr>
          <p:cNvPicPr>
            <a:picLocks noChangeAspect="1"/>
          </p:cNvPicPr>
          <p:nvPr/>
        </p:nvPicPr>
        <p:blipFill>
          <a:blip r:embed="rId3"/>
          <a:stretch>
            <a:fillRect/>
          </a:stretch>
        </p:blipFill>
        <p:spPr>
          <a:xfrm>
            <a:off x="6421458" y="2063079"/>
            <a:ext cx="5330165" cy="2404585"/>
          </a:xfrm>
          <a:prstGeom prst="rect">
            <a:avLst/>
          </a:prstGeom>
        </p:spPr>
      </p:pic>
    </p:spTree>
    <p:extLst>
      <p:ext uri="{BB962C8B-B14F-4D97-AF65-F5344CB8AC3E}">
        <p14:creationId xmlns:p14="http://schemas.microsoft.com/office/powerpoint/2010/main" val="1470923585"/>
      </p:ext>
    </p:extLst>
  </p:cSld>
  <p:clrMapOvr>
    <a:masterClrMapping/>
  </p:clrMapOvr>
  <mc:AlternateContent xmlns:mc="http://schemas.openxmlformats.org/markup-compatibility/2006" xmlns:p14="http://schemas.microsoft.com/office/powerpoint/2010/main">
    <mc:Choice Requires="p14">
      <p:transition spd="slow" p14:dur="2000" advTm="99433"/>
    </mc:Choice>
    <mc:Fallback xmlns="">
      <p:transition spd="slow" advTm="99433"/>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a:spLocks noGrp="1"/>
          </p:cNvSpPr>
          <p:nvPr>
            <p:ph type="title"/>
          </p:nvPr>
        </p:nvSpPr>
        <p:spPr/>
        <p:txBody>
          <a:bodyPr/>
          <a:lstStyle/>
          <a:p>
            <a:r>
              <a:rPr lang="en-US" dirty="0"/>
              <a:t>LSLM</a:t>
            </a:r>
            <a:endParaRPr dirty="0"/>
          </a:p>
        </p:txBody>
      </p:sp>
      <p:sp>
        <p:nvSpPr>
          <p:cNvPr id="881" name="Content Placeholder 2"/>
          <p:cNvSpPr>
            <a:spLocks noGrp="1"/>
          </p:cNvSpPr>
          <p:nvPr>
            <p:ph idx="1"/>
          </p:nvPr>
        </p:nvSpPr>
        <p:spPr>
          <a:xfrm>
            <a:off x="710101" y="4937631"/>
            <a:ext cx="8590016" cy="1400730"/>
          </a:xfrm>
        </p:spPr>
        <p:txBody>
          <a:bodyPr/>
          <a:lstStyle/>
          <a:p>
            <a:r>
              <a:rPr lang="en-US" dirty="0"/>
              <a:t>Full Duplex Modeling (FDM): Speech LLMs can listen and speak simultaneously, support interruptions and turn-taking</a:t>
            </a:r>
          </a:p>
          <a:p>
            <a:r>
              <a:rPr lang="en-US" dirty="0"/>
              <a:t>Listening channel: continuous representation from vq-wav2vec</a:t>
            </a:r>
          </a:p>
          <a:p>
            <a:r>
              <a:rPr lang="en-US" dirty="0"/>
              <a:t>Speaking channel: discrete token from vq-wav2vec</a:t>
            </a:r>
            <a:endParaRPr dirty="0"/>
          </a:p>
        </p:txBody>
      </p:sp>
      <p:sp>
        <p:nvSpPr>
          <p:cNvPr id="882"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108</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883" name="图片 882"/>
          <p:cNvPicPr>
            <a:picLocks noChangeAspect="1"/>
          </p:cNvPicPr>
          <p:nvPr/>
        </p:nvPicPr>
        <p:blipFill>
          <a:blip r:embed="rId2"/>
          <a:stretch>
            <a:fillRect/>
          </a:stretch>
        </p:blipFill>
        <p:spPr>
          <a:xfrm>
            <a:off x="3237406" y="810700"/>
            <a:ext cx="5320508" cy="3905946"/>
          </a:xfrm>
          <a:prstGeom prst="rect">
            <a:avLst/>
          </a:prstGeom>
        </p:spPr>
      </p:pic>
      <p:sp>
        <p:nvSpPr>
          <p:cNvPr id="3" name="TextBox 2">
            <a:extLst>
              <a:ext uri="{FF2B5EF4-FFF2-40B4-BE49-F238E27FC236}">
                <a16:creationId xmlns:a16="http://schemas.microsoft.com/office/drawing/2014/main" id="{6D9834C0-1AF3-2C36-398F-5409D4CF08BA}"/>
              </a:ext>
            </a:extLst>
          </p:cNvPr>
          <p:cNvSpPr txBox="1"/>
          <p:nvPr/>
        </p:nvSpPr>
        <p:spPr>
          <a:xfrm>
            <a:off x="1285377" y="6338361"/>
            <a:ext cx="4338047"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Ma et al., Language Model Can Listen While Speaking, AAAI 2025.</a:t>
            </a:r>
          </a:p>
        </p:txBody>
      </p:sp>
    </p:spTree>
  </p:cSld>
  <p:clrMapOvr>
    <a:masterClrMapping/>
  </p:clrMapOvr>
  <mc:AlternateContent xmlns:mc="http://schemas.openxmlformats.org/markup-compatibility/2006" xmlns:p14="http://schemas.microsoft.com/office/powerpoint/2010/main">
    <mc:Choice Requires="p14">
      <p:transition spd="slow" p14:dur="2000" advTm="54046"/>
    </mc:Choice>
    <mc:Fallback xmlns="">
      <p:transition spd="slow" advTm="54046"/>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a:spLocks noGrp="1"/>
          </p:cNvSpPr>
          <p:nvPr>
            <p:ph type="title"/>
          </p:nvPr>
        </p:nvSpPr>
        <p:spPr>
          <a:xfrm>
            <a:off x="158454" y="-118639"/>
            <a:ext cx="8025990" cy="1325563"/>
          </a:xfrm>
        </p:spPr>
        <p:txBody>
          <a:bodyPr/>
          <a:lstStyle/>
          <a:p>
            <a:r>
              <a:rPr lang="en-US" dirty="0"/>
              <a:t>SLAM-Omni</a:t>
            </a:r>
            <a:endParaRPr dirty="0"/>
          </a:p>
        </p:txBody>
      </p:sp>
      <p:sp>
        <p:nvSpPr>
          <p:cNvPr id="85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109</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6" name="Content Placeholder 2">
            <a:extLst>
              <a:ext uri="{FF2B5EF4-FFF2-40B4-BE49-F238E27FC236}">
                <a16:creationId xmlns:a16="http://schemas.microsoft.com/office/drawing/2014/main" id="{7CCBD1EF-988D-AA1F-E44D-17DF675967C7}"/>
              </a:ext>
            </a:extLst>
          </p:cNvPr>
          <p:cNvSpPr>
            <a:spLocks noGrp="1"/>
          </p:cNvSpPr>
          <p:nvPr>
            <p:ph idx="1"/>
          </p:nvPr>
        </p:nvSpPr>
        <p:spPr>
          <a:xfrm>
            <a:off x="305622" y="2098005"/>
            <a:ext cx="5981081" cy="2394920"/>
          </a:xfrm>
        </p:spPr>
        <p:txBody>
          <a:bodyPr/>
          <a:lstStyle/>
          <a:p>
            <a:r>
              <a:rPr kumimoji="1" lang="en-US" altLang="zh-CN" sz="2000" dirty="0"/>
              <a:t>continuous feature in, discrete token out</a:t>
            </a:r>
            <a:r>
              <a:rPr kumimoji="1" lang="en-US" altLang="zh-CN" dirty="0"/>
              <a:t> </a:t>
            </a:r>
          </a:p>
          <a:p>
            <a:r>
              <a:rPr kumimoji="1" lang="en-US" altLang="zh-CN" dirty="0"/>
              <a:t>Discrete speech token from Cosyvoice</a:t>
            </a:r>
          </a:p>
          <a:p>
            <a:r>
              <a:rPr kumimoji="1" lang="en-US" altLang="zh-CN" dirty="0"/>
              <a:t>Parallel speech &amp; text tokens; grouped speech tokens for faster training/inference</a:t>
            </a:r>
          </a:p>
          <a:p>
            <a:r>
              <a:rPr kumimoji="1" lang="en-US" altLang="zh-CN" dirty="0"/>
              <a:t>Supports multi-turn dialogue and timbre control</a:t>
            </a:r>
          </a:p>
        </p:txBody>
      </p:sp>
      <p:sp>
        <p:nvSpPr>
          <p:cNvPr id="3" name="TextBox 2">
            <a:extLst>
              <a:ext uri="{FF2B5EF4-FFF2-40B4-BE49-F238E27FC236}">
                <a16:creationId xmlns:a16="http://schemas.microsoft.com/office/drawing/2014/main" id="{5DAF2C11-0A16-4DA3-4A84-72269CA67EDD}"/>
              </a:ext>
            </a:extLst>
          </p:cNvPr>
          <p:cNvSpPr txBox="1"/>
          <p:nvPr/>
        </p:nvSpPr>
        <p:spPr>
          <a:xfrm>
            <a:off x="986545" y="6238668"/>
            <a:ext cx="7578998" cy="244682"/>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ctr" defTabSz="914367" rtl="0" eaLnBrk="1" fontAlgn="base" latinLnBrk="0" hangingPunct="1">
              <a:lnSpc>
                <a:spcPct val="90000"/>
              </a:lnSpc>
              <a:spcBef>
                <a:spcPct val="20000"/>
              </a:spcBef>
              <a:spcAft>
                <a:spcPct val="1"/>
              </a:spcAft>
              <a:buClrTx/>
              <a:buSzPct val="90000"/>
              <a:buFontTx/>
              <a:buNone/>
              <a:tabLst/>
              <a:defRPr/>
            </a:pPr>
            <a:r>
              <a:rPr kumimoji="0" lang="en-US" sz="1100" b="0" i="0" u="none" strike="noStrike" kern="1200" cap="none" spc="20" normalizeH="0" baseline="0" noProof="0" dirty="0">
                <a:ln>
                  <a:noFill/>
                </a:ln>
                <a:solidFill>
                  <a:srgbClr val="000000"/>
                </a:solidFill>
                <a:effectLst/>
                <a:highlight>
                  <a:srgbClr val="FFFFFF">
                    <a:alpha val="100000"/>
                  </a:srgbClr>
                </a:highlight>
                <a:uLnTx/>
                <a:uFillTx/>
                <a:latin typeface="Arial" panose="020B0604020202020204" pitchFamily="34" charset="0"/>
                <a:cs typeface="Arial" panose="020B0604020202020204" pitchFamily="34" charset="0"/>
              </a:rPr>
              <a:t>Chen, </a:t>
            </a:r>
            <a:r>
              <a:rPr kumimoji="0" lang="en-US" sz="1100" b="0" i="0" u="none" strike="noStrike" kern="1200" cap="none" spc="20" normalizeH="0" baseline="0" noProof="0" dirty="0" err="1">
                <a:ln>
                  <a:noFill/>
                </a:ln>
                <a:solidFill>
                  <a:srgbClr val="000000"/>
                </a:solidFill>
                <a:effectLst/>
                <a:highlight>
                  <a:srgbClr val="FFFFFF">
                    <a:alpha val="100000"/>
                  </a:srgbClr>
                </a:highlight>
                <a:uLnTx/>
                <a:uFillTx/>
                <a:latin typeface="Arial" panose="020B0604020202020204" pitchFamily="34" charset="0"/>
                <a:cs typeface="Arial" panose="020B0604020202020204" pitchFamily="34" charset="0"/>
              </a:rPr>
              <a:t>wenxi</a:t>
            </a:r>
            <a:r>
              <a:rPr kumimoji="0" lang="en-US" sz="1100" b="0" i="0" u="none" strike="noStrike" kern="1200" cap="none" spc="20" normalizeH="0" baseline="0" noProof="0" dirty="0">
                <a:ln>
                  <a:noFill/>
                </a:ln>
                <a:solidFill>
                  <a:srgbClr val="000000"/>
                </a:solidFill>
                <a:effectLst/>
                <a:highlight>
                  <a:srgbClr val="FFFFFF">
                    <a:alpha val="100000"/>
                  </a:srgbClr>
                </a:highlight>
                <a:uLnTx/>
                <a:uFillTx/>
                <a:latin typeface="Arial" panose="020B0604020202020204" pitchFamily="34" charset="0"/>
                <a:cs typeface="Arial" panose="020B0604020202020204" pitchFamily="34" charset="0"/>
              </a:rPr>
              <a:t> et al. SLAM-Omni: Timbre-controllable voice interaction system with single-stage training.  arXiv 2024</a:t>
            </a:r>
            <a:endParaRPr kumimoji="0" lang="en-US" altLang="zh-CN" sz="1100" b="0" i="0" u="none" strike="noStrike" kern="1200" cap="none" spc="20" normalizeH="0" baseline="0" noProof="0" dirty="0">
              <a:ln>
                <a:noFill/>
              </a:ln>
              <a:solidFill>
                <a:srgbClr val="000000"/>
              </a:solidFill>
              <a:effectLst/>
              <a:highlight>
                <a:srgbClr val="FFFFFF">
                  <a:alpha val="100000"/>
                </a:srgbClr>
              </a:highlight>
              <a:uLnTx/>
              <a:uFillTx/>
              <a:latin typeface="Arial" panose="020B0604020202020204" pitchFamily="34" charset="0"/>
              <a:cs typeface="Arial" panose="020B0604020202020204" pitchFamily="34" charset="0"/>
            </a:endParaRPr>
          </a:p>
        </p:txBody>
      </p:sp>
      <p:pic>
        <p:nvPicPr>
          <p:cNvPr id="4" name="图片 2">
            <a:extLst>
              <a:ext uri="{FF2B5EF4-FFF2-40B4-BE49-F238E27FC236}">
                <a16:creationId xmlns:a16="http://schemas.microsoft.com/office/drawing/2014/main" id="{B8A2666F-0F88-712B-EBAF-4BB73A97D250}"/>
              </a:ext>
            </a:extLst>
          </p:cNvPr>
          <p:cNvPicPr>
            <a:picLocks noChangeAspect="1"/>
          </p:cNvPicPr>
          <p:nvPr/>
        </p:nvPicPr>
        <p:blipFill>
          <a:blip r:embed="rId3"/>
          <a:stretch>
            <a:fillRect/>
          </a:stretch>
        </p:blipFill>
        <p:spPr>
          <a:xfrm>
            <a:off x="6190662" y="1123017"/>
            <a:ext cx="5927544" cy="3541058"/>
          </a:xfrm>
          <a:prstGeom prst="rect">
            <a:avLst/>
          </a:prstGeom>
        </p:spPr>
      </p:pic>
    </p:spTree>
    <p:extLst>
      <p:ext uri="{BB962C8B-B14F-4D97-AF65-F5344CB8AC3E}">
        <p14:creationId xmlns:p14="http://schemas.microsoft.com/office/powerpoint/2010/main" val="2588998350"/>
      </p:ext>
    </p:extLst>
  </p:cSld>
  <p:clrMapOvr>
    <a:masterClrMapping/>
  </p:clrMapOvr>
  <mc:AlternateContent xmlns:mc="http://schemas.openxmlformats.org/markup-compatibility/2006" xmlns:p14="http://schemas.microsoft.com/office/powerpoint/2010/main">
    <mc:Choice Requires="p14">
      <p:transition spd="slow" p14:dur="2000" advTm="72726"/>
    </mc:Choice>
    <mc:Fallback xmlns="">
      <p:transition spd="slow" advTm="7272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Quantization Tricks: Group and Residual</a:t>
            </a:r>
            <a:endParaRPr/>
          </a:p>
        </p:txBody>
      </p:sp>
      <p:sp>
        <p:nvSpPr>
          <p:cNvPr id="3" name="Content Placeholder 2"/>
          <p:cNvSpPr>
            <a:spLocks noGrp="1"/>
          </p:cNvSpPr>
          <p:nvPr>
            <p:ph idx="1"/>
          </p:nvPr>
        </p:nvSpPr>
        <p:spPr>
          <a:xfrm>
            <a:off x="654424" y="758729"/>
            <a:ext cx="11055352" cy="6232377"/>
          </a:xfrm>
        </p:spPr>
        <p:txBody>
          <a:bodyPr/>
          <a:lstStyle/>
          <a:p>
            <a:pPr>
              <a:lnSpc>
                <a:spcPct val="130000"/>
              </a:lnSpc>
              <a:buClr>
                <a:srgbClr val="002060">
                  <a:alpha val="100000"/>
                </a:srgbClr>
              </a:buClr>
              <a:buSzPct val="100000"/>
              <a:buFont typeface="Wingdings" pitchFamily="2" charset="2"/>
              <a:buChar char="n"/>
            </a:pPr>
            <a:r>
              <a:rPr lang="en-US" altLang="zh-CN"/>
              <a:t>Too much information loss in a single codebook</a:t>
            </a:r>
          </a:p>
          <a:p>
            <a:pPr>
              <a:lnSpc>
                <a:spcPct val="130000"/>
              </a:lnSpc>
              <a:buClr>
                <a:srgbClr val="002060">
                  <a:alpha val="100000"/>
                </a:srgbClr>
              </a:buClr>
              <a:buSzPct val="100000"/>
              <a:buFont typeface="Wingdings" pitchFamily="2" charset="2"/>
              <a:buChar char="n"/>
            </a:pPr>
            <a:r>
              <a:rPr lang="en-US"/>
              <a:t>Introduce multiple codebooks to expand VQ space</a:t>
            </a:r>
            <a:endParaRPr/>
          </a:p>
          <a:p>
            <a:pPr>
              <a:lnSpc>
                <a:spcPct val="130000"/>
              </a:lnSpc>
              <a:buClr>
                <a:srgbClr val="002060">
                  <a:alpha val="100000"/>
                </a:srgbClr>
              </a:buClr>
              <a:buSzPct val="100000"/>
              <a:buFont typeface="Wingdings" pitchFamily="2" charset="2"/>
              <a:buChar char="n"/>
            </a:pPr>
            <a:r>
              <a:rPr lang="en-US" b="1"/>
              <a:t>RVQ </a:t>
            </a:r>
            <a:r>
              <a:rPr lang="en-US"/>
              <a:t>(Residual VQ)</a:t>
            </a:r>
            <a:endParaRPr/>
          </a:p>
          <a:p>
            <a:pPr lvl="1">
              <a:lnSpc>
                <a:spcPct val="130000"/>
              </a:lnSpc>
              <a:buClr>
                <a:srgbClr val="002060">
                  <a:alpha val="100000"/>
                </a:srgbClr>
              </a:buClr>
              <a:buSzPct val="100000"/>
              <a:buFont typeface="Wingdings" pitchFamily="2" charset="2"/>
              <a:buChar char="n"/>
            </a:pPr>
            <a:r>
              <a:rPr lang="en-US" altLang="zh-CN"/>
              <a:t>Iteratively quantizes the </a:t>
            </a:r>
            <a:r>
              <a:rPr lang="en-US" altLang="zh-CN" b="1"/>
              <a:t>residual</a:t>
            </a:r>
            <a:r>
              <a:rPr lang="en-US" altLang="zh-CN"/>
              <a:t> of last quantizer. </a:t>
            </a:r>
            <a:endParaRPr/>
          </a:p>
          <a:p>
            <a:pPr lvl="1">
              <a:lnSpc>
                <a:spcPct val="130000"/>
              </a:lnSpc>
              <a:buClr>
                <a:srgbClr val="002060">
                  <a:alpha val="100000"/>
                </a:srgbClr>
              </a:buClr>
              <a:buSzPct val="100000"/>
              <a:buFont typeface="Wingdings" pitchFamily="2" charset="2"/>
              <a:buChar char="n"/>
            </a:pPr>
            <a:endParaRPr lang="en-US"/>
          </a:p>
          <a:p>
            <a:pPr lvl="1">
              <a:lnSpc>
                <a:spcPct val="130000"/>
              </a:lnSpc>
              <a:buClr>
                <a:srgbClr val="002060">
                  <a:alpha val="100000"/>
                </a:srgbClr>
              </a:buClr>
              <a:buSzPct val="100000"/>
              <a:buFont typeface="Wingdings" pitchFamily="2" charset="2"/>
              <a:buChar char="n"/>
            </a:pPr>
            <a:endParaRPr lang="en-US"/>
          </a:p>
          <a:p>
            <a:pPr lvl="1">
              <a:lnSpc>
                <a:spcPct val="130000"/>
              </a:lnSpc>
              <a:buClr>
                <a:srgbClr val="002060">
                  <a:alpha val="100000"/>
                </a:srgbClr>
              </a:buClr>
              <a:buSzPct val="100000"/>
              <a:buFont typeface="Wingdings" pitchFamily="2" charset="2"/>
              <a:buChar char="n"/>
            </a:pPr>
            <a:endParaRPr lang="en-US"/>
          </a:p>
          <a:p>
            <a:pPr lvl="1">
              <a:lnSpc>
                <a:spcPct val="130000"/>
              </a:lnSpc>
              <a:buClr>
                <a:srgbClr val="002060">
                  <a:alpha val="100000"/>
                </a:srgbClr>
              </a:buClr>
              <a:buSzPct val="100000"/>
              <a:buFont typeface="Wingdings" pitchFamily="2" charset="2"/>
              <a:buChar char="n"/>
            </a:pPr>
            <a:endParaRPr lang="en-US"/>
          </a:p>
          <a:p>
            <a:pPr lvl="1">
              <a:lnSpc>
                <a:spcPct val="130000"/>
              </a:lnSpc>
              <a:buClr>
                <a:srgbClr val="002060">
                  <a:alpha val="100000"/>
                </a:srgbClr>
              </a:buClr>
              <a:buSzPct val="100000"/>
              <a:buFont typeface="Wingdings" pitchFamily="2" charset="2"/>
              <a:buChar char="n"/>
            </a:pPr>
            <a:endParaRPr lang="en-US"/>
          </a:p>
          <a:p>
            <a:pPr lvl="1">
              <a:lnSpc>
                <a:spcPct val="130000"/>
              </a:lnSpc>
              <a:buClr>
                <a:srgbClr val="002060">
                  <a:alpha val="100000"/>
                </a:srgbClr>
              </a:buClr>
              <a:buSzPct val="100000"/>
              <a:buFont typeface="Wingdings" pitchFamily="2" charset="2"/>
              <a:buChar char="n"/>
            </a:pPr>
            <a:r>
              <a:rPr lang="en-US" altLang="zh-CN" b="1"/>
              <a:t>Sequential</a:t>
            </a:r>
            <a:r>
              <a:rPr lang="en-US" altLang="zh-CN"/>
              <a:t>, information roughly follows coarse to fine order</a:t>
            </a:r>
            <a:endParaRPr/>
          </a:p>
          <a:p>
            <a:pPr lvl="0">
              <a:lnSpc>
                <a:spcPct val="130000"/>
              </a:lnSpc>
              <a:buClr>
                <a:srgbClr val="002060">
                  <a:alpha val="100000"/>
                </a:srgbClr>
              </a:buClr>
              <a:buSzPct val="100000"/>
              <a:buFont typeface="Wingdings" pitchFamily="2" charset="2"/>
              <a:buChar char="n"/>
            </a:pPr>
            <a:r>
              <a:rPr lang="en-US" b="1"/>
              <a:t>GVQ </a:t>
            </a:r>
            <a:r>
              <a:rPr lang="en-US"/>
              <a:t>(Grouped VQ</a:t>
            </a:r>
            <a:r>
              <a:rPr lang="zh-CN"/>
              <a:t>，</a:t>
            </a:r>
            <a:r>
              <a:rPr lang="en-US"/>
              <a:t>Product Quantization)</a:t>
            </a:r>
            <a:endParaRPr/>
          </a:p>
          <a:p>
            <a:pPr lvl="1">
              <a:lnSpc>
                <a:spcPct val="130000"/>
              </a:lnSpc>
              <a:buClr>
                <a:srgbClr val="002060">
                  <a:alpha val="100000"/>
                </a:srgbClr>
              </a:buClr>
              <a:buSzPct val="100000"/>
              <a:buFont typeface="Wingdings" pitchFamily="2" charset="2"/>
              <a:buChar char="n"/>
            </a:pPr>
            <a:r>
              <a:rPr lang="en-US" altLang="zh-CN"/>
              <a:t>Split vector dimensions into groups, and independently quantizes them</a:t>
            </a:r>
            <a:endParaRPr/>
          </a:p>
          <a:p>
            <a:pPr lvl="1">
              <a:lnSpc>
                <a:spcPct val="130000"/>
              </a:lnSpc>
              <a:buClr>
                <a:srgbClr val="002060">
                  <a:alpha val="100000"/>
                </a:srgbClr>
              </a:buClr>
              <a:buSzPct val="100000"/>
              <a:buFont typeface="Wingdings" pitchFamily="2" charset="2"/>
              <a:buChar char="n"/>
            </a:pPr>
            <a:r>
              <a:rPr lang="en-US" b="1"/>
              <a:t>Parallel</a:t>
            </a:r>
            <a:endParaRPr b="1"/>
          </a:p>
        </p:txBody>
      </p:sp>
      <p:sp>
        <p:nvSpPr>
          <p:cNvPr id="4" name="Slide Number Placeholder 5"/>
          <p:cNvSpPr>
            <a:spLocks noGrp="1"/>
          </p:cNvSpPr>
          <p:nvPr>
            <p:ph type="sldNum" sz="quarter" idx="12"/>
          </p:nvPr>
        </p:nvSpPr>
        <p:spPr/>
        <p:txBody>
          <a:bodyPr/>
          <a:lstStyle/>
          <a:p>
            <a:fld id="{E35E9E6D-B1E9-4F08-8E83-0E081C425F53}" type="slidenum">
              <a:rPr/>
              <a:t>11</a:t>
            </a:fld>
            <a:endParaRPr lang="de-DE"/>
          </a:p>
        </p:txBody>
      </p:sp>
      <p:sp>
        <p:nvSpPr>
          <p:cNvPr id="5" name="矩形 4"/>
          <p:cNvSpPr/>
          <p:nvPr/>
        </p:nvSpPr>
        <p:spPr>
          <a:xfrm>
            <a:off x="2531199" y="3309791"/>
            <a:ext cx="147257" cy="904582"/>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6" name="椭圆 5"/>
          <p:cNvSpPr/>
          <p:nvPr/>
        </p:nvSpPr>
        <p:spPr>
          <a:xfrm>
            <a:off x="3514745" y="3429000"/>
            <a:ext cx="1423490" cy="666165"/>
          </a:xfrm>
          <a:prstGeom prst="ellipse">
            <a:avLst/>
          </a:prstGeom>
          <a:solidFill>
            <a:srgbClr val="BBE0E3">
              <a:alpha val="43000"/>
            </a:srgbClr>
          </a:solidFill>
          <a:ln w="0"/>
        </p:spPr>
        <p:txBody>
          <a:bodyPr anchor="ctr"/>
          <a:lstStyle/>
          <a:p>
            <a:pPr algn="ct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sp>
        <p:nvSpPr>
          <p:cNvPr id="7" name="椭圆 6"/>
          <p:cNvSpPr/>
          <p:nvPr/>
        </p:nvSpPr>
        <p:spPr>
          <a:xfrm>
            <a:off x="5774525" y="3429000"/>
            <a:ext cx="1423490" cy="666165"/>
          </a:xfrm>
          <a:prstGeom prst="ellipse">
            <a:avLst/>
          </a:prstGeom>
          <a:solidFill>
            <a:schemeClr val="accent1">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8" name="椭圆 7"/>
          <p:cNvSpPr/>
          <p:nvPr/>
        </p:nvSpPr>
        <p:spPr>
          <a:xfrm>
            <a:off x="8262364" y="3429000"/>
            <a:ext cx="1423490" cy="666165"/>
          </a:xfrm>
          <a:prstGeom prst="ellipse">
            <a:avLst/>
          </a:prstGeom>
          <a:solidFill>
            <a:srgbClr val="BBE0E3">
              <a:alpha val="43000"/>
            </a:srgbClr>
          </a:solidFill>
          <a:ln w="0"/>
        </p:spPr>
        <p:txBody>
          <a:bodyPr vert="horz" wrap="square" anchor="ctr"/>
          <a:lstStyle/>
          <a:p>
            <a:pPr marL="0" lvl="0" indent="0" algn="ctr" defTabSz="0">
              <a:lnSpc>
                <a:spcPct val="100000"/>
              </a:lnSpc>
              <a:spcBef>
                <a:spcPct val="1"/>
              </a:spcBef>
              <a:spcAft>
                <a:spcPct val="1"/>
              </a:spcAft>
              <a:defRPr>
                <a:solidFill>
                  <a:schemeClr val="tx1">
                    <a:alpha val="100000"/>
                  </a:schemeClr>
                </a:solidFill>
                <a:latin typeface="Arial"/>
                <a:ea typeface="宋体"/>
                <a:cs typeface="+mn-cs"/>
              </a:defRPr>
            </a:pP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cxnSp>
        <p:nvCxnSpPr>
          <p:cNvPr id="9" name="直接箭头连接符 8"/>
          <p:cNvCxnSpPr>
            <a:cxnSpLocks/>
          </p:cNvCxnSpPr>
          <p:nvPr/>
        </p:nvCxnSpPr>
        <p:spPr>
          <a:xfrm>
            <a:off x="2678456" y="3762082"/>
            <a:ext cx="836289" cy="1"/>
          </a:xfrm>
          <a:prstGeom prst="straightConnector1">
            <a:avLst/>
          </a:prstGeom>
          <a:ln w="25400">
            <a:solidFill>
              <a:srgbClr val="000000">
                <a:alpha val="100000"/>
              </a:srgbClr>
            </a:solidFill>
            <a:prstDash val="solid"/>
            <a:headEnd/>
            <a:tailEnd type="triangle"/>
          </a:ln>
        </p:spPr>
      </p:cxnSp>
      <p:cxnSp>
        <p:nvCxnSpPr>
          <p:cNvPr id="10" name="直接箭头连接符 9"/>
          <p:cNvCxnSpPr>
            <a:cxnSpLocks/>
          </p:cNvCxnSpPr>
          <p:nvPr/>
        </p:nvCxnSpPr>
        <p:spPr>
          <a:xfrm>
            <a:off x="4938236" y="3762083"/>
            <a:ext cx="836290" cy="0"/>
          </a:xfrm>
          <a:prstGeom prst="straightConnector1">
            <a:avLst/>
          </a:prstGeom>
          <a:ln w="25400">
            <a:solidFill>
              <a:srgbClr val="000000">
                <a:alpha val="100000"/>
              </a:srgbClr>
            </a:solidFill>
            <a:prstDash val="solid"/>
            <a:headEnd/>
            <a:tailEnd type="triangle"/>
          </a:ln>
        </p:spPr>
      </p:cxnSp>
      <p:cxnSp>
        <p:nvCxnSpPr>
          <p:cNvPr id="11" name="直接箭头连接符 10"/>
          <p:cNvCxnSpPr>
            <a:cxnSpLocks/>
          </p:cNvCxnSpPr>
          <p:nvPr/>
        </p:nvCxnSpPr>
        <p:spPr>
          <a:xfrm>
            <a:off x="7198014" y="3762083"/>
            <a:ext cx="1064349" cy="0"/>
          </a:xfrm>
          <a:prstGeom prst="straightConnector1">
            <a:avLst/>
          </a:prstGeom>
          <a:ln w="25400">
            <a:solidFill>
              <a:srgbClr val="000000">
                <a:alpha val="100000"/>
              </a:srgbClr>
            </a:solidFill>
            <a:prstDash val="solid"/>
            <a:headEnd/>
            <a:tailEnd type="triangle"/>
          </a:ln>
        </p:spPr>
      </p:cxnSp>
      <p:cxnSp>
        <p:nvCxnSpPr>
          <p:cNvPr id="14" name="直接箭头连接符 13"/>
          <p:cNvCxnSpPr>
            <a:cxnSpLocks/>
          </p:cNvCxnSpPr>
          <p:nvPr/>
        </p:nvCxnSpPr>
        <p:spPr>
          <a:xfrm flipV="1">
            <a:off x="6486269" y="3134038"/>
            <a:ext cx="0" cy="294961"/>
          </a:xfrm>
          <a:prstGeom prst="straightConnector1">
            <a:avLst/>
          </a:prstGeom>
          <a:ln w="25400">
            <a:solidFill>
              <a:srgbClr val="000000">
                <a:alpha val="100000"/>
              </a:srgbClr>
            </a:solidFill>
            <a:prstDash val="solid"/>
            <a:headEnd/>
            <a:tailEnd type="triangle"/>
          </a:ln>
        </p:spPr>
      </p:cxnSp>
      <p:cxnSp>
        <p:nvCxnSpPr>
          <p:cNvPr id="15" name="直接箭头连接符 14"/>
          <p:cNvCxnSpPr/>
          <p:nvPr/>
        </p:nvCxnSpPr>
        <p:spPr>
          <a:xfrm flipV="1">
            <a:off x="6486269" y="4095165"/>
            <a:ext cx="0" cy="294961"/>
          </a:xfrm>
          <a:prstGeom prst="straightConnector1">
            <a:avLst/>
          </a:prstGeom>
          <a:ln w="25400">
            <a:solidFill>
              <a:srgbClr val="000000">
                <a:alpha val="100000"/>
              </a:srgbClr>
            </a:solidFill>
            <a:prstDash val="solid"/>
            <a:headEnd/>
            <a:tailEnd type="triangle"/>
          </a:ln>
        </p:spPr>
      </p:cxnSp>
      <p:sp>
        <p:nvSpPr>
          <p:cNvPr id="16" name="矩形: 圆角 15"/>
          <p:cNvSpPr/>
          <p:nvPr/>
        </p:nvSpPr>
        <p:spPr>
          <a:xfrm>
            <a:off x="5567819" y="2839081"/>
            <a:ext cx="1864795" cy="294957"/>
          </a:xfrm>
          <a:prstGeom prst="roundRect">
            <a:avLst/>
          </a:prstGeom>
          <a:solidFill>
            <a:srgbClr val="FDE089">
              <a:alpha val="100000"/>
            </a:srgbClr>
          </a:solidFill>
          <a:ln w="0"/>
        </p:spPr>
        <p:txBody>
          <a:bodyPr anchor="ctr"/>
          <a:lstStyle/>
          <a:p>
            <a:pPr algn="ctr"/>
            <a:r>
              <a:rPr lang="en-US" altLang="zh-CN" sz="1200" i="1" err="1">
                <a:latin typeface="Microsoft YaHei" panose="020B0503020204020204" pitchFamily="34" charset="-122"/>
                <a:ea typeface="Microsoft YaHei" panose="020B0503020204020204" pitchFamily="34" charset="-122"/>
              </a:rPr>
              <a:t>i</a:t>
            </a:r>
            <a:r>
              <a:rPr lang="en-US" altLang="zh-CN" sz="1200" i="1">
                <a:latin typeface="Microsoft YaHei" panose="020B0503020204020204" pitchFamily="34" charset="-122"/>
                <a:ea typeface="Microsoft YaHei" panose="020B0503020204020204" pitchFamily="34" charset="-122"/>
              </a:rPr>
              <a:t> </a:t>
            </a:r>
            <a:r>
              <a:rPr lang="en-US" altLang="zh-CN" sz="1200" err="1">
                <a:latin typeface="Microsoft YaHei" panose="020B0503020204020204" pitchFamily="34" charset="-122"/>
                <a:ea typeface="Microsoft YaHei" panose="020B0503020204020204" pitchFamily="34" charset="-122"/>
              </a:rPr>
              <a:t>th</a:t>
            </a:r>
            <a:r>
              <a:rPr lang="en-US" altLang="zh-CN" sz="1200">
                <a:latin typeface="Microsoft YaHei" panose="020B0503020204020204" pitchFamily="34" charset="-122"/>
                <a:ea typeface="Microsoft YaHei" panose="020B0503020204020204" pitchFamily="34" charset="-122"/>
              </a:rPr>
              <a:t> layer VQ result</a:t>
            </a:r>
            <a:r>
              <a:rPr lang="en-US" sz="1200">
                <a:latin typeface="Microsoft YaHei" panose="020B0503020204020204" pitchFamily="34" charset="-122"/>
                <a:ea typeface="Microsoft YaHei" panose="020B0503020204020204" pitchFamily="34" charset="-122"/>
              </a:rPr>
              <a:t> </a:t>
            </a:r>
            <a:r>
              <a:rPr lang="en-US" sz="1200" i="1">
                <a:latin typeface="Microsoft YaHei" panose="020B0503020204020204" pitchFamily="34" charset="-122"/>
                <a:ea typeface="Microsoft YaHei" panose="020B0503020204020204" pitchFamily="34" charset="-122"/>
              </a:rPr>
              <a:t>q</a:t>
            </a:r>
            <a:r>
              <a:rPr lang="en-US" sz="1200" i="1" baseline="-25000">
                <a:latin typeface="Microsoft YaHei" panose="020B0503020204020204" pitchFamily="34" charset="-122"/>
                <a:ea typeface="Microsoft YaHei" panose="020B0503020204020204" pitchFamily="34" charset="-122"/>
              </a:rPr>
              <a:t>i</a:t>
            </a:r>
            <a:endParaRPr sz="1600">
              <a:latin typeface="Microsoft YaHei" panose="020B0503020204020204" pitchFamily="34" charset="-122"/>
              <a:ea typeface="Microsoft YaHei" panose="020B0503020204020204" pitchFamily="34" charset="-122"/>
            </a:endParaRPr>
          </a:p>
        </p:txBody>
      </p:sp>
      <p:sp>
        <p:nvSpPr>
          <p:cNvPr id="17" name="矩形: 圆角 16"/>
          <p:cNvSpPr/>
          <p:nvPr/>
        </p:nvSpPr>
        <p:spPr>
          <a:xfrm>
            <a:off x="5656142" y="4390126"/>
            <a:ext cx="1660254" cy="294957"/>
          </a:xfrm>
          <a:prstGeom prst="roundRect">
            <a:avLst/>
          </a:prstGeom>
          <a:solidFill>
            <a:srgbClr val="FDE089">
              <a:alpha val="100000"/>
            </a:srgbClr>
          </a:solidFill>
          <a:ln w="0"/>
        </p:spPr>
        <p:txBody>
          <a:bodyPr anchor="ctr"/>
          <a:lstStyle/>
          <a:p>
            <a:pPr algn="ctr"/>
            <a:r>
              <a:rPr lang="en-US" sz="1400" i="1" err="1">
                <a:latin typeface="Microsoft YaHei" panose="020B0503020204020204" pitchFamily="34" charset="-122"/>
                <a:ea typeface="Microsoft YaHei" panose="020B0503020204020204" pitchFamily="34" charset="-122"/>
              </a:rPr>
              <a:t>i</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sp>
        <p:nvSpPr>
          <p:cNvPr id="20" name="矩形: 圆角 19"/>
          <p:cNvSpPr/>
          <p:nvPr/>
        </p:nvSpPr>
        <p:spPr>
          <a:xfrm>
            <a:off x="3168302" y="2839081"/>
            <a:ext cx="2137731" cy="294957"/>
          </a:xfrm>
          <a:prstGeom prst="roundRect">
            <a:avLst/>
          </a:prstGeom>
          <a:solidFill>
            <a:srgbClr val="FBCE42">
              <a:alpha val="100000"/>
            </a:srgbClr>
          </a:solidFill>
          <a:ln w="0"/>
        </p:spPr>
        <p:txBody>
          <a:bodyPr lIns="91440" tIns="45720" rIns="91440" bIns="45720" anchor="ctr"/>
          <a:lstStyle/>
          <a:p>
            <a:pPr algn="ctr"/>
            <a:r>
              <a:rPr lang="en-US" sz="1200" i="1">
                <a:latin typeface="Microsoft YaHei" panose="020B0503020204020204" pitchFamily="34" charset="-122"/>
                <a:ea typeface="Microsoft YaHei" panose="020B0503020204020204" pitchFamily="34" charset="-122"/>
              </a:rPr>
              <a:t>i-1</a:t>
            </a:r>
            <a:r>
              <a:rPr lang="en-US" sz="1200">
                <a:latin typeface="Microsoft YaHei" panose="020B0503020204020204" pitchFamily="34" charset="-122"/>
                <a:ea typeface="Microsoft YaHei" panose="020B0503020204020204" pitchFamily="34" charset="-122"/>
              </a:rPr>
              <a:t> </a:t>
            </a:r>
            <a:r>
              <a:rPr lang="en-US" sz="1200" err="1">
                <a:latin typeface="Microsoft YaHei" panose="020B0503020204020204" pitchFamily="34" charset="-122"/>
                <a:ea typeface="Microsoft YaHei" panose="020B0503020204020204" pitchFamily="34" charset="-122"/>
              </a:rPr>
              <a:t>th</a:t>
            </a:r>
            <a:r>
              <a:rPr lang="en-US" sz="1200">
                <a:latin typeface="Microsoft YaHei" panose="020B0503020204020204" pitchFamily="34" charset="-122"/>
                <a:ea typeface="Microsoft YaHei" panose="020B0503020204020204" pitchFamily="34" charset="-122"/>
              </a:rPr>
              <a:t> layer VQ result </a:t>
            </a:r>
            <a:r>
              <a:rPr lang="en-US" sz="1200" i="1">
                <a:latin typeface="Microsoft YaHei" panose="020B0503020204020204" pitchFamily="34" charset="-122"/>
                <a:ea typeface="Microsoft YaHei" panose="020B0503020204020204" pitchFamily="34" charset="-122"/>
              </a:rPr>
              <a:t>q</a:t>
            </a:r>
            <a:r>
              <a:rPr lang="en-US" sz="1200" i="1" baseline="-25000">
                <a:latin typeface="Microsoft YaHei" panose="020B0503020204020204" pitchFamily="34" charset="-122"/>
                <a:ea typeface="Microsoft YaHei" panose="020B0503020204020204" pitchFamily="34" charset="-122"/>
              </a:rPr>
              <a:t>i-1</a:t>
            </a:r>
            <a:endParaRPr lang="zh-CN" altLang="en-US" sz="1200">
              <a:latin typeface="Microsoft YaHei" panose="020B0503020204020204" pitchFamily="34" charset="-122"/>
              <a:ea typeface="Microsoft YaHei" panose="020B0503020204020204" pitchFamily="34" charset="-122"/>
              <a:cs typeface="Arial"/>
            </a:endParaRPr>
          </a:p>
        </p:txBody>
      </p:sp>
      <p:sp>
        <p:nvSpPr>
          <p:cNvPr id="21" name="矩形: 圆角 20"/>
          <p:cNvSpPr/>
          <p:nvPr/>
        </p:nvSpPr>
        <p:spPr>
          <a:xfrm>
            <a:off x="3294073" y="4390126"/>
            <a:ext cx="1864804" cy="294957"/>
          </a:xfrm>
          <a:prstGeom prst="roundRect">
            <a:avLst/>
          </a:prstGeom>
          <a:solidFill>
            <a:srgbClr val="FBCE42">
              <a:alpha val="100000"/>
            </a:srgbClr>
          </a:solidFill>
          <a:ln w="0"/>
        </p:spPr>
        <p:txBody>
          <a:bodyPr anchor="ctr"/>
          <a:lstStyle/>
          <a:p>
            <a:pPr algn="ctr"/>
            <a:r>
              <a:rPr lang="en-US" sz="1400" i="1">
                <a:latin typeface="Microsoft YaHei" panose="020B0503020204020204" pitchFamily="34" charset="-122"/>
                <a:ea typeface="Microsoft YaHei" panose="020B0503020204020204" pitchFamily="34" charset="-122"/>
              </a:rPr>
              <a:t>i-1</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sp>
        <p:nvSpPr>
          <p:cNvPr id="22" name="矩形: 圆角 21"/>
          <p:cNvSpPr/>
          <p:nvPr/>
        </p:nvSpPr>
        <p:spPr>
          <a:xfrm>
            <a:off x="7928584" y="2839081"/>
            <a:ext cx="2111025" cy="294957"/>
          </a:xfrm>
          <a:prstGeom prst="roundRect">
            <a:avLst/>
          </a:prstGeom>
          <a:solidFill>
            <a:srgbClr val="FFF2C8">
              <a:alpha val="100000"/>
            </a:srgbClr>
          </a:solidFill>
          <a:ln w="0"/>
        </p:spPr>
        <p:txBody>
          <a:bodyPr lIns="91440" tIns="45720" rIns="91440" bIns="45720" anchor="ctr"/>
          <a:lstStyle/>
          <a:p>
            <a:pPr algn="ctr"/>
            <a:r>
              <a:rPr lang="en-US" sz="1100" i="1">
                <a:latin typeface="Microsoft YaHei" panose="020B0503020204020204" pitchFamily="34" charset="-122"/>
                <a:ea typeface="Microsoft YaHei" panose="020B0503020204020204" pitchFamily="34" charset="-122"/>
              </a:rPr>
              <a:t>i+1</a:t>
            </a:r>
            <a:r>
              <a:rPr lang="en-US" sz="1100">
                <a:latin typeface="Microsoft YaHei" panose="020B0503020204020204" pitchFamily="34" charset="-122"/>
                <a:ea typeface="Microsoft YaHei" panose="020B0503020204020204" pitchFamily="34" charset="-122"/>
              </a:rPr>
              <a:t> </a:t>
            </a:r>
            <a:r>
              <a:rPr lang="en-US" sz="1100" err="1">
                <a:latin typeface="Microsoft YaHei" panose="020B0503020204020204" pitchFamily="34" charset="-122"/>
                <a:ea typeface="Microsoft YaHei" panose="020B0503020204020204" pitchFamily="34" charset="-122"/>
              </a:rPr>
              <a:t>th</a:t>
            </a:r>
            <a:r>
              <a:rPr lang="en-US" sz="1100">
                <a:latin typeface="Microsoft YaHei" panose="020B0503020204020204" pitchFamily="34" charset="-122"/>
                <a:ea typeface="Microsoft YaHei" panose="020B0503020204020204" pitchFamily="34" charset="-122"/>
              </a:rPr>
              <a:t> layer VQ result </a:t>
            </a:r>
            <a:r>
              <a:rPr lang="en-US" sz="1100" i="1">
                <a:latin typeface="Microsoft YaHei" panose="020B0503020204020204" pitchFamily="34" charset="-122"/>
                <a:ea typeface="Microsoft YaHei" panose="020B0503020204020204" pitchFamily="34" charset="-122"/>
              </a:rPr>
              <a:t>q</a:t>
            </a:r>
            <a:r>
              <a:rPr lang="en-US" sz="1100" i="1" baseline="-25000">
                <a:latin typeface="Microsoft YaHei" panose="020B0503020204020204" pitchFamily="34" charset="-122"/>
                <a:ea typeface="Microsoft YaHei" panose="020B0503020204020204" pitchFamily="34" charset="-122"/>
              </a:rPr>
              <a:t>i+1</a:t>
            </a:r>
            <a:endParaRPr lang="zh-CN" altLang="en-US" sz="1100">
              <a:latin typeface="Microsoft YaHei" panose="020B0503020204020204" pitchFamily="34" charset="-122"/>
              <a:ea typeface="Microsoft YaHei" panose="020B0503020204020204" pitchFamily="34" charset="-122"/>
              <a:cs typeface="Arial"/>
            </a:endParaRPr>
          </a:p>
        </p:txBody>
      </p:sp>
      <p:sp>
        <p:nvSpPr>
          <p:cNvPr id="23" name="矩形: 圆角 22"/>
          <p:cNvSpPr/>
          <p:nvPr/>
        </p:nvSpPr>
        <p:spPr>
          <a:xfrm>
            <a:off x="8041707" y="4390126"/>
            <a:ext cx="1864804" cy="294957"/>
          </a:xfrm>
          <a:prstGeom prst="roundRect">
            <a:avLst/>
          </a:prstGeom>
          <a:solidFill>
            <a:srgbClr val="FFF2C8">
              <a:alpha val="100000"/>
            </a:srgbClr>
          </a:solidFill>
          <a:ln w="0"/>
        </p:spPr>
        <p:txBody>
          <a:bodyPr anchor="ctr"/>
          <a:lstStyle/>
          <a:p>
            <a:pPr algn="ctr"/>
            <a:r>
              <a:rPr lang="en-US" sz="1400" i="1">
                <a:latin typeface="Microsoft YaHei" panose="020B0503020204020204" pitchFamily="34" charset="-122"/>
                <a:ea typeface="Microsoft YaHei" panose="020B0503020204020204" pitchFamily="34" charset="-122"/>
              </a:rPr>
              <a:t>i+1</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cxnSp>
        <p:nvCxnSpPr>
          <p:cNvPr id="24" name="直接箭头连接符 23"/>
          <p:cNvCxnSpPr/>
          <p:nvPr/>
        </p:nvCxnSpPr>
        <p:spPr>
          <a:xfrm flipV="1">
            <a:off x="4226490" y="3134038"/>
            <a:ext cx="0" cy="294961"/>
          </a:xfrm>
          <a:prstGeom prst="straightConnector1">
            <a:avLst/>
          </a:prstGeom>
          <a:ln w="25400">
            <a:solidFill>
              <a:srgbClr val="000000">
                <a:alpha val="100000"/>
              </a:srgbClr>
            </a:solidFill>
            <a:prstDash val="solid"/>
            <a:headEnd/>
            <a:tailEnd type="triangle"/>
          </a:ln>
        </p:spPr>
      </p:cxnSp>
      <p:cxnSp>
        <p:nvCxnSpPr>
          <p:cNvPr id="25" name="直接箭头连接符 24"/>
          <p:cNvCxnSpPr/>
          <p:nvPr/>
        </p:nvCxnSpPr>
        <p:spPr>
          <a:xfrm flipV="1">
            <a:off x="4226490" y="4095165"/>
            <a:ext cx="0" cy="294961"/>
          </a:xfrm>
          <a:prstGeom prst="straightConnector1">
            <a:avLst/>
          </a:prstGeom>
          <a:ln w="25400">
            <a:solidFill>
              <a:srgbClr val="000000">
                <a:alpha val="100000"/>
              </a:srgbClr>
            </a:solidFill>
            <a:prstDash val="solid"/>
            <a:headEnd/>
            <a:tailEnd type="triangle"/>
          </a:ln>
        </p:spPr>
      </p:cxnSp>
      <p:cxnSp>
        <p:nvCxnSpPr>
          <p:cNvPr id="26" name="直接箭头连接符 25"/>
          <p:cNvCxnSpPr/>
          <p:nvPr/>
        </p:nvCxnSpPr>
        <p:spPr>
          <a:xfrm flipV="1">
            <a:off x="8974109" y="3134038"/>
            <a:ext cx="0" cy="294961"/>
          </a:xfrm>
          <a:prstGeom prst="straightConnector1">
            <a:avLst/>
          </a:prstGeom>
          <a:ln w="25400">
            <a:solidFill>
              <a:srgbClr val="000000">
                <a:alpha val="100000"/>
              </a:srgbClr>
            </a:solidFill>
            <a:prstDash val="solid"/>
            <a:headEnd/>
            <a:tailEnd type="triangle"/>
          </a:ln>
        </p:spPr>
      </p:cxnSp>
      <p:cxnSp>
        <p:nvCxnSpPr>
          <p:cNvPr id="27" name="直接箭头连接符 26"/>
          <p:cNvCxnSpPr/>
          <p:nvPr/>
        </p:nvCxnSpPr>
        <p:spPr>
          <a:xfrm flipV="1">
            <a:off x="8974109" y="4095165"/>
            <a:ext cx="0" cy="294961"/>
          </a:xfrm>
          <a:prstGeom prst="straightConnector1">
            <a:avLst/>
          </a:prstGeom>
          <a:ln w="25400">
            <a:solidFill>
              <a:srgbClr val="000000">
                <a:alpha val="100000"/>
              </a:srgbClr>
            </a:solidFill>
            <a:prstDash val="solid"/>
            <a:headEnd/>
            <a:tailEnd type="triangle"/>
          </a:ln>
        </p:spPr>
      </p:cxnSp>
      <p:cxnSp>
        <p:nvCxnSpPr>
          <p:cNvPr id="28" name="直接箭头连接符 27"/>
          <p:cNvCxnSpPr/>
          <p:nvPr/>
        </p:nvCxnSpPr>
        <p:spPr>
          <a:xfrm>
            <a:off x="9754382" y="3762082"/>
            <a:ext cx="836288" cy="0"/>
          </a:xfrm>
          <a:prstGeom prst="straightConnector1">
            <a:avLst/>
          </a:prstGeom>
          <a:ln w="25400">
            <a:solidFill>
              <a:srgbClr val="000000">
                <a:alpha val="100000"/>
              </a:srgbClr>
            </a:solidFill>
            <a:prstDash val="solid"/>
            <a:headEnd/>
            <a:tailEnd type="triangle"/>
          </a:ln>
        </p:spPr>
      </p:cxnSp>
      <p:pic>
        <p:nvPicPr>
          <p:cNvPr id="29" name="图片 28">
            <a:extLst>
              <a:ext uri="{FF2B5EF4-FFF2-40B4-BE49-F238E27FC236}">
                <a16:creationId xmlns:a16="http://schemas.microsoft.com/office/drawing/2014/main" id="{1FCBEF0B-457E-6197-75A9-EADBBC39900A}"/>
              </a:ext>
            </a:extLst>
          </p:cNvPr>
          <p:cNvPicPr>
            <a:picLocks noChangeAspect="1"/>
          </p:cNvPicPr>
          <p:nvPr/>
        </p:nvPicPr>
        <p:blipFill>
          <a:blip r:embed="rId3"/>
          <a:stretch>
            <a:fillRect/>
          </a:stretch>
        </p:blipFill>
        <p:spPr>
          <a:xfrm>
            <a:off x="5880601" y="3729619"/>
            <a:ext cx="1265850" cy="203850"/>
          </a:xfrm>
          <a:prstGeom prst="rect">
            <a:avLst/>
          </a:prstGeom>
        </p:spPr>
      </p:pic>
      <p:pic>
        <p:nvPicPr>
          <p:cNvPr id="30" name="图片 29">
            <a:extLst>
              <a:ext uri="{FF2B5EF4-FFF2-40B4-BE49-F238E27FC236}">
                <a16:creationId xmlns:a16="http://schemas.microsoft.com/office/drawing/2014/main" id="{14CBDDB2-72D0-655A-BF0B-3C991ADB0A10}"/>
              </a:ext>
            </a:extLst>
          </p:cNvPr>
          <p:cNvPicPr>
            <a:picLocks noChangeAspect="1"/>
          </p:cNvPicPr>
          <p:nvPr/>
        </p:nvPicPr>
        <p:blipFill>
          <a:blip r:embed="rId4"/>
          <a:stretch>
            <a:fillRect/>
          </a:stretch>
        </p:blipFill>
        <p:spPr>
          <a:xfrm>
            <a:off x="5980726" y="3483619"/>
            <a:ext cx="951600" cy="227850"/>
          </a:xfrm>
          <a:prstGeom prst="rect">
            <a:avLst/>
          </a:prstGeom>
        </p:spPr>
      </p:pic>
      <p:pic>
        <p:nvPicPr>
          <p:cNvPr id="31" name="图片 30">
            <a:extLst>
              <a:ext uri="{FF2B5EF4-FFF2-40B4-BE49-F238E27FC236}">
                <a16:creationId xmlns:a16="http://schemas.microsoft.com/office/drawing/2014/main" id="{56E49798-D4F0-FAF0-1382-D159A6A6A6BB}"/>
              </a:ext>
            </a:extLst>
          </p:cNvPr>
          <p:cNvPicPr>
            <a:picLocks noChangeAspect="1"/>
          </p:cNvPicPr>
          <p:nvPr/>
        </p:nvPicPr>
        <p:blipFill>
          <a:blip r:embed="rId5"/>
          <a:stretch>
            <a:fillRect/>
          </a:stretch>
        </p:blipFill>
        <p:spPr>
          <a:xfrm>
            <a:off x="5254126" y="3576769"/>
            <a:ext cx="202800" cy="155550"/>
          </a:xfrm>
          <a:prstGeom prst="rect">
            <a:avLst/>
          </a:prstGeom>
        </p:spPr>
      </p:pic>
      <p:pic>
        <p:nvPicPr>
          <p:cNvPr id="32" name="图片 31">
            <a:extLst>
              <a:ext uri="{FF2B5EF4-FFF2-40B4-BE49-F238E27FC236}">
                <a16:creationId xmlns:a16="http://schemas.microsoft.com/office/drawing/2014/main" id="{EC9D78DF-9E83-3343-A4B8-8649A288A711}"/>
              </a:ext>
            </a:extLst>
          </p:cNvPr>
          <p:cNvPicPr>
            <a:picLocks noChangeAspect="1"/>
          </p:cNvPicPr>
          <p:nvPr/>
        </p:nvPicPr>
        <p:blipFill>
          <a:blip r:embed="rId6"/>
          <a:stretch>
            <a:fillRect/>
          </a:stretch>
        </p:blipFill>
        <p:spPr>
          <a:xfrm>
            <a:off x="7498201" y="3576769"/>
            <a:ext cx="460650" cy="14955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itle 1"/>
          <p:cNvSpPr>
            <a:spLocks noGrp="1"/>
          </p:cNvSpPr>
          <p:nvPr>
            <p:ph type="title"/>
          </p:nvPr>
        </p:nvSpPr>
        <p:spPr>
          <a:xfrm>
            <a:off x="158454" y="-118639"/>
            <a:ext cx="8025990" cy="1325563"/>
          </a:xfrm>
        </p:spPr>
        <p:txBody>
          <a:bodyPr/>
          <a:lstStyle/>
          <a:p>
            <a:r>
              <a:rPr lang="en-US" dirty="0"/>
              <a:t>Sesame</a:t>
            </a:r>
            <a:endParaRPr dirty="0"/>
          </a:p>
        </p:txBody>
      </p:sp>
      <p:sp>
        <p:nvSpPr>
          <p:cNvPr id="854"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110</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5DAF2C11-0A16-4DA3-4A84-72269CA67EDD}"/>
              </a:ext>
            </a:extLst>
          </p:cNvPr>
          <p:cNvSpPr txBox="1"/>
          <p:nvPr/>
        </p:nvSpPr>
        <p:spPr>
          <a:xfrm>
            <a:off x="408979" y="6245225"/>
            <a:ext cx="6380401" cy="272382"/>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ctr" defTabSz="914367" rtl="0" eaLnBrk="1" fontAlgn="base" latinLnBrk="0" hangingPunct="1">
              <a:lnSpc>
                <a:spcPct val="90000"/>
              </a:lnSpc>
              <a:spcBef>
                <a:spcPct val="20000"/>
              </a:spcBef>
              <a:spcAft>
                <a:spcPct val="1"/>
              </a:spcAft>
              <a:buClrTx/>
              <a:buSzPct val="90000"/>
              <a:buFontTx/>
              <a:buNone/>
              <a:tabLst/>
              <a:defRPr/>
            </a:pPr>
            <a:r>
              <a:rPr kumimoji="0" lang="en-US" sz="1300" b="0" i="0" u="none" strike="noStrike" kern="1200" cap="none" spc="20" normalizeH="0" baseline="0" noProof="0" dirty="0">
                <a:ln>
                  <a:noFill/>
                </a:ln>
                <a:solidFill>
                  <a:srgbClr val="000000"/>
                </a:solidFill>
                <a:effectLst/>
                <a:highlight>
                  <a:srgbClr val="FFFFFF">
                    <a:alpha val="100000"/>
                  </a:srgbClr>
                </a:highlight>
                <a:uLnTx/>
                <a:uFillTx/>
                <a:latin typeface="Arial" panose="020B0604020202020204" pitchFamily="34" charset="0"/>
                <a:cs typeface="Arial" panose="020B0604020202020204" pitchFamily="34" charset="0"/>
              </a:rPr>
              <a:t>https://www.sesame.com/research/crossing_the_uncanny_valley_of_voice#demo</a:t>
            </a:r>
          </a:p>
        </p:txBody>
      </p:sp>
      <p:sp>
        <p:nvSpPr>
          <p:cNvPr id="5" name="Content Placeholder 4">
            <a:extLst>
              <a:ext uri="{FF2B5EF4-FFF2-40B4-BE49-F238E27FC236}">
                <a16:creationId xmlns:a16="http://schemas.microsoft.com/office/drawing/2014/main" id="{BA8F8B6F-3B19-3381-864B-C398844C21A5}"/>
              </a:ext>
            </a:extLst>
          </p:cNvPr>
          <p:cNvSpPr>
            <a:spLocks noGrp="1"/>
          </p:cNvSpPr>
          <p:nvPr>
            <p:ph idx="1"/>
          </p:nvPr>
        </p:nvSpPr>
        <p:spPr>
          <a:xfrm>
            <a:off x="260922" y="1793210"/>
            <a:ext cx="5145066" cy="2222076"/>
          </a:xfrm>
        </p:spPr>
        <p:txBody>
          <a:bodyPr/>
          <a:lstStyle/>
          <a:p>
            <a:r>
              <a:rPr lang="en-US" dirty="0"/>
              <a:t>Discrete token in, discrete token out</a:t>
            </a:r>
          </a:p>
          <a:p>
            <a:r>
              <a:rPr lang="en-US" dirty="0"/>
              <a:t>Mimi codec from Moshi adopted</a:t>
            </a:r>
          </a:p>
          <a:p>
            <a:r>
              <a:rPr lang="en-US" dirty="0"/>
              <a:t>Use delay pattern for discrete </a:t>
            </a:r>
            <a:r>
              <a:rPr lang="en-US"/>
              <a:t>token generation, </a:t>
            </a:r>
            <a:r>
              <a:rPr lang="en-US" dirty="0"/>
              <a:t>similar to </a:t>
            </a:r>
            <a:r>
              <a:rPr lang="en-US" dirty="0" err="1"/>
              <a:t>MusicGen</a:t>
            </a:r>
            <a:endParaRPr lang="en-US" dirty="0"/>
          </a:p>
          <a:p>
            <a:r>
              <a:rPr lang="en-HK" altLang="zh-CN" dirty="0"/>
              <a:t>Process interleaved text and audio tokens</a:t>
            </a:r>
          </a:p>
        </p:txBody>
      </p:sp>
      <p:pic>
        <p:nvPicPr>
          <p:cNvPr id="16" name="Picture 2" descr="CSM model inference process">
            <a:extLst>
              <a:ext uri="{FF2B5EF4-FFF2-40B4-BE49-F238E27FC236}">
                <a16:creationId xmlns:a16="http://schemas.microsoft.com/office/drawing/2014/main" id="{42B3888C-6487-533C-7C73-AEC107B49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437" y="884828"/>
            <a:ext cx="4762079" cy="37167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183A5D7-ECE9-2DC5-AE44-7A1E445B0DE9}"/>
              </a:ext>
            </a:extLst>
          </p:cNvPr>
          <p:cNvSpPr txBox="1"/>
          <p:nvPr/>
        </p:nvSpPr>
        <p:spPr>
          <a:xfrm>
            <a:off x="6324284" y="4641271"/>
            <a:ext cx="3471721" cy="788036"/>
          </a:xfrm>
          <a:prstGeom prst="rect">
            <a:avLst/>
          </a:prstGeom>
          <a:noFill/>
        </p:spPr>
        <p:txBody>
          <a:bodyPr wrap="square">
            <a:spAutoFit/>
          </a:bodyPr>
          <a:lstStyle/>
          <a:p>
            <a:pPr marL="285750" marR="0" lvl="0" indent="-285750" algn="l" defTabSz="914400" rtl="0" eaLnBrk="1" fontAlgn="base" latinLnBrk="0" hangingPunct="1">
              <a:lnSpc>
                <a:spcPts val="1800"/>
              </a:lnSpc>
              <a:spcBef>
                <a:spcPct val="1"/>
              </a:spcBef>
              <a:spcAft>
                <a:spcPct val="1"/>
              </a:spcAft>
              <a:buClrTx/>
              <a:buSzTx/>
              <a:buFont typeface="Arial" panose="020B0604020202020204" pitchFamily="34" charset="0"/>
              <a:buChar char="•"/>
              <a:tabLst/>
              <a:defRPr/>
            </a:pPr>
            <a:r>
              <a:rPr kumimoji="0" lang="en-HK" sz="1400" b="0" i="0" u="none" strike="noStrike" kern="1200" cap="none" spc="0" normalizeH="0" baseline="0" noProof="0" dirty="0">
                <a:ln>
                  <a:noFill/>
                </a:ln>
                <a:solidFill>
                  <a:srgbClr val="000000"/>
                </a:solidFill>
                <a:effectLst/>
                <a:uLnTx/>
                <a:uFillTx/>
                <a:latin typeface="season"/>
                <a:ea typeface="宋体" charset="-122"/>
                <a:cs typeface="+mn-cs"/>
              </a:rPr>
              <a:t>Tiny: 	 1B backbone, 100M decoder</a:t>
            </a:r>
          </a:p>
          <a:p>
            <a:pPr marL="285750" marR="0" lvl="0" indent="-285750" algn="l" defTabSz="914400" rtl="0" eaLnBrk="1" fontAlgn="base" latinLnBrk="0" hangingPunct="1">
              <a:lnSpc>
                <a:spcPts val="1800"/>
              </a:lnSpc>
              <a:spcBef>
                <a:spcPct val="1"/>
              </a:spcBef>
              <a:spcAft>
                <a:spcPct val="1"/>
              </a:spcAft>
              <a:buClrTx/>
              <a:buSzTx/>
              <a:buFont typeface="Arial" panose="020B0604020202020204" pitchFamily="34" charset="0"/>
              <a:buChar char="•"/>
              <a:tabLst/>
              <a:defRPr/>
            </a:pPr>
            <a:r>
              <a:rPr kumimoji="0" lang="en-HK" sz="1400" b="0" i="0" u="none" strike="noStrike" kern="1200" cap="none" spc="0" normalizeH="0" baseline="0" noProof="0" dirty="0">
                <a:ln>
                  <a:noFill/>
                </a:ln>
                <a:solidFill>
                  <a:srgbClr val="000000"/>
                </a:solidFill>
                <a:effectLst/>
                <a:uLnTx/>
                <a:uFillTx/>
                <a:latin typeface="season"/>
                <a:ea typeface="宋体" charset="-122"/>
                <a:cs typeface="+mn-cs"/>
              </a:rPr>
              <a:t>Small: 	 3B backbone, 250M decoder</a:t>
            </a:r>
          </a:p>
          <a:p>
            <a:pPr marL="285750" marR="0" lvl="0" indent="-285750" algn="l" defTabSz="914400" rtl="0" eaLnBrk="1" fontAlgn="base" latinLnBrk="0" hangingPunct="1">
              <a:lnSpc>
                <a:spcPts val="1800"/>
              </a:lnSpc>
              <a:spcBef>
                <a:spcPct val="1"/>
              </a:spcBef>
              <a:spcAft>
                <a:spcPct val="1"/>
              </a:spcAft>
              <a:buClrTx/>
              <a:buSzTx/>
              <a:buFont typeface="Arial" panose="020B0604020202020204" pitchFamily="34" charset="0"/>
              <a:buChar char="•"/>
              <a:tabLst/>
              <a:defRPr/>
            </a:pPr>
            <a:r>
              <a:rPr kumimoji="0" lang="en-HK" sz="1400" b="0" i="0" u="none" strike="noStrike" kern="1200" cap="none" spc="0" normalizeH="0" baseline="0" noProof="0" dirty="0">
                <a:ln>
                  <a:noFill/>
                </a:ln>
                <a:solidFill>
                  <a:srgbClr val="000000"/>
                </a:solidFill>
                <a:effectLst/>
                <a:uLnTx/>
                <a:uFillTx/>
                <a:latin typeface="season"/>
                <a:ea typeface="宋体" charset="-122"/>
                <a:cs typeface="+mn-cs"/>
              </a:rPr>
              <a:t>Medium: 8B backbone, 300M decode</a:t>
            </a:r>
          </a:p>
        </p:txBody>
      </p:sp>
      <p:pic>
        <p:nvPicPr>
          <p:cNvPr id="21" name="Picture 4" descr="Example of delayed pattern generation in an RVQ tokenizer with 4 codebooks">
            <a:extLst>
              <a:ext uri="{FF2B5EF4-FFF2-40B4-BE49-F238E27FC236}">
                <a16:creationId xmlns:a16="http://schemas.microsoft.com/office/drawing/2014/main" id="{9D643E7A-644C-76B7-ED1D-EE0EF1CD7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174" y="1338001"/>
            <a:ext cx="3601108" cy="1915902"/>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Right 15">
            <a:extLst>
              <a:ext uri="{FF2B5EF4-FFF2-40B4-BE49-F238E27FC236}">
                <a16:creationId xmlns:a16="http://schemas.microsoft.com/office/drawing/2014/main" id="{900DE0CA-F12E-EA9D-42DC-BE8FBA4D7D2A}"/>
              </a:ext>
            </a:extLst>
          </p:cNvPr>
          <p:cNvSpPr/>
          <p:nvPr/>
        </p:nvSpPr>
        <p:spPr>
          <a:xfrm>
            <a:off x="8060145" y="2165683"/>
            <a:ext cx="468515" cy="260538"/>
          </a:xfrm>
          <a:prstGeom prst="rightArrow">
            <a:avLst>
              <a:gd name="adj1" fmla="val 50000"/>
              <a:gd name="adj2" fmla="val 27310"/>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H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Shape 13">
            <a:extLst>
              <a:ext uri="{FF2B5EF4-FFF2-40B4-BE49-F238E27FC236}">
                <a16:creationId xmlns:a16="http://schemas.microsoft.com/office/drawing/2014/main" id="{E21E4E2A-7B3C-FAB0-94AA-7156F5CA84DC}"/>
              </a:ext>
            </a:extLst>
          </p:cNvPr>
          <p:cNvSpPr/>
          <p:nvPr/>
        </p:nvSpPr>
        <p:spPr>
          <a:xfrm>
            <a:off x="9729480" y="1588167"/>
            <a:ext cx="925688" cy="1155033"/>
          </a:xfrm>
          <a:custGeom>
            <a:avLst/>
            <a:gdLst>
              <a:gd name="connsiteX0" fmla="*/ 1356925 w 1776038"/>
              <a:gd name="connsiteY0" fmla="*/ 100333 h 1769607"/>
              <a:gd name="connsiteX1" fmla="*/ 60740 w 1776038"/>
              <a:gd name="connsiteY1" fmla="*/ 1420085 h 1769607"/>
              <a:gd name="connsiteX2" fmla="*/ 367111 w 1776038"/>
              <a:gd name="connsiteY2" fmla="*/ 1693463 h 1769607"/>
              <a:gd name="connsiteX3" fmla="*/ 1724571 w 1776038"/>
              <a:gd name="connsiteY3" fmla="*/ 270015 h 1769607"/>
              <a:gd name="connsiteX4" fmla="*/ 1356925 w 1776038"/>
              <a:gd name="connsiteY4" fmla="*/ 100333 h 1769607"/>
              <a:gd name="connsiteX0" fmla="*/ 1356925 w 1767819"/>
              <a:gd name="connsiteY0" fmla="*/ 69095 h 1738369"/>
              <a:gd name="connsiteX1" fmla="*/ 60740 w 1767819"/>
              <a:gd name="connsiteY1" fmla="*/ 1388847 h 1738369"/>
              <a:gd name="connsiteX2" fmla="*/ 367111 w 1767819"/>
              <a:gd name="connsiteY2" fmla="*/ 1662225 h 1738369"/>
              <a:gd name="connsiteX3" fmla="*/ 1724571 w 1767819"/>
              <a:gd name="connsiteY3" fmla="*/ 238777 h 1738369"/>
              <a:gd name="connsiteX4" fmla="*/ 1356925 w 1767819"/>
              <a:gd name="connsiteY4" fmla="*/ 69095 h 1738369"/>
              <a:gd name="connsiteX0" fmla="*/ 1392254 w 1776043"/>
              <a:gd name="connsiteY0" fmla="*/ 72072 h 1731660"/>
              <a:gd name="connsiteX1" fmla="*/ 63076 w 1776043"/>
              <a:gd name="connsiteY1" fmla="*/ 1382398 h 1731660"/>
              <a:gd name="connsiteX2" fmla="*/ 369447 w 1776043"/>
              <a:gd name="connsiteY2" fmla="*/ 1655776 h 1731660"/>
              <a:gd name="connsiteX3" fmla="*/ 1726907 w 1776043"/>
              <a:gd name="connsiteY3" fmla="*/ 232328 h 1731660"/>
              <a:gd name="connsiteX4" fmla="*/ 1392254 w 1776043"/>
              <a:gd name="connsiteY4" fmla="*/ 72072 h 1731660"/>
              <a:gd name="connsiteX0" fmla="*/ 1392254 w 1726958"/>
              <a:gd name="connsiteY0" fmla="*/ 46810 h 1706398"/>
              <a:gd name="connsiteX1" fmla="*/ 63076 w 1726958"/>
              <a:gd name="connsiteY1" fmla="*/ 1357136 h 1706398"/>
              <a:gd name="connsiteX2" fmla="*/ 369447 w 1726958"/>
              <a:gd name="connsiteY2" fmla="*/ 1630514 h 1706398"/>
              <a:gd name="connsiteX3" fmla="*/ 1726907 w 1726958"/>
              <a:gd name="connsiteY3" fmla="*/ 207066 h 1706398"/>
              <a:gd name="connsiteX4" fmla="*/ 1392254 w 1726958"/>
              <a:gd name="connsiteY4" fmla="*/ 46810 h 1706398"/>
              <a:gd name="connsiteX0" fmla="*/ 1392254 w 1735630"/>
              <a:gd name="connsiteY0" fmla="*/ 43915 h 1703503"/>
              <a:gd name="connsiteX1" fmla="*/ 63076 w 1735630"/>
              <a:gd name="connsiteY1" fmla="*/ 1354241 h 1703503"/>
              <a:gd name="connsiteX2" fmla="*/ 369447 w 1735630"/>
              <a:gd name="connsiteY2" fmla="*/ 1627619 h 1703503"/>
              <a:gd name="connsiteX3" fmla="*/ 1726907 w 1735630"/>
              <a:gd name="connsiteY3" fmla="*/ 204171 h 1703503"/>
              <a:gd name="connsiteX4" fmla="*/ 1392254 w 1735630"/>
              <a:gd name="connsiteY4" fmla="*/ 43915 h 1703503"/>
              <a:gd name="connsiteX0" fmla="*/ 1394501 w 1778896"/>
              <a:gd name="connsiteY0" fmla="*/ 70190 h 1694670"/>
              <a:gd name="connsiteX1" fmla="*/ 65323 w 1778896"/>
              <a:gd name="connsiteY1" fmla="*/ 1380516 h 1694670"/>
              <a:gd name="connsiteX2" fmla="*/ 362267 w 1778896"/>
              <a:gd name="connsiteY2" fmla="*/ 1611473 h 1694670"/>
              <a:gd name="connsiteX3" fmla="*/ 1729154 w 1778896"/>
              <a:gd name="connsiteY3" fmla="*/ 230446 h 1694670"/>
              <a:gd name="connsiteX4" fmla="*/ 1394501 w 1778896"/>
              <a:gd name="connsiteY4" fmla="*/ 70190 h 1694670"/>
              <a:gd name="connsiteX0" fmla="*/ 1394501 w 1778896"/>
              <a:gd name="connsiteY0" fmla="*/ 70190 h 1694670"/>
              <a:gd name="connsiteX1" fmla="*/ 65323 w 1778896"/>
              <a:gd name="connsiteY1" fmla="*/ 1380516 h 1694670"/>
              <a:gd name="connsiteX2" fmla="*/ 362267 w 1778896"/>
              <a:gd name="connsiteY2" fmla="*/ 1611473 h 1694670"/>
              <a:gd name="connsiteX3" fmla="*/ 1729154 w 1778896"/>
              <a:gd name="connsiteY3" fmla="*/ 230446 h 1694670"/>
              <a:gd name="connsiteX4" fmla="*/ 1394501 w 1778896"/>
              <a:gd name="connsiteY4" fmla="*/ 70190 h 1694670"/>
              <a:gd name="connsiteX0" fmla="*/ 1375288 w 1759683"/>
              <a:gd name="connsiteY0" fmla="*/ 70190 h 1649106"/>
              <a:gd name="connsiteX1" fmla="*/ 46110 w 1759683"/>
              <a:gd name="connsiteY1" fmla="*/ 1380516 h 1649106"/>
              <a:gd name="connsiteX2" fmla="*/ 343054 w 1759683"/>
              <a:gd name="connsiteY2" fmla="*/ 1611473 h 1649106"/>
              <a:gd name="connsiteX3" fmla="*/ 1709941 w 1759683"/>
              <a:gd name="connsiteY3" fmla="*/ 230446 h 1649106"/>
              <a:gd name="connsiteX4" fmla="*/ 1375288 w 1759683"/>
              <a:gd name="connsiteY4" fmla="*/ 70190 h 1649106"/>
              <a:gd name="connsiteX0" fmla="*/ 1344732 w 1729127"/>
              <a:gd name="connsiteY0" fmla="*/ 70190 h 1633635"/>
              <a:gd name="connsiteX1" fmla="*/ 15554 w 1729127"/>
              <a:gd name="connsiteY1" fmla="*/ 1380516 h 1633635"/>
              <a:gd name="connsiteX2" fmla="*/ 312498 w 1729127"/>
              <a:gd name="connsiteY2" fmla="*/ 1611473 h 1633635"/>
              <a:gd name="connsiteX3" fmla="*/ 1679385 w 1729127"/>
              <a:gd name="connsiteY3" fmla="*/ 230446 h 1633635"/>
              <a:gd name="connsiteX4" fmla="*/ 1344732 w 1729127"/>
              <a:gd name="connsiteY4" fmla="*/ 70190 h 1633635"/>
              <a:gd name="connsiteX0" fmla="*/ 1300135 w 1693162"/>
              <a:gd name="connsiteY0" fmla="*/ 96506 h 1655604"/>
              <a:gd name="connsiteX1" fmla="*/ 18091 w 1693162"/>
              <a:gd name="connsiteY1" fmla="*/ 1340844 h 1655604"/>
              <a:gd name="connsiteX2" fmla="*/ 267901 w 1693162"/>
              <a:gd name="connsiteY2" fmla="*/ 1637789 h 1655604"/>
              <a:gd name="connsiteX3" fmla="*/ 1634788 w 1693162"/>
              <a:gd name="connsiteY3" fmla="*/ 256762 h 1655604"/>
              <a:gd name="connsiteX4" fmla="*/ 1300135 w 1693162"/>
              <a:gd name="connsiteY4" fmla="*/ 96506 h 1655604"/>
              <a:gd name="connsiteX0" fmla="*/ 1315004 w 1708031"/>
              <a:gd name="connsiteY0" fmla="*/ 96506 h 1664952"/>
              <a:gd name="connsiteX1" fmla="*/ 32960 w 1708031"/>
              <a:gd name="connsiteY1" fmla="*/ 1340844 h 1664952"/>
              <a:gd name="connsiteX2" fmla="*/ 282770 w 1708031"/>
              <a:gd name="connsiteY2" fmla="*/ 1637789 h 1664952"/>
              <a:gd name="connsiteX3" fmla="*/ 1649657 w 1708031"/>
              <a:gd name="connsiteY3" fmla="*/ 256762 h 1664952"/>
              <a:gd name="connsiteX4" fmla="*/ 1315004 w 1708031"/>
              <a:gd name="connsiteY4" fmla="*/ 96506 h 1664952"/>
              <a:gd name="connsiteX0" fmla="*/ 1281063 w 1673297"/>
              <a:gd name="connsiteY0" fmla="*/ 98241 h 1669599"/>
              <a:gd name="connsiteX1" fmla="*/ 36726 w 1673297"/>
              <a:gd name="connsiteY1" fmla="*/ 1366146 h 1669599"/>
              <a:gd name="connsiteX2" fmla="*/ 248829 w 1673297"/>
              <a:gd name="connsiteY2" fmla="*/ 1639524 h 1669599"/>
              <a:gd name="connsiteX3" fmla="*/ 1615716 w 1673297"/>
              <a:gd name="connsiteY3" fmla="*/ 258497 h 1669599"/>
              <a:gd name="connsiteX4" fmla="*/ 1281063 w 1673297"/>
              <a:gd name="connsiteY4" fmla="*/ 98241 h 1669599"/>
              <a:gd name="connsiteX0" fmla="*/ 1327410 w 1719644"/>
              <a:gd name="connsiteY0" fmla="*/ 98241 h 1677821"/>
              <a:gd name="connsiteX1" fmla="*/ 83073 w 1719644"/>
              <a:gd name="connsiteY1" fmla="*/ 1366146 h 1677821"/>
              <a:gd name="connsiteX2" fmla="*/ 295176 w 1719644"/>
              <a:gd name="connsiteY2" fmla="*/ 1639524 h 1677821"/>
              <a:gd name="connsiteX3" fmla="*/ 1662063 w 1719644"/>
              <a:gd name="connsiteY3" fmla="*/ 258497 h 1677821"/>
              <a:gd name="connsiteX4" fmla="*/ 1327410 w 1719644"/>
              <a:gd name="connsiteY4" fmla="*/ 98241 h 1677821"/>
              <a:gd name="connsiteX0" fmla="*/ 1309252 w 1704398"/>
              <a:gd name="connsiteY0" fmla="*/ 99439 h 1696617"/>
              <a:gd name="connsiteX1" fmla="*/ 64915 w 1704398"/>
              <a:gd name="connsiteY1" fmla="*/ 1367344 h 1696617"/>
              <a:gd name="connsiteX2" fmla="*/ 234598 w 1704398"/>
              <a:gd name="connsiteY2" fmla="*/ 1669002 h 1696617"/>
              <a:gd name="connsiteX3" fmla="*/ 1643905 w 1704398"/>
              <a:gd name="connsiteY3" fmla="*/ 259695 h 1696617"/>
              <a:gd name="connsiteX4" fmla="*/ 1309252 w 1704398"/>
              <a:gd name="connsiteY4" fmla="*/ 99439 h 1696617"/>
              <a:gd name="connsiteX0" fmla="*/ 1344594 w 1714040"/>
              <a:gd name="connsiteY0" fmla="*/ 99439 h 1696617"/>
              <a:gd name="connsiteX1" fmla="*/ 67263 w 1714040"/>
              <a:gd name="connsiteY1" fmla="*/ 1367344 h 1696617"/>
              <a:gd name="connsiteX2" fmla="*/ 236946 w 1714040"/>
              <a:gd name="connsiteY2" fmla="*/ 1669002 h 1696617"/>
              <a:gd name="connsiteX3" fmla="*/ 1646253 w 1714040"/>
              <a:gd name="connsiteY3" fmla="*/ 259695 h 1696617"/>
              <a:gd name="connsiteX4" fmla="*/ 1344594 w 1714040"/>
              <a:gd name="connsiteY4" fmla="*/ 99439 h 1696617"/>
              <a:gd name="connsiteX0" fmla="*/ 1344594 w 1706491"/>
              <a:gd name="connsiteY0" fmla="*/ 111924 h 1709102"/>
              <a:gd name="connsiteX1" fmla="*/ 67263 w 1706491"/>
              <a:gd name="connsiteY1" fmla="*/ 1379829 h 1709102"/>
              <a:gd name="connsiteX2" fmla="*/ 236946 w 1706491"/>
              <a:gd name="connsiteY2" fmla="*/ 1681487 h 1709102"/>
              <a:gd name="connsiteX3" fmla="*/ 1646253 w 1706491"/>
              <a:gd name="connsiteY3" fmla="*/ 272180 h 1709102"/>
              <a:gd name="connsiteX4" fmla="*/ 1344594 w 1706491"/>
              <a:gd name="connsiteY4" fmla="*/ 111924 h 1709102"/>
              <a:gd name="connsiteX0" fmla="*/ 1344594 w 1697919"/>
              <a:gd name="connsiteY0" fmla="*/ 62152 h 1659330"/>
              <a:gd name="connsiteX1" fmla="*/ 67263 w 1697919"/>
              <a:gd name="connsiteY1" fmla="*/ 1330057 h 1659330"/>
              <a:gd name="connsiteX2" fmla="*/ 236946 w 1697919"/>
              <a:gd name="connsiteY2" fmla="*/ 1631715 h 1659330"/>
              <a:gd name="connsiteX3" fmla="*/ 1646253 w 1697919"/>
              <a:gd name="connsiteY3" fmla="*/ 222408 h 1659330"/>
              <a:gd name="connsiteX4" fmla="*/ 1344594 w 1697919"/>
              <a:gd name="connsiteY4" fmla="*/ 62152 h 1659330"/>
              <a:gd name="connsiteX0" fmla="*/ 1344594 w 1657691"/>
              <a:gd name="connsiteY0" fmla="*/ 34638 h 1631816"/>
              <a:gd name="connsiteX1" fmla="*/ 67263 w 1657691"/>
              <a:gd name="connsiteY1" fmla="*/ 1302543 h 1631816"/>
              <a:gd name="connsiteX2" fmla="*/ 236946 w 1657691"/>
              <a:gd name="connsiteY2" fmla="*/ 1604201 h 1631816"/>
              <a:gd name="connsiteX3" fmla="*/ 1646253 w 1657691"/>
              <a:gd name="connsiteY3" fmla="*/ 194894 h 1631816"/>
              <a:gd name="connsiteX4" fmla="*/ 1344594 w 1657691"/>
              <a:gd name="connsiteY4" fmla="*/ 34638 h 1631816"/>
              <a:gd name="connsiteX0" fmla="*/ 1344594 w 1619348"/>
              <a:gd name="connsiteY0" fmla="*/ 53127 h 1650305"/>
              <a:gd name="connsiteX1" fmla="*/ 67263 w 1619348"/>
              <a:gd name="connsiteY1" fmla="*/ 1321032 h 1650305"/>
              <a:gd name="connsiteX2" fmla="*/ 236946 w 1619348"/>
              <a:gd name="connsiteY2" fmla="*/ 1622690 h 1650305"/>
              <a:gd name="connsiteX3" fmla="*/ 1594406 w 1619348"/>
              <a:gd name="connsiteY3" fmla="*/ 293511 h 1650305"/>
              <a:gd name="connsiteX4" fmla="*/ 1344594 w 1619348"/>
              <a:gd name="connsiteY4" fmla="*/ 53127 h 1650305"/>
              <a:gd name="connsiteX0" fmla="*/ 1344594 w 1625305"/>
              <a:gd name="connsiteY0" fmla="*/ 60869 h 1658047"/>
              <a:gd name="connsiteX1" fmla="*/ 67263 w 1625305"/>
              <a:gd name="connsiteY1" fmla="*/ 1328774 h 1658047"/>
              <a:gd name="connsiteX2" fmla="*/ 236946 w 1625305"/>
              <a:gd name="connsiteY2" fmla="*/ 1630432 h 1658047"/>
              <a:gd name="connsiteX3" fmla="*/ 1594406 w 1625305"/>
              <a:gd name="connsiteY3" fmla="*/ 301253 h 1658047"/>
              <a:gd name="connsiteX4" fmla="*/ 1344594 w 1625305"/>
              <a:gd name="connsiteY4" fmla="*/ 60869 h 1658047"/>
              <a:gd name="connsiteX0" fmla="*/ 1344594 w 1701434"/>
              <a:gd name="connsiteY0" fmla="*/ 73875 h 1671053"/>
              <a:gd name="connsiteX1" fmla="*/ 67263 w 1701434"/>
              <a:gd name="connsiteY1" fmla="*/ 1341780 h 1671053"/>
              <a:gd name="connsiteX2" fmla="*/ 236946 w 1701434"/>
              <a:gd name="connsiteY2" fmla="*/ 1643438 h 1671053"/>
              <a:gd name="connsiteX3" fmla="*/ 1679247 w 1701434"/>
              <a:gd name="connsiteY3" fmla="*/ 262411 h 1671053"/>
              <a:gd name="connsiteX4" fmla="*/ 1344594 w 1701434"/>
              <a:gd name="connsiteY4" fmla="*/ 73875 h 1671053"/>
              <a:gd name="connsiteX0" fmla="*/ 1344594 w 1645924"/>
              <a:gd name="connsiteY0" fmla="*/ 82136 h 1679314"/>
              <a:gd name="connsiteX1" fmla="*/ 67263 w 1645924"/>
              <a:gd name="connsiteY1" fmla="*/ 1350041 h 1679314"/>
              <a:gd name="connsiteX2" fmla="*/ 236946 w 1645924"/>
              <a:gd name="connsiteY2" fmla="*/ 1651699 h 1679314"/>
              <a:gd name="connsiteX3" fmla="*/ 1617973 w 1645924"/>
              <a:gd name="connsiteY3" fmla="*/ 242391 h 1679314"/>
              <a:gd name="connsiteX4" fmla="*/ 1344594 w 1645924"/>
              <a:gd name="connsiteY4" fmla="*/ 82136 h 1679314"/>
              <a:gd name="connsiteX0" fmla="*/ 1344594 w 1640183"/>
              <a:gd name="connsiteY0" fmla="*/ 66488 h 1663666"/>
              <a:gd name="connsiteX1" fmla="*/ 67263 w 1640183"/>
              <a:gd name="connsiteY1" fmla="*/ 1334393 h 1663666"/>
              <a:gd name="connsiteX2" fmla="*/ 236946 w 1640183"/>
              <a:gd name="connsiteY2" fmla="*/ 1636051 h 1663666"/>
              <a:gd name="connsiteX3" fmla="*/ 1617973 w 1640183"/>
              <a:gd name="connsiteY3" fmla="*/ 226743 h 1663666"/>
              <a:gd name="connsiteX4" fmla="*/ 1344594 w 1640183"/>
              <a:gd name="connsiteY4" fmla="*/ 66488 h 1663666"/>
              <a:gd name="connsiteX0" fmla="*/ 1344594 w 1661486"/>
              <a:gd name="connsiteY0" fmla="*/ 62181 h 1659359"/>
              <a:gd name="connsiteX1" fmla="*/ 67263 w 1661486"/>
              <a:gd name="connsiteY1" fmla="*/ 1330086 h 1659359"/>
              <a:gd name="connsiteX2" fmla="*/ 236946 w 1661486"/>
              <a:gd name="connsiteY2" fmla="*/ 1631744 h 1659359"/>
              <a:gd name="connsiteX3" fmla="*/ 1641540 w 1661486"/>
              <a:gd name="connsiteY3" fmla="*/ 241290 h 1659359"/>
              <a:gd name="connsiteX4" fmla="*/ 1344594 w 1661486"/>
              <a:gd name="connsiteY4" fmla="*/ 62181 h 165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86" h="1659359">
                <a:moveTo>
                  <a:pt x="1344594" y="62181"/>
                </a:moveTo>
                <a:cubicBezTo>
                  <a:pt x="1082215" y="243647"/>
                  <a:pt x="251871" y="1068492"/>
                  <a:pt x="67263" y="1330086"/>
                </a:cubicBezTo>
                <a:cubicBezTo>
                  <a:pt x="-117345" y="1591680"/>
                  <a:pt x="124610" y="1719727"/>
                  <a:pt x="236946" y="1631744"/>
                </a:cubicBezTo>
                <a:cubicBezTo>
                  <a:pt x="306861" y="1590895"/>
                  <a:pt x="1574768" y="337915"/>
                  <a:pt x="1641540" y="241290"/>
                </a:cubicBezTo>
                <a:cubicBezTo>
                  <a:pt x="1708312" y="144665"/>
                  <a:pt x="1606973" y="-119285"/>
                  <a:pt x="1344594" y="62181"/>
                </a:cubicBezTo>
                <a:close/>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1"/>
              </a:spcBef>
              <a:spcAft>
                <a:spcPct val="1"/>
              </a:spcAft>
              <a:buClrTx/>
              <a:buSzTx/>
              <a:buFontTx/>
              <a:buNone/>
              <a:tabLst/>
              <a:defRPr/>
            </a:pPr>
            <a:endParaRPr kumimoji="0" lang="en-H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2461913"/>
      </p:ext>
    </p:extLst>
  </p:cSld>
  <p:clrMapOvr>
    <a:masterClrMapping/>
  </p:clrMapOvr>
  <mc:AlternateContent xmlns:mc="http://schemas.openxmlformats.org/markup-compatibility/2006" xmlns:p14="http://schemas.microsoft.com/office/powerpoint/2010/main">
    <mc:Choice Requires="p14">
      <p:transition spd="slow" p14:dur="2000" advTm="63476"/>
    </mc:Choice>
    <mc:Fallback xmlns="">
      <p:transition spd="slow" advTm="63476"/>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a:spLocks noGrp="1"/>
          </p:cNvSpPr>
          <p:nvPr>
            <p:ph type="title"/>
          </p:nvPr>
        </p:nvSpPr>
        <p:spPr/>
        <p:txBody>
          <a:bodyPr/>
          <a:lstStyle/>
          <a:p>
            <a:r>
              <a:rPr lang="en-US" dirty="0" err="1"/>
              <a:t>Minmo</a:t>
            </a:r>
            <a:endParaRPr dirty="0"/>
          </a:p>
        </p:txBody>
      </p:sp>
      <p:sp>
        <p:nvSpPr>
          <p:cNvPr id="881" name="Content Placeholder 2"/>
          <p:cNvSpPr>
            <a:spLocks noGrp="1"/>
          </p:cNvSpPr>
          <p:nvPr>
            <p:ph idx="1"/>
          </p:nvPr>
        </p:nvSpPr>
        <p:spPr>
          <a:xfrm>
            <a:off x="462013" y="4190260"/>
            <a:ext cx="11405936" cy="2162285"/>
          </a:xfrm>
        </p:spPr>
        <p:txBody>
          <a:bodyPr/>
          <a:lstStyle/>
          <a:p>
            <a:r>
              <a:rPr lang="en-US" sz="1800" dirty="0"/>
              <a:t>continuous feature in, discrete token out</a:t>
            </a:r>
          </a:p>
          <a:p>
            <a:r>
              <a:rPr lang="en-US" sz="1800" dirty="0"/>
              <a:t>Discrete speech token from Cosyvoice 2</a:t>
            </a:r>
          </a:p>
          <a:p>
            <a:r>
              <a:rPr lang="en-US" sz="1800" dirty="0"/>
              <a:t>LLM backbone: Qwen2.5-7B-Instruct</a:t>
            </a:r>
          </a:p>
          <a:p>
            <a:r>
              <a:rPr lang="en-US" sz="1800" dirty="0"/>
              <a:t>Style control: emotion, dialect, speaking rate via user instructions</a:t>
            </a:r>
          </a:p>
          <a:p>
            <a:r>
              <a:rPr lang="en-US" sz="1800" dirty="0"/>
              <a:t>Supports speech, language, gender, age, and emotion recognition</a:t>
            </a:r>
          </a:p>
          <a:p>
            <a:r>
              <a:rPr lang="en-US" sz="1800" dirty="0"/>
              <a:t>Full Duplex Modeling: separate module handles interruptions</a:t>
            </a:r>
          </a:p>
        </p:txBody>
      </p:sp>
      <p:sp>
        <p:nvSpPr>
          <p:cNvPr id="882"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111</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6D9834C0-1AF3-2C36-398F-5409D4CF08BA}"/>
              </a:ext>
            </a:extLst>
          </p:cNvPr>
          <p:cNvSpPr txBox="1"/>
          <p:nvPr/>
        </p:nvSpPr>
        <p:spPr>
          <a:xfrm>
            <a:off x="1155032" y="6352545"/>
            <a:ext cx="6822702"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Chen, Qian, et al. "</a:t>
            </a:r>
            <a:r>
              <a:rPr kumimoji="0" lang="en-US" sz="1100" b="0" i="0" u="none" strike="noStrike" kern="1200" cap="none" spc="0" normalizeH="0" baseline="0" noProof="0" dirty="0" err="1">
                <a:ln>
                  <a:noFill/>
                </a:ln>
                <a:solidFill>
                  <a:srgbClr val="222222">
                    <a:alpha val="100000"/>
                  </a:srgbClr>
                </a:solidFill>
                <a:effectLst/>
                <a:highlight>
                  <a:srgbClr val="FFFFFF">
                    <a:alpha val="100000"/>
                  </a:srgbClr>
                </a:highlight>
                <a:uLnTx/>
                <a:uFillTx/>
                <a:latin typeface="Arial"/>
                <a:cs typeface="+mn-cs"/>
              </a:rPr>
              <a:t>Minmo</a:t>
            </a: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 A multimodal large language model for seamless voice interaction." arXiv 2025</a:t>
            </a:r>
          </a:p>
        </p:txBody>
      </p:sp>
      <p:pic>
        <p:nvPicPr>
          <p:cNvPr id="2" name="Picture 1">
            <a:extLst>
              <a:ext uri="{FF2B5EF4-FFF2-40B4-BE49-F238E27FC236}">
                <a16:creationId xmlns:a16="http://schemas.microsoft.com/office/drawing/2014/main" id="{BA9DA4FC-E106-0B67-BB03-0BB984984BA3}"/>
              </a:ext>
            </a:extLst>
          </p:cNvPr>
          <p:cNvPicPr>
            <a:picLocks noChangeAspect="1"/>
          </p:cNvPicPr>
          <p:nvPr/>
        </p:nvPicPr>
        <p:blipFill>
          <a:blip r:embed="rId3"/>
          <a:stretch>
            <a:fillRect/>
          </a:stretch>
        </p:blipFill>
        <p:spPr>
          <a:xfrm>
            <a:off x="1613033" y="849563"/>
            <a:ext cx="6096803" cy="3127580"/>
          </a:xfrm>
          <a:prstGeom prst="rect">
            <a:avLst/>
          </a:prstGeom>
        </p:spPr>
      </p:pic>
      <p:pic>
        <p:nvPicPr>
          <p:cNvPr id="4" name="Picture 3">
            <a:extLst>
              <a:ext uri="{FF2B5EF4-FFF2-40B4-BE49-F238E27FC236}">
                <a16:creationId xmlns:a16="http://schemas.microsoft.com/office/drawing/2014/main" id="{5317E9C4-699E-9EEE-2C15-136639D28620}"/>
              </a:ext>
            </a:extLst>
          </p:cNvPr>
          <p:cNvPicPr>
            <a:picLocks noChangeAspect="1"/>
          </p:cNvPicPr>
          <p:nvPr/>
        </p:nvPicPr>
        <p:blipFill>
          <a:blip r:embed="rId4"/>
          <a:stretch>
            <a:fillRect/>
          </a:stretch>
        </p:blipFill>
        <p:spPr>
          <a:xfrm>
            <a:off x="8881784" y="1206924"/>
            <a:ext cx="3151762" cy="2054965"/>
          </a:xfrm>
          <a:prstGeom prst="rect">
            <a:avLst/>
          </a:prstGeom>
        </p:spPr>
      </p:pic>
    </p:spTree>
    <p:extLst>
      <p:ext uri="{BB962C8B-B14F-4D97-AF65-F5344CB8AC3E}">
        <p14:creationId xmlns:p14="http://schemas.microsoft.com/office/powerpoint/2010/main" val="1800644678"/>
      </p:ext>
    </p:extLst>
  </p:cSld>
  <p:clrMapOvr>
    <a:masterClrMapping/>
  </p:clrMapOvr>
  <mc:AlternateContent xmlns:mc="http://schemas.openxmlformats.org/markup-compatibility/2006" xmlns:p14="http://schemas.microsoft.com/office/powerpoint/2010/main">
    <mc:Choice Requires="p14">
      <p:transition spd="slow" p14:dur="2000" advTm="63903"/>
    </mc:Choice>
    <mc:Fallback xmlns="">
      <p:transition spd="slow" advTm="63903"/>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a:spLocks noGrp="1"/>
          </p:cNvSpPr>
          <p:nvPr>
            <p:ph type="title"/>
          </p:nvPr>
        </p:nvSpPr>
        <p:spPr/>
        <p:txBody>
          <a:bodyPr/>
          <a:lstStyle/>
          <a:p>
            <a:r>
              <a:rPr lang="en-US" dirty="0"/>
              <a:t>Step Audio</a:t>
            </a:r>
            <a:endParaRPr dirty="0"/>
          </a:p>
        </p:txBody>
      </p:sp>
      <p:sp>
        <p:nvSpPr>
          <p:cNvPr id="881" name="Content Placeholder 2"/>
          <p:cNvSpPr>
            <a:spLocks noGrp="1"/>
          </p:cNvSpPr>
          <p:nvPr>
            <p:ph idx="1"/>
          </p:nvPr>
        </p:nvSpPr>
        <p:spPr>
          <a:xfrm>
            <a:off x="715478" y="4448955"/>
            <a:ext cx="11055352" cy="1796269"/>
          </a:xfrm>
        </p:spPr>
        <p:txBody>
          <a:bodyPr/>
          <a:lstStyle/>
          <a:p>
            <a:r>
              <a:rPr lang="en-US" dirty="0">
                <a:latin typeface="Microsoft YaHei UI" panose="020B0503020204020204" pitchFamily="34" charset="-122"/>
                <a:ea typeface="Microsoft YaHei UI" panose="020B0503020204020204" pitchFamily="34" charset="-122"/>
              </a:rPr>
              <a:t>Phonemic/linguistic features from Paraformer</a:t>
            </a:r>
          </a:p>
          <a:p>
            <a:r>
              <a:rPr lang="en-HK" dirty="0">
                <a:solidFill>
                  <a:schemeClr val="tx1"/>
                </a:solidFill>
                <a:latin typeface="Microsoft YaHei UI" panose="020B0503020204020204" pitchFamily="34" charset="-122"/>
                <a:ea typeface="Microsoft YaHei UI" panose="020B0503020204020204" pitchFamily="34" charset="-122"/>
              </a:rPr>
              <a:t>Semantic/acoustic tokens via </a:t>
            </a:r>
            <a:r>
              <a:rPr lang="en-HK" dirty="0" err="1">
                <a:solidFill>
                  <a:schemeClr val="tx1"/>
                </a:solidFill>
                <a:latin typeface="Microsoft YaHei UI" panose="020B0503020204020204" pitchFamily="34" charset="-122"/>
                <a:ea typeface="Microsoft YaHei UI" panose="020B0503020204020204" pitchFamily="34" charset="-122"/>
              </a:rPr>
              <a:t>CosyVoice</a:t>
            </a:r>
            <a:r>
              <a:rPr lang="en-HK" dirty="0">
                <a:solidFill>
                  <a:schemeClr val="tx1"/>
                </a:solidFill>
                <a:latin typeface="Microsoft YaHei UI" panose="020B0503020204020204" pitchFamily="34" charset="-122"/>
                <a:ea typeface="Microsoft YaHei UI" panose="020B0503020204020204" pitchFamily="34" charset="-122"/>
              </a:rPr>
              <a:t> tokenizer</a:t>
            </a:r>
          </a:p>
          <a:p>
            <a:r>
              <a:rPr lang="en-HK" dirty="0">
                <a:latin typeface="Microsoft YaHei UI" panose="020B0503020204020204" pitchFamily="34" charset="-122"/>
                <a:ea typeface="Microsoft YaHei UI" panose="020B0503020204020204" pitchFamily="34" charset="-122"/>
              </a:rPr>
              <a:t>Step-1 LLM (130B) as backbone LLM</a:t>
            </a:r>
            <a:endParaRPr lang="en-HK" dirty="0">
              <a:solidFill>
                <a:schemeClr val="tx1"/>
              </a:solidFill>
              <a:latin typeface="Microsoft YaHei UI" panose="020B0503020204020204" pitchFamily="34" charset="-122"/>
              <a:ea typeface="Microsoft YaHei UI" panose="020B0503020204020204" pitchFamily="34" charset="-122"/>
            </a:endParaRPr>
          </a:p>
          <a:p>
            <a:r>
              <a:rPr lang="en-US" dirty="0">
                <a:solidFill>
                  <a:schemeClr val="tx1"/>
                </a:solidFill>
                <a:latin typeface="Microsoft YaHei UI" panose="020B0503020204020204" pitchFamily="34" charset="-122"/>
                <a:ea typeface="Microsoft YaHei UI" panose="020B0503020204020204" pitchFamily="34" charset="-122"/>
              </a:rPr>
              <a:t>Interleaved output: 2 linguistic + 3 semantic tokens</a:t>
            </a:r>
          </a:p>
          <a:p>
            <a:r>
              <a:rPr lang="en-US" dirty="0">
                <a:solidFill>
                  <a:schemeClr val="tx1"/>
                </a:solidFill>
                <a:latin typeface="Microsoft YaHei UI" panose="020B0503020204020204" pitchFamily="34" charset="-122"/>
                <a:ea typeface="Microsoft YaHei UI" panose="020B0503020204020204" pitchFamily="34" charset="-122"/>
              </a:rPr>
              <a:t>Historical information is transcribed into textual format. </a:t>
            </a:r>
            <a:endParaRPr lang="en-HK" dirty="0">
              <a:solidFill>
                <a:schemeClr val="tx1"/>
              </a:solidFill>
              <a:latin typeface="Microsoft YaHei UI" panose="020B0503020204020204" pitchFamily="34" charset="-122"/>
              <a:ea typeface="Microsoft YaHei UI" panose="020B0503020204020204" pitchFamily="34" charset="-122"/>
            </a:endParaRPr>
          </a:p>
          <a:p>
            <a:endParaRPr lang="en-HK" dirty="0">
              <a:solidFill>
                <a:schemeClr val="tx1"/>
              </a:solidFill>
              <a:latin typeface="Microsoft YaHei UI" panose="020B0503020204020204" pitchFamily="34" charset="-122"/>
              <a:ea typeface="Microsoft YaHei UI" panose="020B0503020204020204" pitchFamily="34" charset="-122"/>
            </a:endParaRPr>
          </a:p>
          <a:p>
            <a:endParaRPr dirty="0">
              <a:latin typeface="Microsoft YaHei UI" panose="020B0503020204020204" pitchFamily="34" charset="-122"/>
              <a:ea typeface="Microsoft YaHei UI" panose="020B0503020204020204" pitchFamily="34" charset="-122"/>
            </a:endParaRPr>
          </a:p>
        </p:txBody>
      </p:sp>
      <p:sp>
        <p:nvSpPr>
          <p:cNvPr id="882"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112</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6D9834C0-1AF3-2C36-398F-5409D4CF08BA}"/>
              </a:ext>
            </a:extLst>
          </p:cNvPr>
          <p:cNvSpPr txBox="1"/>
          <p:nvPr/>
        </p:nvSpPr>
        <p:spPr>
          <a:xfrm>
            <a:off x="1259146" y="6352545"/>
            <a:ext cx="7188186"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Huang, Ma, et al. "Step-audio: Unified understanding and generation in intelligent speech interaction." arXiv 2025</a:t>
            </a:r>
          </a:p>
        </p:txBody>
      </p:sp>
      <p:pic>
        <p:nvPicPr>
          <p:cNvPr id="2" name="Picture 1">
            <a:extLst>
              <a:ext uri="{FF2B5EF4-FFF2-40B4-BE49-F238E27FC236}">
                <a16:creationId xmlns:a16="http://schemas.microsoft.com/office/drawing/2014/main" id="{4F5A6C42-8F92-6BAB-B804-63FDBDA4A145}"/>
              </a:ext>
            </a:extLst>
          </p:cNvPr>
          <p:cNvPicPr>
            <a:picLocks noChangeAspect="1"/>
          </p:cNvPicPr>
          <p:nvPr/>
        </p:nvPicPr>
        <p:blipFill>
          <a:blip r:embed="rId2"/>
          <a:stretch>
            <a:fillRect/>
          </a:stretch>
        </p:blipFill>
        <p:spPr>
          <a:xfrm>
            <a:off x="965200" y="1427100"/>
            <a:ext cx="6935503" cy="2500007"/>
          </a:xfrm>
          <a:prstGeom prst="rect">
            <a:avLst/>
          </a:prstGeom>
        </p:spPr>
      </p:pic>
      <p:pic>
        <p:nvPicPr>
          <p:cNvPr id="7" name="Picture 6">
            <a:extLst>
              <a:ext uri="{FF2B5EF4-FFF2-40B4-BE49-F238E27FC236}">
                <a16:creationId xmlns:a16="http://schemas.microsoft.com/office/drawing/2014/main" id="{D58F58B3-621D-8588-59CE-5EA80FCF50D4}"/>
              </a:ext>
            </a:extLst>
          </p:cNvPr>
          <p:cNvPicPr>
            <a:picLocks noChangeAspect="1"/>
          </p:cNvPicPr>
          <p:nvPr/>
        </p:nvPicPr>
        <p:blipFill>
          <a:blip r:embed="rId3"/>
          <a:stretch>
            <a:fillRect/>
          </a:stretch>
        </p:blipFill>
        <p:spPr>
          <a:xfrm>
            <a:off x="8835752" y="1418120"/>
            <a:ext cx="3264005" cy="2628095"/>
          </a:xfrm>
          <a:prstGeom prst="rect">
            <a:avLst/>
          </a:prstGeom>
        </p:spPr>
      </p:pic>
    </p:spTree>
    <p:extLst>
      <p:ext uri="{BB962C8B-B14F-4D97-AF65-F5344CB8AC3E}">
        <p14:creationId xmlns:p14="http://schemas.microsoft.com/office/powerpoint/2010/main" val="2911599341"/>
      </p:ext>
    </p:extLst>
  </p:cSld>
  <p:clrMapOvr>
    <a:masterClrMapping/>
  </p:clrMapOvr>
  <mc:AlternateContent xmlns:mc="http://schemas.openxmlformats.org/markup-compatibility/2006" xmlns:p14="http://schemas.microsoft.com/office/powerpoint/2010/main">
    <mc:Choice Requires="p14">
      <p:transition spd="slow" p14:dur="2000" advTm="92688"/>
    </mc:Choice>
    <mc:Fallback xmlns="">
      <p:transition spd="slow" advTm="92688"/>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a:spLocks noGrp="1"/>
          </p:cNvSpPr>
          <p:nvPr>
            <p:ph type="title"/>
          </p:nvPr>
        </p:nvSpPr>
        <p:spPr/>
        <p:txBody>
          <a:bodyPr/>
          <a:lstStyle/>
          <a:p>
            <a:r>
              <a:rPr lang="en-US" dirty="0"/>
              <a:t>Qwen2.5-Omni</a:t>
            </a:r>
            <a:endParaRPr dirty="0"/>
          </a:p>
        </p:txBody>
      </p:sp>
      <p:sp>
        <p:nvSpPr>
          <p:cNvPr id="881" name="Content Placeholder 2"/>
          <p:cNvSpPr>
            <a:spLocks noGrp="1"/>
          </p:cNvSpPr>
          <p:nvPr>
            <p:ph idx="1"/>
          </p:nvPr>
        </p:nvSpPr>
        <p:spPr>
          <a:xfrm>
            <a:off x="381488" y="2211177"/>
            <a:ext cx="6424425" cy="2744392"/>
          </a:xfrm>
        </p:spPr>
        <p:txBody>
          <a:bodyPr/>
          <a:lstStyle/>
          <a:p>
            <a:r>
              <a:rPr lang="en-US" dirty="0"/>
              <a:t>Continuous feature in, discrete token out</a:t>
            </a:r>
          </a:p>
          <a:p>
            <a:r>
              <a:rPr lang="en-US" dirty="0"/>
              <a:t>Thinker-Talker architecture: Thinker for understanding, Talker for TTS</a:t>
            </a:r>
          </a:p>
          <a:p>
            <a:r>
              <a:rPr lang="en-US" dirty="0" err="1"/>
              <a:t>Qwen</a:t>
            </a:r>
            <a:r>
              <a:rPr lang="en-US" dirty="0"/>
              <a:t>-TTS-tokenizer: discrete speech tokens (limited technical details)</a:t>
            </a:r>
          </a:p>
          <a:p>
            <a:r>
              <a:rPr lang="en-US" dirty="0"/>
              <a:t>Parallel text &amp; speech token generation, similar to Mini-Omni</a:t>
            </a:r>
          </a:p>
          <a:p>
            <a:r>
              <a:rPr lang="en-US" dirty="0"/>
              <a:t>Instruction tuning for multi-task support</a:t>
            </a:r>
            <a:endParaRPr dirty="0"/>
          </a:p>
        </p:txBody>
      </p:sp>
      <p:sp>
        <p:nvSpPr>
          <p:cNvPr id="882"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113</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6D9834C0-1AF3-2C36-398F-5409D4CF08BA}"/>
              </a:ext>
            </a:extLst>
          </p:cNvPr>
          <p:cNvSpPr txBox="1"/>
          <p:nvPr/>
        </p:nvSpPr>
        <p:spPr>
          <a:xfrm>
            <a:off x="1730984" y="6245225"/>
            <a:ext cx="3993401"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0" lang="en-US" sz="1100" b="0" i="0" u="none" strike="noStrike" kern="1200" cap="none" spc="0" normalizeH="0" baseline="0" noProof="0" dirty="0">
                <a:ln>
                  <a:noFill/>
                </a:ln>
                <a:solidFill>
                  <a:srgbClr val="222222">
                    <a:alpha val="100000"/>
                  </a:srgbClr>
                </a:solidFill>
                <a:effectLst/>
                <a:highlight>
                  <a:srgbClr val="FFFFFF">
                    <a:alpha val="100000"/>
                  </a:srgbClr>
                </a:highlight>
                <a:uLnTx/>
                <a:uFillTx/>
                <a:latin typeface="Arial"/>
                <a:cs typeface="+mn-cs"/>
              </a:rPr>
              <a:t>Ma Xu, et al. "Qwen2. 5-Omni Technical Report." arXiv 2025.</a:t>
            </a:r>
          </a:p>
        </p:txBody>
      </p:sp>
      <p:pic>
        <p:nvPicPr>
          <p:cNvPr id="4" name="Picture 3">
            <a:extLst>
              <a:ext uri="{FF2B5EF4-FFF2-40B4-BE49-F238E27FC236}">
                <a16:creationId xmlns:a16="http://schemas.microsoft.com/office/drawing/2014/main" id="{31F35BC0-1351-47E4-C5FF-3CB0B36253F2}"/>
              </a:ext>
            </a:extLst>
          </p:cNvPr>
          <p:cNvPicPr>
            <a:picLocks noChangeAspect="1"/>
          </p:cNvPicPr>
          <p:nvPr/>
        </p:nvPicPr>
        <p:blipFill>
          <a:blip r:embed="rId3"/>
          <a:stretch>
            <a:fillRect/>
          </a:stretch>
        </p:blipFill>
        <p:spPr>
          <a:xfrm>
            <a:off x="6583001" y="525777"/>
            <a:ext cx="5450545" cy="4416135"/>
          </a:xfrm>
          <a:prstGeom prst="rect">
            <a:avLst/>
          </a:prstGeom>
        </p:spPr>
      </p:pic>
    </p:spTree>
    <p:extLst>
      <p:ext uri="{BB962C8B-B14F-4D97-AF65-F5344CB8AC3E}">
        <p14:creationId xmlns:p14="http://schemas.microsoft.com/office/powerpoint/2010/main" val="2022378445"/>
      </p:ext>
    </p:extLst>
  </p:cSld>
  <p:clrMapOvr>
    <a:masterClrMapping/>
  </p:clrMapOvr>
  <mc:AlternateContent xmlns:mc="http://schemas.openxmlformats.org/markup-compatibility/2006" xmlns:p14="http://schemas.microsoft.com/office/powerpoint/2010/main">
    <mc:Choice Requires="p14">
      <p:transition spd="slow" p14:dur="2000" advTm="85830"/>
    </mc:Choice>
    <mc:Fallback xmlns="">
      <p:transition spd="slow" advTm="8583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982-13B7-30E4-0DE6-673DFC51D73D}"/>
              </a:ext>
            </a:extLst>
          </p:cNvPr>
          <p:cNvSpPr>
            <a:spLocks noGrp="1"/>
          </p:cNvSpPr>
          <p:nvPr>
            <p:ph type="title"/>
          </p:nvPr>
        </p:nvSpPr>
        <p:spPr/>
        <p:txBody>
          <a:bodyPr/>
          <a:lstStyle/>
          <a:p>
            <a:r>
              <a:rPr lang="en-US" altLang="zh-CN" dirty="0"/>
              <a:t>Discussion on Speech LLM with Discrete Token</a:t>
            </a:r>
            <a:r>
              <a:rPr lang="zh-CN" altLang="en-US" dirty="0"/>
              <a:t> </a:t>
            </a:r>
            <a:endParaRPr lang="en-US" dirty="0"/>
          </a:p>
        </p:txBody>
      </p:sp>
      <p:sp>
        <p:nvSpPr>
          <p:cNvPr id="3" name="Content Placeholder 2">
            <a:extLst>
              <a:ext uri="{FF2B5EF4-FFF2-40B4-BE49-F238E27FC236}">
                <a16:creationId xmlns:a16="http://schemas.microsoft.com/office/drawing/2014/main" id="{51491F46-0F88-EE02-AB25-EA1D411B5BE4}"/>
              </a:ext>
            </a:extLst>
          </p:cNvPr>
          <p:cNvSpPr>
            <a:spLocks noGrp="1"/>
          </p:cNvSpPr>
          <p:nvPr>
            <p:ph idx="1"/>
          </p:nvPr>
        </p:nvSpPr>
        <p:spPr>
          <a:xfrm>
            <a:off x="609600" y="1413164"/>
            <a:ext cx="11055352" cy="4679661"/>
          </a:xfrm>
        </p:spPr>
        <p:txBody>
          <a:bodyPr>
            <a:noAutofit/>
          </a:bodyPr>
          <a:lstStyle/>
          <a:p>
            <a:pPr algn="just">
              <a:lnSpc>
                <a:spcPct val="100000"/>
              </a:lnSpc>
              <a:spcAft>
                <a:spcPts val="400"/>
              </a:spcAft>
            </a:pPr>
            <a:r>
              <a:rPr lang="en-US" dirty="0"/>
              <a:t>Discrete tokens are crucial for speech LLMs</a:t>
            </a:r>
          </a:p>
          <a:p>
            <a:pPr algn="just">
              <a:lnSpc>
                <a:spcPct val="100000"/>
              </a:lnSpc>
              <a:spcAft>
                <a:spcPts val="400"/>
              </a:spcAft>
            </a:pPr>
            <a:r>
              <a:rPr lang="en-US" dirty="0"/>
              <a:t>No clear winner between acoustic vs. semantic tokens</a:t>
            </a:r>
          </a:p>
          <a:p>
            <a:pPr algn="just">
              <a:lnSpc>
                <a:spcPct val="100000"/>
              </a:lnSpc>
              <a:spcAft>
                <a:spcPts val="400"/>
              </a:spcAft>
            </a:pPr>
            <a:r>
              <a:rPr lang="en-US" dirty="0"/>
              <a:t>Most models use continuous input for understanding, discrete output for unified speech/text generation</a:t>
            </a:r>
          </a:p>
          <a:p>
            <a:pPr algn="just">
              <a:lnSpc>
                <a:spcPct val="100000"/>
              </a:lnSpc>
              <a:spcAft>
                <a:spcPts val="400"/>
              </a:spcAft>
            </a:pPr>
            <a:r>
              <a:rPr lang="en-US" dirty="0"/>
              <a:t>Text-speech alignment: parallel and interleaved token strategies are common</a:t>
            </a:r>
          </a:p>
          <a:p>
            <a:pPr algn="just">
              <a:lnSpc>
                <a:spcPct val="100000"/>
              </a:lnSpc>
              <a:spcAft>
                <a:spcPts val="400"/>
              </a:spcAft>
            </a:pPr>
            <a:r>
              <a:rPr lang="en-US" dirty="0"/>
              <a:t>Full-duplex modeling: can be integrated or trained separately; still under exploration</a:t>
            </a:r>
            <a:endParaRPr lang="en-US" altLang="zh-CN" sz="1800" b="1" dirty="0"/>
          </a:p>
        </p:txBody>
      </p:sp>
      <p:sp>
        <p:nvSpPr>
          <p:cNvPr id="4" name="Slide Number Placeholder 3">
            <a:extLst>
              <a:ext uri="{FF2B5EF4-FFF2-40B4-BE49-F238E27FC236}">
                <a16:creationId xmlns:a16="http://schemas.microsoft.com/office/drawing/2014/main" id="{C87D1434-6C1A-F82A-4A20-23367FB528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114</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3271324"/>
      </p:ext>
    </p:extLst>
  </p:cSld>
  <p:clrMapOvr>
    <a:masterClrMapping/>
  </p:clrMapOvr>
  <mc:AlternateContent xmlns:mc="http://schemas.openxmlformats.org/markup-compatibility/2006" xmlns:p14="http://schemas.microsoft.com/office/powerpoint/2010/main">
    <mc:Choice Requires="p14">
      <p:transition spd="slow" p14:dur="2000" advTm="149916"/>
    </mc:Choice>
    <mc:Fallback xmlns="">
      <p:transition spd="slow" advTm="149916"/>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幻灯片编号占位符 3"/>
          <p:cNvSpPr>
            <a:spLocks noGrp="1"/>
          </p:cNvSpPr>
          <p:nvPr>
            <p:ph type="sldNum" sz="quarter" idx="12"/>
          </p:nvPr>
        </p:nvSpPr>
        <p:spPr/>
        <p:txBody>
          <a:bodyPr/>
          <a:lstStyle/>
          <a:p>
            <a:fld id="{E35E9E6D-B1E9-4F08-8E83-0E081C425F53}" type="slidenum">
              <a:rPr/>
              <a:t>115</a:t>
            </a:fld>
            <a:endParaRPr lang="de-DE"/>
          </a:p>
        </p:txBody>
      </p:sp>
      <p:sp>
        <p:nvSpPr>
          <p:cNvPr id="910" name="标题 2"/>
          <p:cNvSpPr>
            <a:spLocks noGrp="1"/>
          </p:cNvSpPr>
          <p:nvPr>
            <p:ph type="title"/>
          </p:nvPr>
        </p:nvSpPr>
        <p:spPr/>
        <p:txBody>
          <a:bodyPr/>
          <a:lstStyle/>
          <a:p>
            <a:r>
              <a:rPr lang="zh-CN" altLang="en-US">
                <a:latin typeface="Microsoft YaHei"/>
                <a:ea typeface="Microsoft YaHei"/>
                <a:cs typeface="Times New Roman"/>
              </a:rPr>
              <a:t>Contents</a:t>
            </a:r>
            <a:endParaRPr lang="zh-CN" altLang="en-US"/>
          </a:p>
        </p:txBody>
      </p:sp>
      <p:grpSp>
        <p:nvGrpSpPr>
          <p:cNvPr id="911" name="组合 4"/>
          <p:cNvGrpSpPr/>
          <p:nvPr/>
        </p:nvGrpSpPr>
        <p:grpSpPr>
          <a:xfrm>
            <a:off x="2764841" y="1203990"/>
            <a:ext cx="6635706" cy="4315461"/>
            <a:chOff x="2720345" y="1743508"/>
            <a:chExt cx="6635706" cy="4315461"/>
          </a:xfrm>
        </p:grpSpPr>
        <p:grpSp>
          <p:nvGrpSpPr>
            <p:cNvPr id="912" name="Group 5"/>
            <p:cNvGrpSpPr/>
            <p:nvPr/>
          </p:nvGrpSpPr>
          <p:grpSpPr>
            <a:xfrm>
              <a:off x="2738434" y="2655035"/>
              <a:ext cx="6517820" cy="643636"/>
              <a:chOff x="1325234" y="2840262"/>
              <a:chExt cx="5148327" cy="568325"/>
            </a:xfrm>
          </p:grpSpPr>
          <p:sp>
            <p:nvSpPr>
              <p:cNvPr id="913" name="Freeform 9"/>
              <p:cNvSpPr/>
              <p:nvPr/>
            </p:nvSpPr>
            <p:spPr bwMode="gray">
              <a:xfrm>
                <a:off x="2054341" y="2840262"/>
                <a:ext cx="441922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14"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15" name="Text Box 17"/>
              <p:cNvSpPr txBox="1">
                <a:spLocks noChangeArrowheads="1"/>
              </p:cNvSpPr>
              <p:nvPr/>
            </p:nvSpPr>
            <p:spPr bwMode="gray">
              <a:xfrm>
                <a:off x="1522457" y="2913877"/>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2</a:t>
                </a:r>
                <a:endParaRPr>
                  <a:ea typeface="等线" panose="02010600030101010101" pitchFamily="2" charset="-122"/>
                </a:endParaRPr>
              </a:p>
            </p:txBody>
          </p:sp>
          <p:sp>
            <p:nvSpPr>
              <p:cNvPr id="916" name="Text Box 13"/>
              <p:cNvSpPr txBox="1">
                <a:spLocks noChangeArrowheads="1"/>
              </p:cNvSpPr>
              <p:nvPr/>
            </p:nvSpPr>
            <p:spPr bwMode="gray">
              <a:xfrm>
                <a:off x="2077863" y="2964469"/>
                <a:ext cx="422246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Experimental Analysis of Discrete Tokens</a:t>
                </a:r>
                <a:endParaRPr lang="zh-CN" altLang="en-US" sz="2000">
                  <a:solidFill>
                    <a:schemeClr val="bg1"/>
                  </a:solidFill>
                  <a:cs typeface="Arial" charset="0"/>
                </a:endParaRPr>
              </a:p>
            </p:txBody>
          </p:sp>
        </p:grpSp>
        <p:grpSp>
          <p:nvGrpSpPr>
            <p:cNvPr id="922" name="Group 25"/>
            <p:cNvGrpSpPr/>
            <p:nvPr/>
          </p:nvGrpSpPr>
          <p:grpSpPr>
            <a:xfrm>
              <a:off x="2750486" y="1743508"/>
              <a:ext cx="6505768" cy="643636"/>
              <a:chOff x="1325234" y="2840262"/>
              <a:chExt cx="5138808" cy="568325"/>
            </a:xfrm>
          </p:grpSpPr>
          <p:sp>
            <p:nvSpPr>
              <p:cNvPr id="923" name="Freeform 9"/>
              <p:cNvSpPr/>
              <p:nvPr/>
            </p:nvSpPr>
            <p:spPr bwMode="gray">
              <a:xfrm>
                <a:off x="2054341" y="2840262"/>
                <a:ext cx="4409701"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24"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25" name="Text Box 17"/>
              <p:cNvSpPr txBox="1">
                <a:spLocks noChangeArrowheads="1"/>
              </p:cNvSpPr>
              <p:nvPr/>
            </p:nvSpPr>
            <p:spPr bwMode="gray">
              <a:xfrm>
                <a:off x="1512938" y="2921595"/>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1</a:t>
                </a:r>
                <a:endParaRPr>
                  <a:ea typeface="等线" panose="02010600030101010101" pitchFamily="2" charset="-122"/>
                </a:endParaRPr>
              </a:p>
            </p:txBody>
          </p:sp>
          <p:sp>
            <p:nvSpPr>
              <p:cNvPr id="926" name="Text Box 13"/>
              <p:cNvSpPr txBox="1">
                <a:spLocks noChangeArrowheads="1"/>
              </p:cNvSpPr>
              <p:nvPr/>
            </p:nvSpPr>
            <p:spPr bwMode="gray">
              <a:xfrm>
                <a:off x="2080899" y="2964471"/>
                <a:ext cx="4222463"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Discrete Speech Tokens: Taxonomy</a:t>
                </a:r>
                <a:endParaRPr lang="zh-CN" altLang="en-US" sz="2000">
                  <a:solidFill>
                    <a:schemeClr val="bg1"/>
                  </a:solidFill>
                  <a:cs typeface="Arial"/>
                </a:endParaRPr>
              </a:p>
            </p:txBody>
          </p:sp>
        </p:grpSp>
        <p:grpSp>
          <p:nvGrpSpPr>
            <p:cNvPr id="927" name="Group 25"/>
            <p:cNvGrpSpPr/>
            <p:nvPr/>
          </p:nvGrpSpPr>
          <p:grpSpPr>
            <a:xfrm>
              <a:off x="2720345" y="3580616"/>
              <a:ext cx="6609723" cy="643636"/>
              <a:chOff x="1325234" y="2781270"/>
              <a:chExt cx="5211484" cy="568325"/>
            </a:xfrm>
          </p:grpSpPr>
          <p:sp>
            <p:nvSpPr>
              <p:cNvPr id="928" name="Freeform 9"/>
              <p:cNvSpPr/>
              <p:nvPr/>
            </p:nvSpPr>
            <p:spPr bwMode="gray">
              <a:xfrm>
                <a:off x="2054341" y="2781270"/>
                <a:ext cx="4420496"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29" name="Freeform 10"/>
              <p:cNvSpPr/>
              <p:nvPr/>
            </p:nvSpPr>
            <p:spPr bwMode="gray">
              <a:xfrm>
                <a:off x="1325234" y="2781270"/>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30" name="Text Box 17"/>
              <p:cNvSpPr txBox="1">
                <a:spLocks noChangeArrowheads="1"/>
              </p:cNvSpPr>
              <p:nvPr/>
            </p:nvSpPr>
            <p:spPr bwMode="gray">
              <a:xfrm>
                <a:off x="1522457" y="2854554"/>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3</a:t>
                </a:r>
                <a:endParaRPr>
                  <a:ea typeface="等线" panose="02010600030101010101" pitchFamily="2" charset="-122"/>
                </a:endParaRPr>
              </a:p>
            </p:txBody>
          </p:sp>
          <p:sp>
            <p:nvSpPr>
              <p:cNvPr id="931" name="Text Box 13"/>
              <p:cNvSpPr txBox="1">
                <a:spLocks noChangeArrowheads="1"/>
              </p:cNvSpPr>
              <p:nvPr/>
            </p:nvSpPr>
            <p:spPr bwMode="gray">
              <a:xfrm>
                <a:off x="2090764" y="2899123"/>
                <a:ext cx="444595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en-US" altLang="zh-CN" sz="2000">
                    <a:solidFill>
                      <a:schemeClr val="bg1">
                        <a:alpha val="100000"/>
                      </a:schemeClr>
                    </a:solidFill>
                    <a:latin typeface="Microsoft YaHei"/>
                    <a:ea typeface="Microsoft YaHei"/>
                    <a:cs typeface="Arial"/>
                  </a:rPr>
                  <a:t>Discrete</a:t>
                </a:r>
                <a:r>
                  <a:rPr lang="zh-CN" sz="2000">
                    <a:solidFill>
                      <a:schemeClr val="bg1">
                        <a:alpha val="100000"/>
                      </a:schemeClr>
                    </a:solidFill>
                    <a:latin typeface="Microsoft YaHei"/>
                    <a:ea typeface="Microsoft YaHei"/>
                    <a:cs typeface="Arial"/>
                  </a:rPr>
                  <a:t> Tok</a:t>
                </a:r>
                <a:r>
                  <a:rPr lang="en-US" altLang="zh-CN" sz="2000">
                    <a:solidFill>
                      <a:schemeClr val="bg1">
                        <a:alpha val="100000"/>
                      </a:schemeClr>
                    </a:solidFill>
                    <a:latin typeface="Microsoft YaHei"/>
                    <a:ea typeface="Microsoft YaHei"/>
                    <a:cs typeface="Arial"/>
                  </a:rPr>
                  <a:t>e</a:t>
                </a:r>
                <a:r>
                  <a:rPr lang="zh-CN" sz="2000">
                    <a:solidFill>
                      <a:schemeClr val="bg1">
                        <a:alpha val="100000"/>
                      </a:schemeClr>
                    </a:solidFill>
                    <a:latin typeface="Microsoft YaHei"/>
                    <a:ea typeface="Microsoft YaHei"/>
                    <a:cs typeface="Arial"/>
                  </a:rPr>
                  <a:t>n</a:t>
                </a:r>
                <a:r>
                  <a:rPr lang="en-US" altLang="zh-CN" sz="2000">
                    <a:solidFill>
                      <a:schemeClr val="bg1">
                        <a:alpha val="100000"/>
                      </a:schemeClr>
                    </a:solidFill>
                    <a:latin typeface="Microsoft YaHei"/>
                    <a:ea typeface="Microsoft YaHei"/>
                    <a:cs typeface="Arial"/>
                  </a:rPr>
                  <a:t>-Based</a:t>
                </a:r>
                <a:r>
                  <a:rPr lang="zh-CN" sz="2000">
                    <a:solidFill>
                      <a:schemeClr val="bg1">
                        <a:alpha val="100000"/>
                      </a:schemeClr>
                    </a:solidFill>
                    <a:latin typeface="Microsoft YaHei"/>
                    <a:ea typeface="Microsoft YaHei"/>
                    <a:cs typeface="Arial"/>
                  </a:rPr>
                  <a:t> </a:t>
                </a:r>
                <a:r>
                  <a:rPr lang="en-US" altLang="zh-CN" sz="2000">
                    <a:solidFill>
                      <a:schemeClr val="bg1">
                        <a:alpha val="100000"/>
                      </a:schemeClr>
                    </a:solidFill>
                    <a:latin typeface="Microsoft YaHei"/>
                    <a:ea typeface="Microsoft YaHei"/>
                    <a:cs typeface="Arial"/>
                  </a:rPr>
                  <a:t>Speech</a:t>
                </a:r>
                <a:r>
                  <a:rPr lang="zh-CN" sz="2000">
                    <a:solidFill>
                      <a:schemeClr val="bg1">
                        <a:alpha val="100000"/>
                      </a:schemeClr>
                    </a:solidFill>
                    <a:latin typeface="Microsoft YaHei"/>
                    <a:ea typeface="Microsoft YaHei"/>
                    <a:cs typeface="Arial"/>
                  </a:rPr>
                  <a:t> Syn</a:t>
                </a:r>
                <a:r>
                  <a:rPr lang="en-US" altLang="zh-CN" sz="2000">
                    <a:solidFill>
                      <a:schemeClr val="bg1">
                        <a:alpha val="100000"/>
                      </a:schemeClr>
                    </a:solidFill>
                    <a:latin typeface="Microsoft YaHei"/>
                    <a:ea typeface="Microsoft YaHei"/>
                    <a:cs typeface="Arial"/>
                  </a:rPr>
                  <a:t>thesis</a:t>
                </a:r>
                <a:endParaRPr lang="zh-CN" altLang="en-US" sz="2000">
                  <a:solidFill>
                    <a:schemeClr val="bg1">
                      <a:alpha val="100000"/>
                    </a:schemeClr>
                  </a:solidFill>
                  <a:cs typeface="Arial"/>
                </a:endParaRPr>
              </a:p>
            </p:txBody>
          </p:sp>
        </p:grpSp>
        <p:sp>
          <p:nvSpPr>
            <p:cNvPr id="932" name="Freeform 9"/>
            <p:cNvSpPr/>
            <p:nvPr/>
          </p:nvSpPr>
          <p:spPr bwMode="gray">
            <a:xfrm>
              <a:off x="3666918" y="4503005"/>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33" name="Freeform 10"/>
            <p:cNvSpPr/>
            <p:nvPr/>
          </p:nvSpPr>
          <p:spPr bwMode="gray">
            <a:xfrm>
              <a:off x="2742192" y="4503005"/>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34" name="Text Box 17"/>
            <p:cNvSpPr txBox="1">
              <a:spLocks noChangeArrowheads="1"/>
            </p:cNvSpPr>
            <p:nvPr/>
          </p:nvSpPr>
          <p:spPr bwMode="gray">
            <a:xfrm>
              <a:off x="2992330" y="4586000"/>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4</a:t>
              </a:r>
              <a:endParaRPr>
                <a:ea typeface="等线" panose="02010600030101010101" pitchFamily="2" charset="-122"/>
              </a:endParaRPr>
            </a:p>
          </p:txBody>
        </p:sp>
        <p:sp>
          <p:nvSpPr>
            <p:cNvPr id="935" name="Text Box 13"/>
            <p:cNvSpPr txBox="1">
              <a:spLocks noChangeArrowheads="1"/>
            </p:cNvSpPr>
            <p:nvPr/>
          </p:nvSpPr>
          <p:spPr bwMode="gray">
            <a:xfrm>
              <a:off x="3713113" y="4635681"/>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Spoken LLMs with Discrete Speech Tokens</a:t>
              </a:r>
              <a:endParaRPr lang="zh-CN" altLang="en-US" sz="2000">
                <a:solidFill>
                  <a:schemeClr val="bg1"/>
                </a:solidFill>
                <a:cs typeface="Arial"/>
              </a:endParaRPr>
            </a:p>
          </p:txBody>
        </p:sp>
        <p:sp>
          <p:nvSpPr>
            <p:cNvPr id="936" name="Freeform 9"/>
            <p:cNvSpPr/>
            <p:nvPr/>
          </p:nvSpPr>
          <p:spPr bwMode="gray">
            <a:xfrm>
              <a:off x="3673541" y="5415333"/>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37" name="Freeform 10"/>
            <p:cNvSpPr/>
            <p:nvPr/>
          </p:nvSpPr>
          <p:spPr bwMode="gray">
            <a:xfrm>
              <a:off x="2748815" y="5415333"/>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38" name="Text Box 17"/>
            <p:cNvSpPr txBox="1">
              <a:spLocks noChangeArrowheads="1"/>
            </p:cNvSpPr>
            <p:nvPr/>
          </p:nvSpPr>
          <p:spPr bwMode="gray">
            <a:xfrm>
              <a:off x="2998953" y="5498328"/>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b="1">
                  <a:solidFill>
                    <a:schemeClr val="bg1"/>
                  </a:solidFill>
                  <a:latin typeface="Microsoft YaHei"/>
                  <a:ea typeface="Microsoft YaHei"/>
                  <a:cs typeface="Arial"/>
                </a:rPr>
                <a:t>5</a:t>
              </a:r>
              <a:endParaRPr>
                <a:ea typeface="等线" panose="02010600030101010101" pitchFamily="2" charset="-122"/>
              </a:endParaRPr>
            </a:p>
          </p:txBody>
        </p:sp>
        <p:sp>
          <p:nvSpPr>
            <p:cNvPr id="939" name="Text Box 13"/>
            <p:cNvSpPr txBox="1">
              <a:spLocks noChangeArrowheads="1"/>
            </p:cNvSpPr>
            <p:nvPr/>
          </p:nvSpPr>
          <p:spPr bwMode="gray">
            <a:xfrm>
              <a:off x="3719736" y="5548009"/>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b="1">
                  <a:solidFill>
                    <a:schemeClr val="bg1"/>
                  </a:solidFill>
                  <a:latin typeface="Microsoft YaHei"/>
                  <a:ea typeface="Microsoft YaHei"/>
                  <a:cs typeface="Arial"/>
                </a:rPr>
                <a:t>Conclusion, Challenges, Future Vision</a:t>
              </a:r>
              <a:endParaRPr lang="zh-CN" sz="2000">
                <a:solidFill>
                  <a:schemeClr val="bg1"/>
                </a:solidFill>
                <a:cs typeface="Arial"/>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CDE612-6E33-0BB7-563C-96E71EA13AA4}"/>
              </a:ext>
            </a:extLst>
          </p:cNvPr>
          <p:cNvSpPr>
            <a:spLocks noGrp="1"/>
          </p:cNvSpPr>
          <p:nvPr>
            <p:ph type="title"/>
          </p:nvPr>
        </p:nvSpPr>
        <p:spPr/>
        <p:txBody>
          <a:bodyPr/>
          <a:lstStyle/>
          <a:p>
            <a:r>
              <a:rPr lang="zh-CN" altLang="en-US">
                <a:latin typeface="Microsoft YaHei"/>
                <a:ea typeface="Microsoft YaHei"/>
                <a:cs typeface="Times New Roman"/>
              </a:rPr>
              <a:t>Conclusion</a:t>
            </a:r>
            <a:endParaRPr lang="zh-CN"/>
          </a:p>
        </p:txBody>
      </p:sp>
      <p:sp>
        <p:nvSpPr>
          <p:cNvPr id="3" name="内容占位符 2">
            <a:extLst>
              <a:ext uri="{FF2B5EF4-FFF2-40B4-BE49-F238E27FC236}">
                <a16:creationId xmlns:a16="http://schemas.microsoft.com/office/drawing/2014/main" id="{698337AE-ED3E-E34A-F4BF-C2CBE3DA37EE}"/>
              </a:ext>
            </a:extLst>
          </p:cNvPr>
          <p:cNvSpPr>
            <a:spLocks noGrp="1"/>
          </p:cNvSpPr>
          <p:nvPr>
            <p:ph idx="1"/>
          </p:nvPr>
        </p:nvSpPr>
        <p:spPr>
          <a:xfrm>
            <a:off x="609600" y="1043189"/>
            <a:ext cx="11055352" cy="5767554"/>
          </a:xfrm>
        </p:spPr>
        <p:txBody>
          <a:bodyPr/>
          <a:lstStyle/>
          <a:p>
            <a:pPr>
              <a:spcBef>
                <a:spcPts val="1400"/>
              </a:spcBef>
              <a:spcAft>
                <a:spcPts val="0"/>
              </a:spcAft>
            </a:pPr>
            <a:r>
              <a:rPr lang="zh-CN" altLang="en-US">
                <a:latin typeface="Microsoft YaHei"/>
                <a:ea typeface="Microsoft YaHei"/>
                <a:cs typeface="Times New Roman"/>
              </a:rPr>
              <a:t>Discrete Speech Tokens</a:t>
            </a:r>
            <a:endParaRPr lang="zh-CN"/>
          </a:p>
          <a:p>
            <a:pPr lvl="1">
              <a:spcBef>
                <a:spcPts val="1400"/>
              </a:spcBef>
              <a:spcAft>
                <a:spcPts val="0"/>
              </a:spcAft>
              <a:buFont typeface="Courier New" pitchFamily="2" charset="2"/>
              <a:buChar char="o"/>
            </a:pPr>
            <a:r>
              <a:rPr lang="en-US" altLang="zh-CN">
                <a:latin typeface="Microsoft YaHei"/>
                <a:ea typeface="Microsoft YaHei"/>
                <a:cs typeface="Times New Roman"/>
              </a:rPr>
              <a:t>Quantize</a:t>
            </a:r>
            <a:r>
              <a:rPr lang="zh-CN">
                <a:latin typeface="Microsoft YaHei"/>
                <a:ea typeface="Microsoft YaHei"/>
                <a:cs typeface="Times New Roman"/>
              </a:rPr>
              <a:t> con</a:t>
            </a:r>
            <a:r>
              <a:rPr lang="en-US" altLang="zh-CN" err="1">
                <a:latin typeface="Microsoft YaHei"/>
                <a:ea typeface="Microsoft YaHei"/>
                <a:cs typeface="Times New Roman"/>
              </a:rPr>
              <a:t>tinuous</a:t>
            </a:r>
            <a:r>
              <a:rPr lang="zh-CN">
                <a:latin typeface="Microsoft YaHei"/>
                <a:ea typeface="Microsoft YaHei"/>
                <a:cs typeface="Times New Roman"/>
              </a:rPr>
              <a:t> </a:t>
            </a:r>
            <a:r>
              <a:rPr lang="en-US" altLang="zh-CN">
                <a:latin typeface="Microsoft YaHei"/>
                <a:ea typeface="Microsoft YaHei"/>
                <a:cs typeface="Times New Roman"/>
              </a:rPr>
              <a:t>features</a:t>
            </a:r>
            <a:r>
              <a:rPr lang="zh-CN" altLang="en-US">
                <a:latin typeface="Microsoft YaHei"/>
                <a:ea typeface="Microsoft YaHei"/>
                <a:cs typeface="Times New Roman"/>
              </a:rPr>
              <a:t> offline or online, with various tricks</a:t>
            </a:r>
            <a:endParaRPr lang="zh-CN"/>
          </a:p>
          <a:p>
            <a:pPr lvl="1">
              <a:spcBef>
                <a:spcPts val="1400"/>
              </a:spcBef>
              <a:spcAft>
                <a:spcPts val="0"/>
              </a:spcAft>
              <a:buFont typeface="Courier New" pitchFamily="2" charset="2"/>
              <a:buChar char="o"/>
            </a:pPr>
            <a:r>
              <a:rPr lang="en-US" altLang="zh-CN">
                <a:latin typeface="Microsoft YaHei"/>
                <a:ea typeface="Microsoft YaHei"/>
                <a:cs typeface="Times New Roman"/>
              </a:rPr>
              <a:t>Acoustic</a:t>
            </a:r>
            <a:r>
              <a:rPr lang="zh-CN">
                <a:latin typeface="Microsoft YaHei"/>
                <a:ea typeface="Microsoft YaHei"/>
                <a:cs typeface="Times New Roman"/>
              </a:rPr>
              <a:t> an</a:t>
            </a:r>
            <a:r>
              <a:rPr lang="en-US" altLang="zh-CN">
                <a:latin typeface="Microsoft YaHei"/>
                <a:ea typeface="Microsoft YaHei"/>
                <a:cs typeface="Times New Roman"/>
              </a:rPr>
              <a:t>d</a:t>
            </a:r>
            <a:r>
              <a:rPr lang="zh-CN">
                <a:latin typeface="Microsoft YaHei"/>
                <a:ea typeface="Microsoft YaHei"/>
                <a:cs typeface="Times New Roman"/>
              </a:rPr>
              <a:t> </a:t>
            </a:r>
            <a:r>
              <a:rPr lang="en-US" altLang="zh-CN">
                <a:latin typeface="Microsoft YaHei"/>
                <a:ea typeface="Microsoft YaHei"/>
                <a:cs typeface="Times New Roman"/>
              </a:rPr>
              <a:t>semantic</a:t>
            </a:r>
            <a:r>
              <a:rPr lang="zh-CN">
                <a:latin typeface="Microsoft YaHei"/>
                <a:ea typeface="Microsoft YaHei"/>
                <a:cs typeface="Times New Roman"/>
              </a:rPr>
              <a:t> </a:t>
            </a:r>
            <a:r>
              <a:rPr lang="en-US" altLang="zh-CN">
                <a:latin typeface="Microsoft YaHei"/>
                <a:ea typeface="Microsoft YaHei"/>
                <a:cs typeface="Times New Roman"/>
              </a:rPr>
              <a:t>tokens</a:t>
            </a:r>
            <a:r>
              <a:rPr lang="zh-CN">
                <a:latin typeface="Microsoft YaHei"/>
                <a:ea typeface="Microsoft YaHei"/>
                <a:cs typeface="Times New Roman"/>
              </a:rPr>
              <a:t> e</a:t>
            </a:r>
            <a:r>
              <a:rPr lang="en-US" altLang="zh-CN" err="1">
                <a:latin typeface="Microsoft YaHei"/>
                <a:ea typeface="Microsoft YaHei"/>
                <a:cs typeface="Times New Roman"/>
              </a:rPr>
              <a:t>xhibit</a:t>
            </a:r>
            <a:r>
              <a:rPr lang="zh-CN">
                <a:latin typeface="Microsoft YaHei"/>
                <a:ea typeface="Microsoft YaHei"/>
                <a:cs typeface="Times New Roman"/>
              </a:rPr>
              <a:t> di</a:t>
            </a:r>
            <a:r>
              <a:rPr lang="en-US" altLang="zh-CN" err="1">
                <a:latin typeface="Microsoft YaHei"/>
                <a:ea typeface="Microsoft YaHei"/>
                <a:cs typeface="Times New Roman"/>
              </a:rPr>
              <a:t>fferent</a:t>
            </a:r>
            <a:r>
              <a:rPr lang="zh-CN" altLang="en-US">
                <a:latin typeface="Microsoft YaHei"/>
                <a:ea typeface="Microsoft YaHei"/>
                <a:cs typeface="Times New Roman"/>
              </a:rPr>
              <a:t> characteristics in information</a:t>
            </a:r>
            <a:endParaRPr lang="zh-CN">
              <a:latin typeface="Microsoft YaHei"/>
              <a:ea typeface="Microsoft YaHei"/>
              <a:cs typeface="Times New Roman"/>
            </a:endParaRPr>
          </a:p>
          <a:p>
            <a:pPr lvl="1">
              <a:spcBef>
                <a:spcPts val="1400"/>
              </a:spcBef>
              <a:spcAft>
                <a:spcPts val="0"/>
              </a:spcAft>
              <a:buFont typeface="Courier New" pitchFamily="2" charset="2"/>
              <a:buChar char="o"/>
            </a:pPr>
            <a:r>
              <a:rPr lang="zh-CN" altLang="en-US">
                <a:latin typeface="Microsoft YaHei"/>
                <a:ea typeface="Microsoft YaHei"/>
                <a:cs typeface="Times New Roman"/>
              </a:rPr>
              <a:t>Design is highly dependent on the downstream use case</a:t>
            </a:r>
          </a:p>
          <a:p>
            <a:pPr>
              <a:spcBef>
                <a:spcPts val="1400"/>
              </a:spcBef>
              <a:spcAft>
                <a:spcPts val="0"/>
              </a:spcAft>
            </a:pPr>
            <a:r>
              <a:rPr lang="en-US" altLang="zh-CN">
                <a:latin typeface="Microsoft YaHei"/>
                <a:ea typeface="Microsoft YaHei"/>
                <a:cs typeface="Times New Roman"/>
              </a:rPr>
              <a:t>Universal</a:t>
            </a:r>
            <a:r>
              <a:rPr lang="zh-CN" altLang="en-US">
                <a:latin typeface="Microsoft YaHei"/>
                <a:ea typeface="Microsoft YaHei"/>
                <a:cs typeface="Times New Roman"/>
              </a:rPr>
              <a:t> Speech Generation LLM</a:t>
            </a:r>
            <a:endParaRPr lang="zh-CN" altLang="en-US"/>
          </a:p>
          <a:p>
            <a:pPr lvl="1">
              <a:spcBef>
                <a:spcPts val="1400"/>
              </a:spcBef>
              <a:spcAft>
                <a:spcPts val="0"/>
              </a:spcAft>
              <a:buFont typeface="Courier New" pitchFamily="2" charset="2"/>
              <a:buChar char="o"/>
            </a:pPr>
            <a:r>
              <a:rPr lang="zh-CN" altLang="en-US">
                <a:latin typeface="Microsoft YaHei"/>
                <a:ea typeface="Microsoft YaHei"/>
                <a:cs typeface="Times New Roman"/>
              </a:rPr>
              <a:t>Mainstream: Decoder-only autoregressive modeling</a:t>
            </a:r>
          </a:p>
          <a:p>
            <a:pPr lvl="1">
              <a:spcBef>
                <a:spcPts val="1400"/>
              </a:spcBef>
              <a:spcAft>
                <a:spcPts val="0"/>
              </a:spcAft>
              <a:buFont typeface="Courier New" pitchFamily="2" charset="2"/>
              <a:buChar char="o"/>
            </a:pPr>
            <a:r>
              <a:rPr lang="zh-CN" altLang="en-US">
                <a:latin typeface="Microsoft YaHei"/>
                <a:ea typeface="Microsoft YaHei"/>
                <a:cs typeface="Times New Roman"/>
              </a:rPr>
              <a:t>Unique problems and technologies in discrete domain: Coarse to fine modeling, speaker control, robustness, efficiency...</a:t>
            </a:r>
          </a:p>
          <a:p>
            <a:pPr lvl="1">
              <a:spcBef>
                <a:spcPts val="1400"/>
              </a:spcBef>
              <a:spcAft>
                <a:spcPts val="0"/>
              </a:spcAft>
              <a:buFont typeface="Courier New" pitchFamily="2" charset="2"/>
              <a:buChar char="o"/>
            </a:pPr>
            <a:r>
              <a:rPr lang="zh-CN" altLang="en-US">
                <a:latin typeface="Microsoft YaHei"/>
                <a:ea typeface="Microsoft YaHei"/>
                <a:cs typeface="Times New Roman"/>
              </a:rPr>
              <a:t>Numerous open-sourced and industry-level LLMs for generation</a:t>
            </a:r>
          </a:p>
          <a:p>
            <a:pPr>
              <a:spcBef>
                <a:spcPts val="1400"/>
              </a:spcBef>
              <a:spcAft>
                <a:spcPts val="0"/>
              </a:spcAft>
            </a:pPr>
            <a:r>
              <a:rPr lang="zh-CN" altLang="en-US">
                <a:latin typeface="Microsoft YaHei"/>
                <a:ea typeface="Microsoft YaHei"/>
                <a:cs typeface="Times New Roman"/>
              </a:rPr>
              <a:t>End-to-end spoken dialogue models, spoken LLMs</a:t>
            </a:r>
            <a:endParaRPr lang="zh-CN">
              <a:latin typeface="Microsoft YaHei"/>
              <a:ea typeface="Microsoft YaHei"/>
              <a:cs typeface="Times New Roman"/>
            </a:endParaRPr>
          </a:p>
          <a:p>
            <a:pPr lvl="1">
              <a:spcBef>
                <a:spcPts val="1400"/>
              </a:spcBef>
              <a:spcAft>
                <a:spcPts val="0"/>
              </a:spcAft>
              <a:buFont typeface="Courier New" pitchFamily="2" charset="2"/>
              <a:buChar char="o"/>
            </a:pPr>
            <a:r>
              <a:rPr lang="zh-CN" altLang="en-US">
                <a:latin typeface="Microsoft YaHei"/>
                <a:ea typeface="Microsoft YaHei"/>
                <a:cs typeface="Times New Roman"/>
              </a:rPr>
              <a:t>Universal text-speech interaction model on the rise</a:t>
            </a:r>
            <a:endParaRPr lang="zh-CN"/>
          </a:p>
          <a:p>
            <a:pPr>
              <a:spcBef>
                <a:spcPts val="1400"/>
              </a:spcBef>
              <a:spcAft>
                <a:spcPts val="0"/>
              </a:spcAft>
            </a:pPr>
            <a:endParaRPr lang="zh-CN" altLang="en-US"/>
          </a:p>
        </p:txBody>
      </p:sp>
      <p:sp>
        <p:nvSpPr>
          <p:cNvPr id="4" name="灯片编号占位符 3">
            <a:extLst>
              <a:ext uri="{FF2B5EF4-FFF2-40B4-BE49-F238E27FC236}">
                <a16:creationId xmlns:a16="http://schemas.microsoft.com/office/drawing/2014/main" id="{57353061-6559-18C5-223B-3C4828FD0FD3}"/>
              </a:ext>
            </a:extLst>
          </p:cNvPr>
          <p:cNvSpPr>
            <a:spLocks noGrp="1"/>
          </p:cNvSpPr>
          <p:nvPr>
            <p:ph type="sldNum" sz="quarter" idx="12"/>
          </p:nvPr>
        </p:nvSpPr>
        <p:spPr/>
        <p:txBody>
          <a:bodyPr/>
          <a:lstStyle/>
          <a:p>
            <a:fld id="{E35E9E6D-B1E9-4F08-8E83-0E081C425F53}" type="slidenum">
              <a:rPr lang="en-US" altLang="zh-CN"/>
              <a:t>116</a:t>
            </a:fld>
            <a:endParaRPr lang="zh-CN" altLang="en-US"/>
          </a:p>
        </p:txBody>
      </p:sp>
    </p:spTree>
    <p:extLst>
      <p:ext uri="{BB962C8B-B14F-4D97-AF65-F5344CB8AC3E}">
        <p14:creationId xmlns:p14="http://schemas.microsoft.com/office/powerpoint/2010/main" val="698901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箭头连接符 17">
            <a:extLst>
              <a:ext uri="{FF2B5EF4-FFF2-40B4-BE49-F238E27FC236}">
                <a16:creationId xmlns:a16="http://schemas.microsoft.com/office/drawing/2014/main" id="{F60F95C5-DCBA-2D21-EF07-15D1364DCC67}"/>
              </a:ext>
            </a:extLst>
          </p:cNvPr>
          <p:cNvCxnSpPr>
            <a:cxnSpLocks/>
          </p:cNvCxnSpPr>
          <p:nvPr/>
        </p:nvCxnSpPr>
        <p:spPr>
          <a:xfrm>
            <a:off x="8310666" y="1900411"/>
            <a:ext cx="13349" cy="3244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82C4532B-122E-2011-6D84-B04E1E89D1DF}"/>
              </a:ext>
            </a:extLst>
          </p:cNvPr>
          <p:cNvSpPr>
            <a:spLocks noGrp="1"/>
          </p:cNvSpPr>
          <p:nvPr>
            <p:ph type="title"/>
          </p:nvPr>
        </p:nvSpPr>
        <p:spPr/>
        <p:txBody>
          <a:bodyPr/>
          <a:lstStyle/>
          <a:p>
            <a:r>
              <a:rPr lang="en-US" altLang="zh-CN">
                <a:latin typeface="Microsoft YaHei"/>
                <a:ea typeface="Microsoft YaHei"/>
                <a:cs typeface="Times New Roman"/>
              </a:rPr>
              <a:t>Challenges and Future Vision</a:t>
            </a:r>
            <a:endParaRPr lang="zh-CN"/>
          </a:p>
        </p:txBody>
      </p:sp>
      <p:sp>
        <p:nvSpPr>
          <p:cNvPr id="3" name="内容占位符 2">
            <a:extLst>
              <a:ext uri="{FF2B5EF4-FFF2-40B4-BE49-F238E27FC236}">
                <a16:creationId xmlns:a16="http://schemas.microsoft.com/office/drawing/2014/main" id="{6DB51F20-A11A-1474-2FA3-28312CCB50FB}"/>
              </a:ext>
            </a:extLst>
          </p:cNvPr>
          <p:cNvSpPr>
            <a:spLocks noGrp="1"/>
          </p:cNvSpPr>
          <p:nvPr>
            <p:ph idx="1"/>
          </p:nvPr>
        </p:nvSpPr>
        <p:spPr>
          <a:xfrm>
            <a:off x="156179" y="1213222"/>
            <a:ext cx="6205387" cy="4356541"/>
          </a:xfrm>
        </p:spPr>
        <p:txBody>
          <a:bodyPr/>
          <a:lstStyle/>
          <a:p>
            <a:pPr>
              <a:lnSpc>
                <a:spcPct val="150000"/>
              </a:lnSpc>
            </a:pPr>
            <a:r>
              <a:rPr lang="zh-CN" altLang="en-US" dirty="0">
                <a:latin typeface="Microsoft YaHei"/>
                <a:ea typeface="Microsoft YaHei"/>
                <a:cs typeface="Times New Roman"/>
              </a:rPr>
              <a:t>Improvements of discrete speech tokens</a:t>
            </a:r>
            <a:endParaRPr lang="zh-CN" altLang="en-US" dirty="0"/>
          </a:p>
          <a:p>
            <a:pPr lvl="1">
              <a:lnSpc>
                <a:spcPct val="150000"/>
              </a:lnSpc>
              <a:spcBef>
                <a:spcPts val="20"/>
              </a:spcBef>
              <a:spcAft>
                <a:spcPts val="0"/>
              </a:spcAft>
              <a:buFont typeface="Courier New" pitchFamily="2" charset="2"/>
              <a:buChar char="o"/>
            </a:pPr>
            <a:r>
              <a:rPr lang="zh-CN" altLang="en-US" dirty="0">
                <a:latin typeface="Microsoft YaHei"/>
                <a:ea typeface="Microsoft YaHei"/>
                <a:cs typeface="Times New Roman"/>
              </a:rPr>
              <a:t>Tokenization for universal audio</a:t>
            </a:r>
            <a:endParaRPr lang="zh-CN" altLang="en-US" dirty="0"/>
          </a:p>
          <a:p>
            <a:pPr lvl="1">
              <a:lnSpc>
                <a:spcPct val="150000"/>
              </a:lnSpc>
              <a:spcBef>
                <a:spcPts val="20"/>
              </a:spcBef>
              <a:spcAft>
                <a:spcPts val="0"/>
              </a:spcAft>
              <a:buFont typeface="Courier New" pitchFamily="2" charset="2"/>
              <a:buChar char="o"/>
            </a:pPr>
            <a:r>
              <a:rPr lang="zh-CN" altLang="en-US" dirty="0">
                <a:latin typeface="Microsoft YaHei"/>
                <a:ea typeface="Microsoft YaHei"/>
                <a:cs typeface="Times New Roman"/>
              </a:rPr>
              <a:t>Extremely low bitrate and single codebook</a:t>
            </a:r>
          </a:p>
          <a:p>
            <a:pPr lvl="1">
              <a:lnSpc>
                <a:spcPct val="150000"/>
              </a:lnSpc>
              <a:buFont typeface="Courier New" pitchFamily="2" charset="2"/>
              <a:buChar char="o"/>
            </a:pPr>
            <a:r>
              <a:rPr lang="en-US" altLang="zh-CN" dirty="0">
                <a:latin typeface="Microsoft YaHei"/>
                <a:ea typeface="Microsoft YaHei"/>
                <a:cs typeface="Times New Roman"/>
              </a:rPr>
              <a:t>Decoupling</a:t>
            </a:r>
            <a:r>
              <a:rPr lang="zh-CN" dirty="0">
                <a:latin typeface="Microsoft YaHei"/>
                <a:ea typeface="Microsoft YaHei"/>
                <a:cs typeface="Times New Roman"/>
              </a:rPr>
              <a:t> </a:t>
            </a:r>
            <a:r>
              <a:rPr lang="en-US" altLang="zh-CN" dirty="0">
                <a:latin typeface="Microsoft YaHei"/>
                <a:ea typeface="Microsoft YaHei"/>
                <a:cs typeface="Times New Roman"/>
              </a:rPr>
              <a:t>of</a:t>
            </a:r>
            <a:r>
              <a:rPr lang="zh-CN" dirty="0">
                <a:latin typeface="Microsoft YaHei"/>
                <a:ea typeface="Microsoft YaHei"/>
                <a:cs typeface="Times New Roman"/>
              </a:rPr>
              <a:t> pa</a:t>
            </a:r>
            <a:r>
              <a:rPr lang="en-US" altLang="zh-CN" dirty="0" err="1">
                <a:latin typeface="Microsoft YaHei"/>
                <a:ea typeface="Microsoft YaHei"/>
                <a:cs typeface="Times New Roman"/>
              </a:rPr>
              <a:t>ralinguistic</a:t>
            </a:r>
            <a:r>
              <a:rPr lang="zh-CN" dirty="0">
                <a:latin typeface="Microsoft YaHei"/>
                <a:ea typeface="Microsoft YaHei"/>
                <a:cs typeface="Times New Roman"/>
              </a:rPr>
              <a:t> </a:t>
            </a:r>
            <a:r>
              <a:rPr lang="en-US" altLang="zh-CN" dirty="0">
                <a:latin typeface="Microsoft YaHei"/>
                <a:ea typeface="Microsoft YaHei"/>
                <a:cs typeface="Times New Roman"/>
              </a:rPr>
              <a:t>information</a:t>
            </a:r>
          </a:p>
          <a:p>
            <a:pPr lvl="1">
              <a:lnSpc>
                <a:spcPct val="150000"/>
              </a:lnSpc>
              <a:buFont typeface="Courier New" pitchFamily="2" charset="2"/>
              <a:buChar char="o"/>
            </a:pPr>
            <a:r>
              <a:rPr lang="en-US" altLang="zh-CN" dirty="0">
                <a:latin typeface="Microsoft YaHei"/>
                <a:ea typeface="Microsoft YaHei"/>
                <a:cs typeface="Times New Roman"/>
              </a:rPr>
              <a:t>Streaming processing and causality</a:t>
            </a:r>
          </a:p>
          <a:p>
            <a:pPr lvl="1">
              <a:lnSpc>
                <a:spcPct val="150000"/>
              </a:lnSpc>
              <a:buFont typeface="Courier New" pitchFamily="2" charset="2"/>
              <a:buChar char="o"/>
            </a:pPr>
            <a:r>
              <a:rPr lang="en-US" altLang="zh-CN" dirty="0">
                <a:latin typeface="Microsoft YaHei"/>
                <a:ea typeface="Microsoft YaHei"/>
                <a:cs typeface="Times New Roman"/>
              </a:rPr>
              <a:t>Variable frame rate</a:t>
            </a:r>
          </a:p>
          <a:p>
            <a:pPr lvl="1">
              <a:lnSpc>
                <a:spcPct val="150000"/>
              </a:lnSpc>
              <a:buFont typeface="Courier New" pitchFamily="2" charset="2"/>
              <a:buChar char="o"/>
            </a:pPr>
            <a:r>
              <a:rPr lang="en-US" altLang="zh-CN" dirty="0">
                <a:latin typeface="Microsoft YaHei"/>
                <a:ea typeface="Microsoft YaHei"/>
                <a:cs typeface="Times New Roman"/>
              </a:rPr>
              <a:t>Adaptive tokens</a:t>
            </a:r>
          </a:p>
          <a:p>
            <a:pPr lvl="1">
              <a:lnSpc>
                <a:spcPct val="150000"/>
              </a:lnSpc>
              <a:buFont typeface="Courier New" pitchFamily="2" charset="2"/>
              <a:buChar char="o"/>
            </a:pPr>
            <a:r>
              <a:rPr lang="en-US" altLang="zh-CN" dirty="0">
                <a:latin typeface="Microsoft YaHei"/>
                <a:ea typeface="Microsoft YaHei"/>
                <a:cs typeface="Times New Roman"/>
              </a:rPr>
              <a:t>...</a:t>
            </a:r>
            <a:endParaRPr lang="en-US" altLang="zh-CN" dirty="0"/>
          </a:p>
        </p:txBody>
      </p:sp>
      <p:sp>
        <p:nvSpPr>
          <p:cNvPr id="4" name="灯片编号占位符 3">
            <a:extLst>
              <a:ext uri="{FF2B5EF4-FFF2-40B4-BE49-F238E27FC236}">
                <a16:creationId xmlns:a16="http://schemas.microsoft.com/office/drawing/2014/main" id="{98AF70A9-6E44-1336-BFBB-2E86FE804845}"/>
              </a:ext>
            </a:extLst>
          </p:cNvPr>
          <p:cNvSpPr>
            <a:spLocks noGrp="1"/>
          </p:cNvSpPr>
          <p:nvPr>
            <p:ph type="sldNum" sz="quarter" idx="12"/>
          </p:nvPr>
        </p:nvSpPr>
        <p:spPr/>
        <p:txBody>
          <a:bodyPr/>
          <a:lstStyle/>
          <a:p>
            <a:fld id="{E35E9E6D-B1E9-4F08-8E83-0E081C425F53}" type="slidenum">
              <a:rPr lang="en-US" altLang="zh-CN"/>
              <a:t>117</a:t>
            </a:fld>
            <a:endParaRPr lang="zh-CN" altLang="en-US"/>
          </a:p>
        </p:txBody>
      </p:sp>
      <p:pic>
        <p:nvPicPr>
          <p:cNvPr id="5" name="图片 4">
            <a:extLst>
              <a:ext uri="{FF2B5EF4-FFF2-40B4-BE49-F238E27FC236}">
                <a16:creationId xmlns:a16="http://schemas.microsoft.com/office/drawing/2014/main" id="{E7028D88-3B4A-7AC3-9FE7-145DA78BD5FA}"/>
              </a:ext>
            </a:extLst>
          </p:cNvPr>
          <p:cNvPicPr>
            <a:picLocks noChangeAspect="1"/>
          </p:cNvPicPr>
          <p:nvPr/>
        </p:nvPicPr>
        <p:blipFill>
          <a:blip r:embed="rId2"/>
          <a:stretch>
            <a:fillRect/>
          </a:stretch>
        </p:blipFill>
        <p:spPr>
          <a:xfrm>
            <a:off x="7362350" y="927181"/>
            <a:ext cx="1802103" cy="965988"/>
          </a:xfrm>
          <a:prstGeom prst="rect">
            <a:avLst/>
          </a:prstGeom>
        </p:spPr>
      </p:pic>
      <p:sp>
        <p:nvSpPr>
          <p:cNvPr id="6" name="矩形: 圆角 5">
            <a:extLst>
              <a:ext uri="{FF2B5EF4-FFF2-40B4-BE49-F238E27FC236}">
                <a16:creationId xmlns:a16="http://schemas.microsoft.com/office/drawing/2014/main" id="{4A37BF3F-1679-C163-BE31-9DC2C7EC4DCB}"/>
              </a:ext>
            </a:extLst>
          </p:cNvPr>
          <p:cNvSpPr/>
          <p:nvPr/>
        </p:nvSpPr>
        <p:spPr>
          <a:xfrm>
            <a:off x="7007693" y="2088614"/>
            <a:ext cx="2502438" cy="9806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solidFill>
                  <a:schemeClr val="tx1"/>
                </a:solidFill>
                <a:latin typeface="Microsoft YaHei"/>
                <a:ea typeface="Microsoft YaHei"/>
                <a:cs typeface="Arial"/>
              </a:rPr>
              <a:t>Encoder+Quantizer</a:t>
            </a:r>
          </a:p>
          <a:p>
            <a:pPr algn="ctr"/>
            <a:r>
              <a:rPr lang="zh-CN" altLang="en-US" sz="1400">
                <a:solidFill>
                  <a:schemeClr val="tx1"/>
                </a:solidFill>
                <a:latin typeface="Microsoft YaHei"/>
                <a:ea typeface="Microsoft YaHei"/>
                <a:cs typeface="Arial"/>
              </a:rPr>
              <a:t>Information Factorization</a:t>
            </a:r>
          </a:p>
        </p:txBody>
      </p:sp>
      <p:sp>
        <p:nvSpPr>
          <p:cNvPr id="8" name="椭圆 7">
            <a:extLst>
              <a:ext uri="{FF2B5EF4-FFF2-40B4-BE49-F238E27FC236}">
                <a16:creationId xmlns:a16="http://schemas.microsoft.com/office/drawing/2014/main" id="{24C0FB84-9D2C-EA36-20F7-664BC8AA8979}"/>
              </a:ext>
            </a:extLst>
          </p:cNvPr>
          <p:cNvSpPr/>
          <p:nvPr/>
        </p:nvSpPr>
        <p:spPr>
          <a:xfrm>
            <a:off x="7127163" y="3269375"/>
            <a:ext cx="2373354" cy="46089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1200">
                <a:solidFill>
                  <a:srgbClr val="000000"/>
                </a:solidFill>
                <a:latin typeface="Microsoft YaHei"/>
                <a:ea typeface="Microsoft YaHei"/>
                <a:cs typeface="Arial"/>
              </a:rPr>
              <a:t>Content+Prosody</a:t>
            </a:r>
            <a:endParaRPr lang="zh-CN" sz="1200">
              <a:latin typeface="Microsoft YaHei"/>
              <a:ea typeface="Microsoft YaHei"/>
            </a:endParaRPr>
          </a:p>
        </p:txBody>
      </p:sp>
      <p:sp>
        <p:nvSpPr>
          <p:cNvPr id="9" name="椭圆 8">
            <a:extLst>
              <a:ext uri="{FF2B5EF4-FFF2-40B4-BE49-F238E27FC236}">
                <a16:creationId xmlns:a16="http://schemas.microsoft.com/office/drawing/2014/main" id="{6BC938B8-CFB9-18E8-59A0-D10A0D12D5EB}"/>
              </a:ext>
            </a:extLst>
          </p:cNvPr>
          <p:cNvSpPr/>
          <p:nvPr/>
        </p:nvSpPr>
        <p:spPr>
          <a:xfrm>
            <a:off x="10217178" y="3798597"/>
            <a:ext cx="1356743" cy="570892"/>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solidFill>
                  <a:srgbClr val="000000"/>
                </a:solidFill>
                <a:latin typeface="Microsoft YaHei"/>
                <a:ea typeface="Microsoft YaHei"/>
                <a:cs typeface="Arial"/>
              </a:rPr>
              <a:t>Timbre</a:t>
            </a:r>
          </a:p>
        </p:txBody>
      </p:sp>
      <p:sp>
        <p:nvSpPr>
          <p:cNvPr id="10" name="矩形: 圆角 9">
            <a:extLst>
              <a:ext uri="{FF2B5EF4-FFF2-40B4-BE49-F238E27FC236}">
                <a16:creationId xmlns:a16="http://schemas.microsoft.com/office/drawing/2014/main" id="{888E7B15-7141-1ACB-D4F9-C8446F7047E2}"/>
              </a:ext>
            </a:extLst>
          </p:cNvPr>
          <p:cNvSpPr/>
          <p:nvPr/>
        </p:nvSpPr>
        <p:spPr>
          <a:xfrm>
            <a:off x="7013255" y="3896279"/>
            <a:ext cx="2496876" cy="10807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solidFill>
                  <a:schemeClr val="tx1"/>
                </a:solidFill>
                <a:latin typeface="Microsoft YaHei"/>
                <a:ea typeface="Microsoft YaHei"/>
                <a:cs typeface="Arial"/>
              </a:rPr>
              <a:t>Decoder</a:t>
            </a:r>
          </a:p>
          <a:p>
            <a:pPr algn="ctr"/>
            <a:r>
              <a:rPr lang="zh-CN" altLang="en-US" sz="1600">
                <a:solidFill>
                  <a:schemeClr val="tx1"/>
                </a:solidFill>
                <a:latin typeface="Microsoft YaHei"/>
                <a:ea typeface="Microsoft YaHei"/>
                <a:cs typeface="Arial"/>
              </a:rPr>
              <a:t>Information Assembly</a:t>
            </a:r>
          </a:p>
        </p:txBody>
      </p:sp>
      <p:pic>
        <p:nvPicPr>
          <p:cNvPr id="11" name="图片 10">
            <a:extLst>
              <a:ext uri="{FF2B5EF4-FFF2-40B4-BE49-F238E27FC236}">
                <a16:creationId xmlns:a16="http://schemas.microsoft.com/office/drawing/2014/main" id="{A3075A86-2D44-CF21-31EE-633CAFBB839D}"/>
              </a:ext>
            </a:extLst>
          </p:cNvPr>
          <p:cNvPicPr>
            <a:picLocks noChangeAspect="1"/>
          </p:cNvPicPr>
          <p:nvPr/>
        </p:nvPicPr>
        <p:blipFill>
          <a:blip r:embed="rId2"/>
          <a:stretch>
            <a:fillRect/>
          </a:stretch>
        </p:blipFill>
        <p:spPr>
          <a:xfrm>
            <a:off x="7357401" y="5087589"/>
            <a:ext cx="1802103" cy="965988"/>
          </a:xfrm>
          <a:prstGeom prst="rect">
            <a:avLst/>
          </a:prstGeom>
        </p:spPr>
      </p:pic>
      <p:sp>
        <p:nvSpPr>
          <p:cNvPr id="12" name="椭圆 11">
            <a:extLst>
              <a:ext uri="{FF2B5EF4-FFF2-40B4-BE49-F238E27FC236}">
                <a16:creationId xmlns:a16="http://schemas.microsoft.com/office/drawing/2014/main" id="{43EB8889-E63E-517C-62B4-D50B5F1FFA2C}"/>
              </a:ext>
            </a:extLst>
          </p:cNvPr>
          <p:cNvSpPr/>
          <p:nvPr/>
        </p:nvSpPr>
        <p:spPr>
          <a:xfrm>
            <a:off x="10217178" y="4551679"/>
            <a:ext cx="1426016" cy="53940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solidFill>
                  <a:srgbClr val="000000"/>
                </a:solidFill>
                <a:latin typeface="Microsoft YaHei"/>
                <a:ea typeface="Microsoft YaHei"/>
                <a:cs typeface="Arial"/>
              </a:rPr>
              <a:t>Details</a:t>
            </a:r>
            <a:endParaRPr lang="zh-CN">
              <a:latin typeface="Microsoft YaHei"/>
              <a:ea typeface="Microsoft YaHei"/>
            </a:endParaRPr>
          </a:p>
        </p:txBody>
      </p:sp>
      <p:sp>
        <p:nvSpPr>
          <p:cNvPr id="13" name="矩形: 圆角 12">
            <a:extLst>
              <a:ext uri="{FF2B5EF4-FFF2-40B4-BE49-F238E27FC236}">
                <a16:creationId xmlns:a16="http://schemas.microsoft.com/office/drawing/2014/main" id="{7F1EE4A0-E02F-5CAE-C6FE-2DD93E00DB6F}"/>
              </a:ext>
            </a:extLst>
          </p:cNvPr>
          <p:cNvSpPr/>
          <p:nvPr/>
        </p:nvSpPr>
        <p:spPr>
          <a:xfrm>
            <a:off x="6575999" y="3188540"/>
            <a:ext cx="3384000" cy="599606"/>
          </a:xfrm>
          <a:prstGeom prst="roundRect">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EE91CEBA-7D0A-AD5A-21EF-621D4993A62D}"/>
              </a:ext>
            </a:extLst>
          </p:cNvPr>
          <p:cNvCxnSpPr/>
          <p:nvPr/>
        </p:nvCxnSpPr>
        <p:spPr>
          <a:xfrm flipV="1">
            <a:off x="9949430" y="2710818"/>
            <a:ext cx="534205" cy="70383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4313330F-E21C-4492-D991-AA14B6DB0092}"/>
              </a:ext>
            </a:extLst>
          </p:cNvPr>
          <p:cNvSpPr txBox="1"/>
          <p:nvPr/>
        </p:nvSpPr>
        <p:spPr>
          <a:xfrm>
            <a:off x="9716735" y="2205652"/>
            <a:ext cx="2422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1600">
                <a:latin typeface="Microsoft YaHei"/>
                <a:ea typeface="Microsoft YaHei"/>
                <a:cs typeface="Arial"/>
              </a:rPr>
              <a:t>Autoregressive</a:t>
            </a:r>
          </a:p>
          <a:p>
            <a:pPr algn="ctr"/>
            <a:r>
              <a:rPr lang="zh-CN" altLang="en-US" sz="1600">
                <a:latin typeface="Microsoft YaHei"/>
                <a:ea typeface="Microsoft YaHei"/>
                <a:cs typeface="Arial"/>
              </a:rPr>
              <a:t>Modeling&amp;Generation</a:t>
            </a:r>
          </a:p>
        </p:txBody>
      </p:sp>
      <p:cxnSp>
        <p:nvCxnSpPr>
          <p:cNvPr id="16" name="直接箭头连接符 15">
            <a:extLst>
              <a:ext uri="{FF2B5EF4-FFF2-40B4-BE49-F238E27FC236}">
                <a16:creationId xmlns:a16="http://schemas.microsoft.com/office/drawing/2014/main" id="{95D7C2A1-0DFB-EAA6-C458-F851838E8B6B}"/>
              </a:ext>
            </a:extLst>
          </p:cNvPr>
          <p:cNvCxnSpPr/>
          <p:nvPr/>
        </p:nvCxnSpPr>
        <p:spPr>
          <a:xfrm flipH="1">
            <a:off x="9581037" y="4119666"/>
            <a:ext cx="620724" cy="27476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DA9C632D-5857-FFBC-9C59-682261AE0A6B}"/>
              </a:ext>
            </a:extLst>
          </p:cNvPr>
          <p:cNvCxnSpPr>
            <a:cxnSpLocks/>
          </p:cNvCxnSpPr>
          <p:nvPr/>
        </p:nvCxnSpPr>
        <p:spPr>
          <a:xfrm flipH="1" flipV="1">
            <a:off x="9597724" y="4522358"/>
            <a:ext cx="592913" cy="331497"/>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4503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EA3BCD-122F-D487-597B-370148E9D4CF}"/>
              </a:ext>
            </a:extLst>
          </p:cNvPr>
          <p:cNvSpPr>
            <a:spLocks noGrp="1"/>
          </p:cNvSpPr>
          <p:nvPr>
            <p:ph type="title"/>
          </p:nvPr>
        </p:nvSpPr>
        <p:spPr/>
        <p:txBody>
          <a:bodyPr/>
          <a:lstStyle/>
          <a:p>
            <a:r>
              <a:rPr lang="en-US" altLang="zh-CN">
                <a:latin typeface="Microsoft YaHei"/>
                <a:ea typeface="Microsoft YaHei"/>
                <a:cs typeface="Times New Roman"/>
              </a:rPr>
              <a:t>Challenges</a:t>
            </a:r>
            <a:r>
              <a:rPr lang="zh-CN">
                <a:latin typeface="Microsoft YaHei"/>
                <a:ea typeface="Microsoft YaHei"/>
                <a:cs typeface="Times New Roman"/>
              </a:rPr>
              <a:t> and </a:t>
            </a:r>
            <a:r>
              <a:rPr lang="en-US" altLang="zh-CN">
                <a:latin typeface="Microsoft YaHei"/>
                <a:ea typeface="Microsoft YaHei"/>
                <a:cs typeface="Times New Roman"/>
              </a:rPr>
              <a:t>Future</a:t>
            </a:r>
            <a:r>
              <a:rPr lang="zh-CN">
                <a:latin typeface="Microsoft YaHei"/>
                <a:ea typeface="Microsoft YaHei"/>
                <a:cs typeface="Times New Roman"/>
              </a:rPr>
              <a:t> </a:t>
            </a:r>
            <a:r>
              <a:rPr lang="en-US" altLang="zh-CN">
                <a:latin typeface="Microsoft YaHei"/>
                <a:ea typeface="Microsoft YaHei"/>
                <a:cs typeface="Times New Roman"/>
              </a:rPr>
              <a:t>Vision</a:t>
            </a:r>
            <a:endParaRPr lang="zh-CN"/>
          </a:p>
        </p:txBody>
      </p:sp>
      <p:sp>
        <p:nvSpPr>
          <p:cNvPr id="3" name="内容占位符 2">
            <a:extLst>
              <a:ext uri="{FF2B5EF4-FFF2-40B4-BE49-F238E27FC236}">
                <a16:creationId xmlns:a16="http://schemas.microsoft.com/office/drawing/2014/main" id="{B3B82547-7CC4-9F41-86B8-CE836A4A734E}"/>
              </a:ext>
            </a:extLst>
          </p:cNvPr>
          <p:cNvSpPr>
            <a:spLocks noGrp="1"/>
          </p:cNvSpPr>
          <p:nvPr>
            <p:ph idx="1"/>
          </p:nvPr>
        </p:nvSpPr>
        <p:spPr/>
        <p:txBody>
          <a:bodyPr/>
          <a:lstStyle/>
          <a:p>
            <a:pPr>
              <a:lnSpc>
                <a:spcPct val="150000"/>
              </a:lnSpc>
            </a:pPr>
            <a:r>
              <a:rPr lang="zh-CN" altLang="en-US">
                <a:latin typeface="Microsoft YaHei"/>
                <a:ea typeface="Microsoft YaHei"/>
                <a:cs typeface="Times New Roman"/>
              </a:rPr>
              <a:t>Universal audio generation LLM</a:t>
            </a:r>
            <a:endParaRPr lang="zh-CN"/>
          </a:p>
          <a:p>
            <a:pPr lvl="1">
              <a:lnSpc>
                <a:spcPct val="150000"/>
              </a:lnSpc>
              <a:spcBef>
                <a:spcPts val="20"/>
              </a:spcBef>
              <a:spcAft>
                <a:spcPts val="0"/>
              </a:spcAft>
              <a:buFont typeface="Courier New" pitchFamily="2" charset="2"/>
              <a:buChar char="o"/>
            </a:pPr>
            <a:r>
              <a:rPr lang="zh-CN" altLang="en-US">
                <a:latin typeface="Microsoft YaHei"/>
                <a:ea typeface="Microsoft YaHei"/>
                <a:cs typeface="Times New Roman"/>
              </a:rPr>
              <a:t>Stability and Robustness</a:t>
            </a:r>
          </a:p>
          <a:p>
            <a:pPr lvl="1">
              <a:lnSpc>
                <a:spcPct val="150000"/>
              </a:lnSpc>
              <a:spcBef>
                <a:spcPts val="20"/>
              </a:spcBef>
              <a:spcAft>
                <a:spcPts val="0"/>
              </a:spcAft>
              <a:buFont typeface="Courier New" pitchFamily="2" charset="2"/>
              <a:buChar char="o"/>
            </a:pPr>
            <a:r>
              <a:rPr lang="zh-CN" altLang="en-US">
                <a:latin typeface="Microsoft YaHei"/>
                <a:ea typeface="Microsoft YaHei"/>
                <a:cs typeface="Times New Roman"/>
              </a:rPr>
              <a:t>Controllability and flexibility</a:t>
            </a:r>
          </a:p>
          <a:p>
            <a:pPr lvl="1">
              <a:lnSpc>
                <a:spcPct val="150000"/>
              </a:lnSpc>
              <a:buFont typeface="Courier New" pitchFamily="2" charset="2"/>
              <a:buChar char="o"/>
            </a:pPr>
            <a:r>
              <a:rPr lang="en-US" altLang="zh-CN">
                <a:latin typeface="Microsoft YaHei"/>
                <a:ea typeface="Microsoft YaHei"/>
                <a:cs typeface="Times New Roman"/>
              </a:rPr>
              <a:t>Universal generation</a:t>
            </a:r>
            <a:endParaRPr lang="zh-CN"/>
          </a:p>
        </p:txBody>
      </p:sp>
      <p:sp>
        <p:nvSpPr>
          <p:cNvPr id="4" name="灯片编号占位符 3">
            <a:extLst>
              <a:ext uri="{FF2B5EF4-FFF2-40B4-BE49-F238E27FC236}">
                <a16:creationId xmlns:a16="http://schemas.microsoft.com/office/drawing/2014/main" id="{6D9DC50A-92CD-287A-11BF-8B1A675730CD}"/>
              </a:ext>
            </a:extLst>
          </p:cNvPr>
          <p:cNvSpPr>
            <a:spLocks noGrp="1"/>
          </p:cNvSpPr>
          <p:nvPr>
            <p:ph type="sldNum" sz="quarter" idx="12"/>
          </p:nvPr>
        </p:nvSpPr>
        <p:spPr/>
        <p:txBody>
          <a:bodyPr/>
          <a:lstStyle/>
          <a:p>
            <a:fld id="{E35E9E6D-B1E9-4F08-8E83-0E081C425F53}" type="slidenum">
              <a:rPr lang="en-US" altLang="zh-CN"/>
              <a:t>118</a:t>
            </a:fld>
            <a:endParaRPr lang="zh-CN" altLang="en-US"/>
          </a:p>
        </p:txBody>
      </p:sp>
      <p:pic>
        <p:nvPicPr>
          <p:cNvPr id="5" name="图片 4" descr="图示&#10;&#10;已自动生成说明">
            <a:extLst>
              <a:ext uri="{FF2B5EF4-FFF2-40B4-BE49-F238E27FC236}">
                <a16:creationId xmlns:a16="http://schemas.microsoft.com/office/drawing/2014/main" id="{110DEE1E-5836-B7DC-AE58-15A7BDDCFF7E}"/>
              </a:ext>
            </a:extLst>
          </p:cNvPr>
          <p:cNvPicPr>
            <a:picLocks noChangeAspect="1"/>
          </p:cNvPicPr>
          <p:nvPr/>
        </p:nvPicPr>
        <p:blipFill>
          <a:blip r:embed="rId2"/>
          <a:stretch>
            <a:fillRect/>
          </a:stretch>
        </p:blipFill>
        <p:spPr>
          <a:xfrm>
            <a:off x="5169965" y="1125876"/>
            <a:ext cx="6284007" cy="4872350"/>
          </a:xfrm>
          <a:prstGeom prst="rect">
            <a:avLst/>
          </a:prstGeom>
        </p:spPr>
      </p:pic>
      <p:sp>
        <p:nvSpPr>
          <p:cNvPr id="6" name="文本框 5">
            <a:extLst>
              <a:ext uri="{FF2B5EF4-FFF2-40B4-BE49-F238E27FC236}">
                <a16:creationId xmlns:a16="http://schemas.microsoft.com/office/drawing/2014/main" id="{0BFBEC09-C673-D354-7FE1-C9683FD37F06}"/>
              </a:ext>
            </a:extLst>
          </p:cNvPr>
          <p:cNvSpPr txBox="1"/>
          <p:nvPr/>
        </p:nvSpPr>
        <p:spPr>
          <a:xfrm>
            <a:off x="5195576" y="6027684"/>
            <a:ext cx="69481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800">
                <a:latin typeface="Microsoft YaHei"/>
                <a:ea typeface="等线"/>
                <a:cs typeface="Arial"/>
              </a:rPr>
              <a:t>Yang D, et al. </a:t>
            </a:r>
            <a:r>
              <a:rPr lang="zh-CN" sz="800">
                <a:latin typeface="Microsoft YaHei"/>
                <a:ea typeface="Microsoft YaHei"/>
                <a:cs typeface="Arial"/>
              </a:rPr>
              <a:t>UniAudio: An Audio Foundation Model Toward Universal Audio Generation</a:t>
            </a:r>
            <a:r>
              <a:rPr lang="en-US" altLang="zh-CN" sz="800">
                <a:latin typeface="Microsoft YaHei"/>
                <a:ea typeface="等线"/>
                <a:cs typeface="Arial"/>
              </a:rPr>
              <a:t>.</a:t>
            </a:r>
            <a:r>
              <a:rPr lang="zh-CN" sz="800">
                <a:latin typeface="Microsoft YaHei"/>
                <a:ea typeface="Microsoft YaHei"/>
                <a:cs typeface="Arial"/>
              </a:rPr>
              <a:t> </a:t>
            </a:r>
            <a:r>
              <a:rPr lang="en-US" altLang="zh-CN" sz="800" i="1">
                <a:latin typeface="Microsoft YaHei"/>
                <a:ea typeface="等线"/>
                <a:cs typeface="Arial"/>
              </a:rPr>
              <a:t>ICLR</a:t>
            </a:r>
            <a:r>
              <a:rPr lang="zh-CN" sz="800" i="1">
                <a:latin typeface="Microsoft YaHei"/>
                <a:ea typeface="Microsoft YaHei"/>
                <a:cs typeface="Arial"/>
              </a:rPr>
              <a:t> 2</a:t>
            </a:r>
            <a:r>
              <a:rPr lang="en-US" altLang="zh-CN" sz="800" i="1">
                <a:latin typeface="Microsoft YaHei"/>
                <a:ea typeface="等线"/>
                <a:cs typeface="Arial"/>
              </a:rPr>
              <a:t>024.</a:t>
            </a:r>
            <a:br>
              <a:rPr lang="en-US" altLang="zh-CN" sz="1100" i="1">
                <a:latin typeface="等线" panose="02010600030101010101" pitchFamily="2" charset="-122"/>
                <a:ea typeface="等线" panose="02010600030101010101" pitchFamily="2" charset="-122"/>
              </a:rPr>
            </a:br>
            <a:endParaRPr lang="en-US" altLang="zh-CN" sz="800">
              <a:latin typeface="Microsoft YaHei"/>
              <a:ea typeface="等线" panose="02010600030101010101" pitchFamily="2" charset="-122"/>
              <a:cs typeface="Arial"/>
            </a:endParaRPr>
          </a:p>
        </p:txBody>
      </p:sp>
    </p:spTree>
    <p:extLst>
      <p:ext uri="{BB962C8B-B14F-4D97-AF65-F5344CB8AC3E}">
        <p14:creationId xmlns:p14="http://schemas.microsoft.com/office/powerpoint/2010/main" val="40725127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4F325-9FC7-9CFF-C2BA-B06A3816CBD8}"/>
              </a:ext>
            </a:extLst>
          </p:cNvPr>
          <p:cNvSpPr>
            <a:spLocks noGrp="1"/>
          </p:cNvSpPr>
          <p:nvPr>
            <p:ph type="title"/>
          </p:nvPr>
        </p:nvSpPr>
        <p:spPr/>
        <p:txBody>
          <a:bodyPr/>
          <a:lstStyle/>
          <a:p>
            <a:r>
              <a:rPr lang="zh-CN" altLang="en-US">
                <a:latin typeface="Microsoft YaHei"/>
                <a:ea typeface="Microsoft YaHei"/>
                <a:cs typeface="Times New Roman"/>
              </a:rPr>
              <a:t>Challenges and Future Vision</a:t>
            </a:r>
            <a:endParaRPr lang="zh-CN"/>
          </a:p>
        </p:txBody>
      </p:sp>
      <p:sp>
        <p:nvSpPr>
          <p:cNvPr id="3" name="内容占位符 2">
            <a:extLst>
              <a:ext uri="{FF2B5EF4-FFF2-40B4-BE49-F238E27FC236}">
                <a16:creationId xmlns:a16="http://schemas.microsoft.com/office/drawing/2014/main" id="{5CF3FEBE-3C21-BD8F-53D7-F981B9153AFE}"/>
              </a:ext>
            </a:extLst>
          </p:cNvPr>
          <p:cNvSpPr>
            <a:spLocks noGrp="1"/>
          </p:cNvSpPr>
          <p:nvPr>
            <p:ph idx="1"/>
          </p:nvPr>
        </p:nvSpPr>
        <p:spPr>
          <a:xfrm>
            <a:off x="219154" y="1213222"/>
            <a:ext cx="11055352" cy="4885902"/>
          </a:xfrm>
        </p:spPr>
        <p:txBody>
          <a:bodyPr/>
          <a:lstStyle/>
          <a:p>
            <a:pPr>
              <a:lnSpc>
                <a:spcPct val="150000"/>
              </a:lnSpc>
            </a:pPr>
            <a:r>
              <a:rPr lang="zh-CN" altLang="en-US">
                <a:latin typeface="Microsoft YaHei"/>
                <a:ea typeface="Microsoft YaHei"/>
                <a:cs typeface="Times New Roman"/>
              </a:rPr>
              <a:t>End-to-end spoken dialogue LLMs</a:t>
            </a:r>
            <a:endParaRPr lang="zh-CN" altLang="en-US"/>
          </a:p>
          <a:p>
            <a:pPr lvl="1">
              <a:lnSpc>
                <a:spcPct val="150000"/>
              </a:lnSpc>
              <a:buFont typeface="Courier New" pitchFamily="2" charset="2"/>
              <a:buChar char="o"/>
            </a:pPr>
            <a:r>
              <a:rPr lang="zh-CN" altLang="en-US">
                <a:latin typeface="Microsoft YaHei"/>
                <a:ea typeface="Microsoft YaHei"/>
                <a:cs typeface="Times New Roman"/>
              </a:rPr>
              <a:t>Speech-text mixed modeling</a:t>
            </a:r>
            <a:endParaRPr lang="zh-CN" altLang="en-US"/>
          </a:p>
          <a:p>
            <a:pPr lvl="1">
              <a:lnSpc>
                <a:spcPct val="150000"/>
              </a:lnSpc>
              <a:buFont typeface="Courier New" pitchFamily="2" charset="2"/>
              <a:buChar char="o"/>
            </a:pPr>
            <a:r>
              <a:rPr lang="zh-CN" altLang="en-US">
                <a:latin typeface="Microsoft YaHei"/>
                <a:ea typeface="Microsoft YaHei"/>
                <a:cs typeface="Times New Roman"/>
              </a:rPr>
              <a:t>Full duplex spontaneous interaction</a:t>
            </a:r>
          </a:p>
          <a:p>
            <a:pPr lvl="1">
              <a:lnSpc>
                <a:spcPct val="150000"/>
              </a:lnSpc>
              <a:buFont typeface="Courier New" pitchFamily="2" charset="2"/>
              <a:buChar char="o"/>
            </a:pPr>
            <a:r>
              <a:rPr lang="zh-CN" altLang="en-US">
                <a:latin typeface="Microsoft YaHei"/>
                <a:ea typeface="Microsoft YaHei"/>
                <a:cs typeface="Times New Roman"/>
              </a:rPr>
              <a:t>Text-free spoken LLMs: are they possible?</a:t>
            </a:r>
          </a:p>
          <a:p>
            <a:pPr lvl="1">
              <a:lnSpc>
                <a:spcPct val="150000"/>
              </a:lnSpc>
              <a:buFont typeface="Courier New" pitchFamily="2" charset="2"/>
              <a:buChar char="o"/>
            </a:pPr>
            <a:r>
              <a:rPr lang="zh-CN" altLang="en-US">
                <a:latin typeface="Microsoft YaHei"/>
                <a:ea typeface="Microsoft YaHei"/>
                <a:cs typeface="Times New Roman"/>
              </a:rPr>
              <a:t>Speech &amp; audio cognitive intelligence</a:t>
            </a:r>
            <a:endParaRPr lang="zh-CN" altLang="en-US"/>
          </a:p>
        </p:txBody>
      </p:sp>
      <p:sp>
        <p:nvSpPr>
          <p:cNvPr id="4" name="灯片编号占位符 3">
            <a:extLst>
              <a:ext uri="{FF2B5EF4-FFF2-40B4-BE49-F238E27FC236}">
                <a16:creationId xmlns:a16="http://schemas.microsoft.com/office/drawing/2014/main" id="{1F323652-A546-DC29-4EA5-D707FBA458EE}"/>
              </a:ext>
            </a:extLst>
          </p:cNvPr>
          <p:cNvSpPr>
            <a:spLocks noGrp="1"/>
          </p:cNvSpPr>
          <p:nvPr>
            <p:ph type="sldNum" sz="quarter" idx="12"/>
          </p:nvPr>
        </p:nvSpPr>
        <p:spPr/>
        <p:txBody>
          <a:bodyPr/>
          <a:lstStyle/>
          <a:p>
            <a:fld id="{E35E9E6D-B1E9-4F08-8E83-0E081C425F53}" type="slidenum">
              <a:rPr lang="en-US" altLang="zh-CN"/>
              <a:t>119</a:t>
            </a:fld>
            <a:endParaRPr lang="zh-CN" altLang="en-US"/>
          </a:p>
        </p:txBody>
      </p:sp>
      <p:pic>
        <p:nvPicPr>
          <p:cNvPr id="6" name="图片 5" descr="图示&#10;&#10;已自动生成说明">
            <a:extLst>
              <a:ext uri="{FF2B5EF4-FFF2-40B4-BE49-F238E27FC236}">
                <a16:creationId xmlns:a16="http://schemas.microsoft.com/office/drawing/2014/main" id="{6EC8D421-EC07-919F-D595-59EB558D3FE1}"/>
              </a:ext>
            </a:extLst>
          </p:cNvPr>
          <p:cNvPicPr>
            <a:picLocks noChangeAspect="1"/>
          </p:cNvPicPr>
          <p:nvPr/>
        </p:nvPicPr>
        <p:blipFill>
          <a:blip r:embed="rId2"/>
          <a:stretch>
            <a:fillRect/>
          </a:stretch>
        </p:blipFill>
        <p:spPr>
          <a:xfrm>
            <a:off x="6300381" y="1561737"/>
            <a:ext cx="5700224" cy="4181660"/>
          </a:xfrm>
          <a:prstGeom prst="rect">
            <a:avLst/>
          </a:prstGeom>
        </p:spPr>
      </p:pic>
      <p:sp>
        <p:nvSpPr>
          <p:cNvPr id="8" name="TextBox 2">
            <a:extLst>
              <a:ext uri="{FF2B5EF4-FFF2-40B4-BE49-F238E27FC236}">
                <a16:creationId xmlns:a16="http://schemas.microsoft.com/office/drawing/2014/main" id="{8F60CF85-1708-D1C9-E022-44A76DBDFCA5}"/>
              </a:ext>
            </a:extLst>
          </p:cNvPr>
          <p:cNvSpPr txBox="1"/>
          <p:nvPr/>
        </p:nvSpPr>
        <p:spPr>
          <a:xfrm>
            <a:off x="6303037" y="5745268"/>
            <a:ext cx="3647152" cy="230832"/>
          </a:xfrm>
          <a:prstGeom prst="rect">
            <a:avLst/>
          </a:prstGeom>
          <a:solidFill>
            <a:srgbClr val="FFFFFF">
              <a:alpha val="100000"/>
            </a:srgbClr>
          </a:solidFill>
          <a:ln w="6350">
            <a:prstDash val="solid"/>
          </a:ln>
        </p:spPr>
        <p:txBody>
          <a:bodyPr wrap="none" lIns="91440" tIns="45720" rIns="91440" bIns="45720" anchor="t">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sz="900">
                <a:highlight>
                  <a:srgbClr val="FFFFFF"/>
                </a:highlight>
              </a:rPr>
              <a:t>Ma et al., Language Model Can Listen While Speaking,  </a:t>
            </a:r>
            <a:r>
              <a:rPr lang="en-US" sz="900" i="1">
                <a:highlight>
                  <a:srgbClr val="FFFFFF"/>
                </a:highlight>
              </a:rPr>
              <a:t>AAAI 2025.</a:t>
            </a:r>
            <a:endParaRPr lang="en-US" sz="900" i="1">
              <a:highlight>
                <a:srgbClr val="FFFFFF"/>
              </a:highlight>
              <a:cs typeface="Arial"/>
            </a:endParaRPr>
          </a:p>
        </p:txBody>
      </p:sp>
    </p:spTree>
    <p:extLst>
      <p:ext uri="{BB962C8B-B14F-4D97-AF65-F5344CB8AC3E}">
        <p14:creationId xmlns:p14="http://schemas.microsoft.com/office/powerpoint/2010/main" val="383199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a:spLocks noGrp="1"/>
          </p:cNvSpPr>
          <p:nvPr>
            <p:ph idx="1"/>
          </p:nvPr>
        </p:nvSpPr>
        <p:spPr>
          <a:xfrm>
            <a:off x="654424" y="828180"/>
            <a:ext cx="11055352" cy="6218167"/>
          </a:xfrm>
        </p:spPr>
        <p:txBody>
          <a:bodyPr/>
          <a:lstStyle/>
          <a:p>
            <a:pPr>
              <a:lnSpc>
                <a:spcPct val="130000"/>
              </a:lnSpc>
              <a:buClr>
                <a:srgbClr val="002060">
                  <a:alpha val="100000"/>
                </a:srgbClr>
              </a:buClr>
              <a:buSzPct val="100000"/>
              <a:buFont typeface="Wingdings" charset="2"/>
              <a:buChar char="n"/>
            </a:pPr>
            <a:r>
              <a:rPr lang="en-US" sz="1800" b="1">
                <a:cs typeface="Times New Roman"/>
              </a:rPr>
              <a:t>RVQ </a:t>
            </a:r>
            <a:r>
              <a:rPr lang="en-US" sz="1800">
                <a:cs typeface="Times New Roman"/>
              </a:rPr>
              <a:t>(Residual VQ)</a:t>
            </a:r>
            <a:endParaRPr lang="zh-CN" altLang="en-US" sz="1800">
              <a:cs typeface="Times New Roman"/>
            </a:endParaRPr>
          </a:p>
          <a:p>
            <a:pPr lvl="1">
              <a:lnSpc>
                <a:spcPct val="130000"/>
              </a:lnSpc>
              <a:buClr>
                <a:srgbClr val="002060">
                  <a:alpha val="100000"/>
                </a:srgbClr>
              </a:buClr>
              <a:buSzPct val="100000"/>
              <a:buFont typeface="Wingdings" pitchFamily="2" charset="2"/>
              <a:buChar char="n"/>
            </a:pPr>
            <a:endParaRPr lang="en-US" sz="1800"/>
          </a:p>
          <a:p>
            <a:pPr lvl="1">
              <a:lnSpc>
                <a:spcPct val="130000"/>
              </a:lnSpc>
              <a:buClr>
                <a:srgbClr val="002060">
                  <a:alpha val="100000"/>
                </a:srgbClr>
              </a:buClr>
              <a:buSzPct val="100000"/>
              <a:buFont typeface="Wingdings" pitchFamily="2" charset="2"/>
              <a:buChar char="n"/>
            </a:pPr>
            <a:endParaRPr lang="en-US" sz="1800"/>
          </a:p>
          <a:p>
            <a:pPr lvl="1">
              <a:lnSpc>
                <a:spcPct val="130000"/>
              </a:lnSpc>
              <a:buClr>
                <a:srgbClr val="002060">
                  <a:alpha val="100000"/>
                </a:srgbClr>
              </a:buClr>
              <a:buSzPct val="100000"/>
              <a:buFont typeface="Wingdings" pitchFamily="2" charset="2"/>
              <a:buChar char="n"/>
            </a:pPr>
            <a:endParaRPr lang="en-US" sz="1800"/>
          </a:p>
          <a:p>
            <a:pPr lvl="1">
              <a:lnSpc>
                <a:spcPct val="130000"/>
              </a:lnSpc>
              <a:buClr>
                <a:srgbClr val="002060">
                  <a:alpha val="100000"/>
                </a:srgbClr>
              </a:buClr>
              <a:buSzPct val="100000"/>
              <a:buFont typeface="Wingdings" pitchFamily="2" charset="2"/>
              <a:buChar char="n"/>
            </a:pPr>
            <a:endParaRPr lang="en-US" sz="1800"/>
          </a:p>
          <a:p>
            <a:pPr lvl="1">
              <a:lnSpc>
                <a:spcPct val="130000"/>
              </a:lnSpc>
            </a:pPr>
            <a:endParaRPr lang="en-US" altLang="zh-CN" sz="1800">
              <a:cs typeface="Times New Roman"/>
            </a:endParaRPr>
          </a:p>
          <a:p>
            <a:pPr lvl="0">
              <a:lnSpc>
                <a:spcPct val="130000"/>
              </a:lnSpc>
              <a:buClr>
                <a:srgbClr val="002060">
                  <a:alpha val="100000"/>
                </a:srgbClr>
              </a:buClr>
              <a:buSzPct val="100000"/>
              <a:buFont typeface="Wingdings" pitchFamily="2" charset="2"/>
              <a:buChar char="n"/>
            </a:pPr>
            <a:r>
              <a:rPr lang="en-US" sz="1800" b="1">
                <a:cs typeface="Times New Roman"/>
              </a:rPr>
              <a:t>GVQ </a:t>
            </a:r>
            <a:r>
              <a:rPr lang="en-US" sz="1800">
                <a:cs typeface="Times New Roman"/>
              </a:rPr>
              <a:t>(Grouped VQ</a:t>
            </a:r>
            <a:r>
              <a:rPr lang="zh-CN" sz="1800">
                <a:cs typeface="Times New Roman"/>
              </a:rPr>
              <a:t>，</a:t>
            </a:r>
            <a:r>
              <a:rPr lang="en-US" sz="1800">
                <a:cs typeface="Times New Roman"/>
              </a:rPr>
              <a:t>Product Quantization)</a:t>
            </a:r>
            <a:endParaRPr sz="1800">
              <a:cs typeface="Times New Roman"/>
            </a:endParaRPr>
          </a:p>
          <a:p>
            <a:pPr lvl="0">
              <a:lnSpc>
                <a:spcPct val="130000"/>
              </a:lnSpc>
              <a:buClr>
                <a:srgbClr val="002060">
                  <a:alpha val="100000"/>
                </a:srgbClr>
              </a:buClr>
              <a:buSzPct val="100000"/>
              <a:buFont typeface="Wingdings" pitchFamily="2" charset="2"/>
              <a:buChar char="n"/>
            </a:pPr>
            <a:endParaRPr lang="en-US" sz="1800"/>
          </a:p>
          <a:p>
            <a:pPr lvl="0">
              <a:lnSpc>
                <a:spcPct val="130000"/>
              </a:lnSpc>
              <a:buClr>
                <a:srgbClr val="002060">
                  <a:alpha val="100000"/>
                </a:srgbClr>
              </a:buClr>
              <a:buSzPct val="100000"/>
              <a:buFont typeface="Wingdings" pitchFamily="2" charset="2"/>
              <a:buChar char="n"/>
            </a:pPr>
            <a:endParaRPr lang="en-US" sz="1800"/>
          </a:p>
          <a:p>
            <a:pPr lvl="0">
              <a:lnSpc>
                <a:spcPct val="130000"/>
              </a:lnSpc>
              <a:buClr>
                <a:srgbClr val="002060">
                  <a:alpha val="100000"/>
                </a:srgbClr>
              </a:buClr>
              <a:buSzPct val="100000"/>
              <a:buFont typeface="Wingdings" pitchFamily="2" charset="2"/>
              <a:buChar char="n"/>
            </a:pPr>
            <a:endParaRPr lang="en-US" sz="1800"/>
          </a:p>
          <a:p>
            <a:pPr lvl="0">
              <a:lnSpc>
                <a:spcPct val="130000"/>
              </a:lnSpc>
              <a:buClr>
                <a:srgbClr val="002060">
                  <a:alpha val="100000"/>
                </a:srgbClr>
              </a:buClr>
              <a:buSzPct val="100000"/>
              <a:buFont typeface="Wingdings" pitchFamily="2" charset="2"/>
              <a:buChar char="n"/>
            </a:pPr>
            <a:endParaRPr lang="en-US" sz="1800"/>
          </a:p>
          <a:p>
            <a:pPr marL="0" lvl="0" indent="0">
              <a:lnSpc>
                <a:spcPct val="130000"/>
              </a:lnSpc>
              <a:buClr>
                <a:srgbClr val="002060">
                  <a:alpha val="100000"/>
                </a:srgbClr>
              </a:buClr>
              <a:buSzPct val="100000"/>
              <a:buFont typeface="Wingdings" pitchFamily="2" charset="2"/>
              <a:buNone/>
            </a:pPr>
            <a:endParaRPr lang="zh-CN" sz="1800"/>
          </a:p>
          <a:p>
            <a:pPr>
              <a:lnSpc>
                <a:spcPct val="130000"/>
              </a:lnSpc>
              <a:buClr>
                <a:srgbClr val="002060">
                  <a:alpha val="100000"/>
                </a:srgbClr>
              </a:buClr>
            </a:pPr>
            <a:endParaRPr lang="zh-CN" altLang="en-US" sz="1800">
              <a:cs typeface="Times New Roman"/>
            </a:endParaRPr>
          </a:p>
          <a:p>
            <a:pPr lvl="0">
              <a:lnSpc>
                <a:spcPct val="130000"/>
              </a:lnSpc>
              <a:buSzPct val="100000"/>
              <a:buFont typeface="Wingdings" pitchFamily="2" charset="2"/>
              <a:buChar char="n"/>
            </a:pPr>
            <a:r>
              <a:rPr lang="en-US" altLang="zh-CN" sz="1800">
                <a:cs typeface="Times New Roman"/>
              </a:rPr>
              <a:t>Can combine RVQ &amp; GVQ to form more complicated strategies (GRVQ)</a:t>
            </a:r>
            <a:endParaRPr sz="1800">
              <a:cs typeface="Times New Roman"/>
            </a:endParaRPr>
          </a:p>
        </p:txBody>
      </p:sp>
      <p:sp>
        <p:nvSpPr>
          <p:cNvPr id="32" name="Slide Number Placeholder 5"/>
          <p:cNvSpPr>
            <a:spLocks noGrp="1"/>
          </p:cNvSpPr>
          <p:nvPr>
            <p:ph type="sldNum" sz="quarter" idx="12"/>
          </p:nvPr>
        </p:nvSpPr>
        <p:spPr/>
        <p:txBody>
          <a:bodyPr/>
          <a:lstStyle/>
          <a:p>
            <a:fld id="{E35E9E6D-B1E9-4F08-8E83-0E081C425F53}" type="slidenum">
              <a:rPr/>
              <a:t>12</a:t>
            </a:fld>
            <a:endParaRPr lang="de-DE"/>
          </a:p>
        </p:txBody>
      </p:sp>
      <p:sp>
        <p:nvSpPr>
          <p:cNvPr id="57" name="矩形 56"/>
          <p:cNvSpPr/>
          <p:nvPr/>
        </p:nvSpPr>
        <p:spPr>
          <a:xfrm>
            <a:off x="2518673" y="4475321"/>
            <a:ext cx="147257" cy="904582"/>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58" name="椭圆 57"/>
          <p:cNvSpPr/>
          <p:nvPr/>
        </p:nvSpPr>
        <p:spPr>
          <a:xfrm>
            <a:off x="4439588" y="3795105"/>
            <a:ext cx="1423490" cy="666165"/>
          </a:xfrm>
          <a:prstGeom prst="ellipse">
            <a:avLst/>
          </a:prstGeom>
          <a:solidFill>
            <a:srgbClr val="E2F3F3">
              <a:alpha val="100000"/>
            </a:srgbClr>
          </a:solidFill>
          <a:ln w="0"/>
        </p:spPr>
        <p:txBody>
          <a:bodyPr anchor="ctr"/>
          <a:lstStyle/>
          <a:p>
            <a:pPr algn="ct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sp>
        <p:nvSpPr>
          <p:cNvPr id="59" name="椭圆 58"/>
          <p:cNvSpPr/>
          <p:nvPr/>
        </p:nvSpPr>
        <p:spPr>
          <a:xfrm>
            <a:off x="4434606" y="4594530"/>
            <a:ext cx="1423490" cy="666165"/>
          </a:xfrm>
          <a:prstGeom prst="ellipse">
            <a:avLst/>
          </a:prstGeom>
          <a:solidFill>
            <a:schemeClr val="accent1">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61" name="椭圆 60"/>
          <p:cNvSpPr/>
          <p:nvPr/>
        </p:nvSpPr>
        <p:spPr>
          <a:xfrm>
            <a:off x="4439588" y="5350212"/>
            <a:ext cx="1423490" cy="666165"/>
          </a:xfrm>
          <a:prstGeom prst="ellipse">
            <a:avLst/>
          </a:prstGeom>
          <a:solidFill>
            <a:srgbClr val="E2F3F3">
              <a:alpha val="100000"/>
            </a:srgbClr>
          </a:solidFill>
          <a:ln w="0"/>
        </p:spPr>
        <p:txBody>
          <a:bodyPr anchor="ctr"/>
          <a:lstStyle/>
          <a:p>
            <a:pPr algn="ct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sp>
        <p:nvSpPr>
          <p:cNvPr id="62" name="矩形 61"/>
          <p:cNvSpPr/>
          <p:nvPr/>
        </p:nvSpPr>
        <p:spPr>
          <a:xfrm>
            <a:off x="3711977" y="3980708"/>
            <a:ext cx="147257" cy="294957"/>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63" name="矩形 62"/>
          <p:cNvSpPr/>
          <p:nvPr/>
        </p:nvSpPr>
        <p:spPr>
          <a:xfrm>
            <a:off x="3711977" y="4780134"/>
            <a:ext cx="147257" cy="294957"/>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64" name="矩形 63"/>
          <p:cNvSpPr/>
          <p:nvPr/>
        </p:nvSpPr>
        <p:spPr>
          <a:xfrm>
            <a:off x="3711977" y="5535816"/>
            <a:ext cx="147257" cy="294957"/>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cxnSp>
        <p:nvCxnSpPr>
          <p:cNvPr id="65" name="直接箭头连接符 64"/>
          <p:cNvCxnSpPr>
            <a:endCxn id="62" idx="1"/>
          </p:cNvCxnSpPr>
          <p:nvPr/>
        </p:nvCxnSpPr>
        <p:spPr>
          <a:xfrm flipV="1">
            <a:off x="2665930" y="4128187"/>
            <a:ext cx="1046046" cy="527668"/>
          </a:xfrm>
          <a:prstGeom prst="straightConnector1">
            <a:avLst/>
          </a:prstGeom>
          <a:ln w="25400">
            <a:solidFill>
              <a:srgbClr val="000000">
                <a:alpha val="100000"/>
              </a:srgbClr>
            </a:solidFill>
            <a:prstDash val="solid"/>
            <a:headEnd/>
            <a:tailEnd type="triangle"/>
          </a:ln>
        </p:spPr>
      </p:cxnSp>
      <p:cxnSp>
        <p:nvCxnSpPr>
          <p:cNvPr id="66" name="直接箭头连接符 65"/>
          <p:cNvCxnSpPr>
            <a:stCxn id="57" idx="3"/>
            <a:endCxn id="63" idx="1"/>
          </p:cNvCxnSpPr>
          <p:nvPr/>
        </p:nvCxnSpPr>
        <p:spPr>
          <a:xfrm>
            <a:off x="2665930" y="4927612"/>
            <a:ext cx="1046046" cy="0"/>
          </a:xfrm>
          <a:prstGeom prst="straightConnector1">
            <a:avLst/>
          </a:prstGeom>
          <a:ln w="25400">
            <a:solidFill>
              <a:srgbClr val="000000">
                <a:alpha val="100000"/>
              </a:srgbClr>
            </a:solidFill>
            <a:prstDash val="solid"/>
            <a:headEnd/>
            <a:tailEnd type="triangle"/>
          </a:ln>
        </p:spPr>
      </p:cxnSp>
      <p:cxnSp>
        <p:nvCxnSpPr>
          <p:cNvPr id="67" name="直接箭头连接符 66"/>
          <p:cNvCxnSpPr>
            <a:endCxn id="64" idx="1"/>
          </p:cNvCxnSpPr>
          <p:nvPr/>
        </p:nvCxnSpPr>
        <p:spPr>
          <a:xfrm>
            <a:off x="2665930" y="5217284"/>
            <a:ext cx="1046046" cy="466010"/>
          </a:xfrm>
          <a:prstGeom prst="straightConnector1">
            <a:avLst/>
          </a:prstGeom>
          <a:ln w="25400">
            <a:solidFill>
              <a:srgbClr val="000000">
                <a:alpha val="100000"/>
              </a:srgbClr>
            </a:solidFill>
            <a:prstDash val="solid"/>
            <a:headEnd/>
            <a:tailEnd type="triangle"/>
          </a:ln>
        </p:spPr>
      </p:cxnSp>
      <p:cxnSp>
        <p:nvCxnSpPr>
          <p:cNvPr id="68" name="直接箭头连接符 67"/>
          <p:cNvCxnSpPr/>
          <p:nvPr/>
        </p:nvCxnSpPr>
        <p:spPr>
          <a:xfrm>
            <a:off x="2403086" y="4744755"/>
            <a:ext cx="378431" cy="0"/>
          </a:xfrm>
          <a:prstGeom prst="straightConnector1">
            <a:avLst/>
          </a:prstGeom>
          <a:ln w="25400">
            <a:solidFill>
              <a:srgbClr val="000000">
                <a:alpha val="100000"/>
              </a:srgbClr>
            </a:solidFill>
            <a:prstDash val="sysDot"/>
          </a:ln>
        </p:spPr>
      </p:cxnSp>
      <p:cxnSp>
        <p:nvCxnSpPr>
          <p:cNvPr id="69" name="直接箭头连接符 68"/>
          <p:cNvCxnSpPr/>
          <p:nvPr/>
        </p:nvCxnSpPr>
        <p:spPr>
          <a:xfrm>
            <a:off x="2403086" y="5088323"/>
            <a:ext cx="378431" cy="0"/>
          </a:xfrm>
          <a:prstGeom prst="straightConnector1">
            <a:avLst/>
          </a:prstGeom>
          <a:ln w="25400">
            <a:solidFill>
              <a:srgbClr val="000000">
                <a:alpha val="100000"/>
              </a:srgbClr>
            </a:solidFill>
            <a:prstDash val="sysDot"/>
          </a:ln>
        </p:spPr>
      </p:cxnSp>
      <p:cxnSp>
        <p:nvCxnSpPr>
          <p:cNvPr id="70" name="直接箭头连接符 69"/>
          <p:cNvCxnSpPr/>
          <p:nvPr/>
        </p:nvCxnSpPr>
        <p:spPr>
          <a:xfrm>
            <a:off x="3911583" y="4128187"/>
            <a:ext cx="523023" cy="0"/>
          </a:xfrm>
          <a:prstGeom prst="straightConnector1">
            <a:avLst/>
          </a:prstGeom>
          <a:ln w="25400">
            <a:solidFill>
              <a:srgbClr val="000000">
                <a:alpha val="100000"/>
              </a:srgbClr>
            </a:solidFill>
            <a:prstDash val="solid"/>
            <a:headEnd/>
            <a:tailEnd type="triangle"/>
          </a:ln>
        </p:spPr>
      </p:cxnSp>
      <p:cxnSp>
        <p:nvCxnSpPr>
          <p:cNvPr id="71" name="直接箭头连接符 70"/>
          <p:cNvCxnSpPr/>
          <p:nvPr/>
        </p:nvCxnSpPr>
        <p:spPr>
          <a:xfrm>
            <a:off x="3916565" y="4927612"/>
            <a:ext cx="523023" cy="0"/>
          </a:xfrm>
          <a:prstGeom prst="straightConnector1">
            <a:avLst/>
          </a:prstGeom>
          <a:ln w="25400">
            <a:solidFill>
              <a:srgbClr val="000000">
                <a:alpha val="100000"/>
              </a:srgbClr>
            </a:solidFill>
            <a:prstDash val="solid"/>
            <a:headEnd/>
            <a:tailEnd type="triangle"/>
          </a:ln>
        </p:spPr>
      </p:cxnSp>
      <p:cxnSp>
        <p:nvCxnSpPr>
          <p:cNvPr id="72" name="直接箭头连接符 71"/>
          <p:cNvCxnSpPr/>
          <p:nvPr/>
        </p:nvCxnSpPr>
        <p:spPr>
          <a:xfrm>
            <a:off x="3911583" y="5683294"/>
            <a:ext cx="523023" cy="0"/>
          </a:xfrm>
          <a:prstGeom prst="straightConnector1">
            <a:avLst/>
          </a:prstGeom>
          <a:ln w="25400">
            <a:solidFill>
              <a:srgbClr val="000000">
                <a:alpha val="100000"/>
              </a:srgbClr>
            </a:solidFill>
            <a:prstDash val="solid"/>
            <a:headEnd/>
            <a:tailEnd type="triangle"/>
          </a:ln>
        </p:spPr>
      </p:cxnSp>
      <p:sp>
        <p:nvSpPr>
          <p:cNvPr id="73" name="矩形 72"/>
          <p:cNvSpPr/>
          <p:nvPr/>
        </p:nvSpPr>
        <p:spPr>
          <a:xfrm>
            <a:off x="6473744" y="4002581"/>
            <a:ext cx="147257" cy="294957"/>
          </a:xfrm>
          <a:prstGeom prst="rect">
            <a:avLst/>
          </a:prstGeom>
          <a:solidFill>
            <a:schemeClr val="accent5">
              <a:lumMod val="75000"/>
              <a:alpha val="100000"/>
            </a:scheme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74" name="矩形 73"/>
          <p:cNvSpPr/>
          <p:nvPr/>
        </p:nvSpPr>
        <p:spPr>
          <a:xfrm>
            <a:off x="6473744" y="4802006"/>
            <a:ext cx="147257" cy="294957"/>
          </a:xfrm>
          <a:prstGeom prst="rect">
            <a:avLst/>
          </a:prstGeom>
          <a:solidFill>
            <a:srgbClr val="D37E7E">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75" name="矩形 74"/>
          <p:cNvSpPr/>
          <p:nvPr/>
        </p:nvSpPr>
        <p:spPr>
          <a:xfrm>
            <a:off x="6473744" y="5557687"/>
            <a:ext cx="147256" cy="294957"/>
          </a:xfrm>
          <a:prstGeom prst="rect">
            <a:avLst/>
          </a:prstGeom>
          <a:solidFill>
            <a:srgbClr val="6AD529">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76" name="文本框 75"/>
          <p:cNvSpPr txBox="1"/>
          <p:nvPr/>
        </p:nvSpPr>
        <p:spPr>
          <a:xfrm>
            <a:off x="6613773" y="3989761"/>
            <a:ext cx="2390847" cy="307777"/>
          </a:xfrm>
          <a:prstGeom prst="rect">
            <a:avLst/>
          </a:prstGeom>
          <a:ln w="6350">
            <a:prstDash val="solid"/>
          </a:ln>
        </p:spPr>
        <p:txBody>
          <a:bodyPr wrap="none">
            <a:spAutoFit/>
          </a:bodyPr>
          <a:lstStyle/>
          <a:p>
            <a:pPr algn="ctr"/>
            <a:r>
              <a:rPr lang="en-US" altLang="zh-CN" sz="1400" i="1">
                <a:latin typeface="Microsoft YaHei" panose="020B0503020204020204" pitchFamily="34" charset="-122"/>
                <a:ea typeface="Microsoft YaHei" panose="020B0503020204020204" pitchFamily="34" charset="-122"/>
              </a:rPr>
              <a:t>i-1</a:t>
            </a:r>
            <a:r>
              <a:rPr lang="en-US" altLang="zh-CN" sz="1400">
                <a:latin typeface="Microsoft YaHei" panose="020B0503020204020204" pitchFamily="34" charset="-122"/>
                <a:ea typeface="Microsoft YaHei" panose="020B0503020204020204" pitchFamily="34" charset="-122"/>
              </a:rPr>
              <a:t> </a:t>
            </a:r>
            <a:r>
              <a:rPr lang="en-US" altLang="zh-CN" sz="1400" err="1">
                <a:latin typeface="Microsoft YaHei" panose="020B0503020204020204" pitchFamily="34" charset="-122"/>
                <a:ea typeface="Microsoft YaHei" panose="020B0503020204020204" pitchFamily="34" charset="-122"/>
              </a:rPr>
              <a:t>th</a:t>
            </a:r>
            <a:r>
              <a:rPr lang="en-US" altLang="zh-CN" sz="1400">
                <a:latin typeface="Microsoft YaHei" panose="020B0503020204020204" pitchFamily="34" charset="-122"/>
                <a:ea typeface="Microsoft YaHei" panose="020B0503020204020204" pitchFamily="34" charset="-122"/>
              </a:rPr>
              <a:t> group VQ result </a:t>
            </a:r>
            <a:r>
              <a:rPr lang="en-US" altLang="zh-CN" sz="1400" i="1">
                <a:latin typeface="Microsoft YaHei" panose="020B0503020204020204" pitchFamily="34" charset="-122"/>
                <a:ea typeface="Microsoft YaHei" panose="020B0503020204020204" pitchFamily="34" charset="-122"/>
              </a:rPr>
              <a:t>q</a:t>
            </a:r>
            <a:r>
              <a:rPr lang="en-US" altLang="zh-CN" sz="1400" i="1" baseline="-25000">
                <a:latin typeface="Microsoft YaHei" panose="020B0503020204020204" pitchFamily="34" charset="-122"/>
                <a:ea typeface="Microsoft YaHei" panose="020B0503020204020204" pitchFamily="34" charset="-122"/>
              </a:rPr>
              <a:t>i-1</a:t>
            </a:r>
            <a:endParaRPr lang="zh-CN" altLang="en-US" sz="1400">
              <a:latin typeface="Microsoft YaHei" panose="020B0503020204020204" pitchFamily="34" charset="-122"/>
              <a:ea typeface="Microsoft YaHei" panose="020B0503020204020204" pitchFamily="34" charset="-122"/>
              <a:cs typeface="Arial"/>
            </a:endParaRPr>
          </a:p>
        </p:txBody>
      </p:sp>
      <p:sp>
        <p:nvSpPr>
          <p:cNvPr id="77" name="文本框 76"/>
          <p:cNvSpPr txBox="1"/>
          <p:nvPr/>
        </p:nvSpPr>
        <p:spPr>
          <a:xfrm>
            <a:off x="6612973" y="4795800"/>
            <a:ext cx="2086277" cy="307777"/>
          </a:xfrm>
          <a:prstGeom prst="rect">
            <a:avLst/>
          </a:prstGeom>
          <a:ln w="6350">
            <a:prstDash val="solid"/>
          </a:ln>
        </p:spPr>
        <p:txBody>
          <a:bodyPr wrap="none">
            <a:spAutoFit/>
          </a:bodyPr>
          <a:lstStyle/>
          <a:p>
            <a:pPr algn="ctr"/>
            <a:r>
              <a:rPr lang="en-US" altLang="zh-CN" sz="1400" i="1" err="1">
                <a:latin typeface="Microsoft YaHei" panose="020B0503020204020204" pitchFamily="34" charset="-122"/>
                <a:ea typeface="Microsoft YaHei" panose="020B0503020204020204" pitchFamily="34" charset="-122"/>
              </a:rPr>
              <a:t>i</a:t>
            </a:r>
            <a:r>
              <a:rPr lang="en-US" altLang="zh-CN" sz="1400" i="1">
                <a:latin typeface="Microsoft YaHei" panose="020B0503020204020204" pitchFamily="34" charset="-122"/>
                <a:ea typeface="Microsoft YaHei" panose="020B0503020204020204" pitchFamily="34" charset="-122"/>
              </a:rPr>
              <a:t> </a:t>
            </a:r>
            <a:r>
              <a:rPr lang="en-US" altLang="zh-CN" sz="1400" err="1">
                <a:latin typeface="Microsoft YaHei" panose="020B0503020204020204" pitchFamily="34" charset="-122"/>
                <a:ea typeface="Microsoft YaHei" panose="020B0503020204020204" pitchFamily="34" charset="-122"/>
              </a:rPr>
              <a:t>th</a:t>
            </a:r>
            <a:r>
              <a:rPr lang="en-US" altLang="zh-CN" sz="1400">
                <a:latin typeface="Microsoft YaHei" panose="020B0503020204020204" pitchFamily="34" charset="-122"/>
                <a:ea typeface="Microsoft YaHei" panose="020B0503020204020204" pitchFamily="34" charset="-122"/>
              </a:rPr>
              <a:t> group VQ result </a:t>
            </a:r>
            <a:r>
              <a:rPr lang="en-US" altLang="zh-CN" sz="1400" i="1">
                <a:latin typeface="Microsoft YaHei" panose="020B0503020204020204" pitchFamily="34" charset="-122"/>
                <a:ea typeface="Microsoft YaHei" panose="020B0503020204020204" pitchFamily="34" charset="-122"/>
              </a:rPr>
              <a:t>q</a:t>
            </a:r>
            <a:r>
              <a:rPr lang="en-US" altLang="zh-CN" sz="1400" i="1" baseline="-25000">
                <a:latin typeface="Microsoft YaHei" panose="020B0503020204020204" pitchFamily="34" charset="-122"/>
                <a:ea typeface="Microsoft YaHei" panose="020B0503020204020204" pitchFamily="34" charset="-122"/>
              </a:rPr>
              <a:t>i</a:t>
            </a:r>
            <a:endParaRPr lang="en-US" altLang="zh-CN" sz="1800">
              <a:latin typeface="Microsoft YaHei" panose="020B0503020204020204" pitchFamily="34" charset="-122"/>
              <a:ea typeface="Microsoft YaHei" panose="020B0503020204020204" pitchFamily="34" charset="-122"/>
            </a:endParaRPr>
          </a:p>
        </p:txBody>
      </p:sp>
      <p:sp>
        <p:nvSpPr>
          <p:cNvPr id="78" name="文本框 77"/>
          <p:cNvSpPr txBox="1"/>
          <p:nvPr/>
        </p:nvSpPr>
        <p:spPr>
          <a:xfrm>
            <a:off x="6592934" y="5557687"/>
            <a:ext cx="2483821" cy="307777"/>
          </a:xfrm>
          <a:prstGeom prst="rect">
            <a:avLst/>
          </a:prstGeom>
          <a:ln w="6350">
            <a:prstDash val="solid"/>
          </a:ln>
        </p:spPr>
        <p:txBody>
          <a:bodyPr wrap="none">
            <a:spAutoFit/>
          </a:bodyPr>
          <a:lstStyle/>
          <a:p>
            <a:pPr algn="ctr"/>
            <a:r>
              <a:rPr lang="en-US" altLang="zh-CN" sz="1400" i="1">
                <a:latin typeface="Microsoft YaHei" panose="020B0503020204020204" pitchFamily="34" charset="-122"/>
                <a:ea typeface="Microsoft YaHei" panose="020B0503020204020204" pitchFamily="34" charset="-122"/>
              </a:rPr>
              <a:t>i+1</a:t>
            </a:r>
            <a:r>
              <a:rPr lang="en-US" altLang="zh-CN" sz="1400">
                <a:latin typeface="Microsoft YaHei" panose="020B0503020204020204" pitchFamily="34" charset="-122"/>
                <a:ea typeface="Microsoft YaHei" panose="020B0503020204020204" pitchFamily="34" charset="-122"/>
              </a:rPr>
              <a:t> </a:t>
            </a:r>
            <a:r>
              <a:rPr lang="en-US" altLang="zh-CN" sz="1400" err="1">
                <a:latin typeface="Microsoft YaHei" panose="020B0503020204020204" pitchFamily="34" charset="-122"/>
                <a:ea typeface="Microsoft YaHei" panose="020B0503020204020204" pitchFamily="34" charset="-122"/>
              </a:rPr>
              <a:t>th</a:t>
            </a:r>
            <a:r>
              <a:rPr lang="en-US" altLang="zh-CN" sz="1400">
                <a:latin typeface="Microsoft YaHei" panose="020B0503020204020204" pitchFamily="34" charset="-122"/>
                <a:ea typeface="Microsoft YaHei" panose="020B0503020204020204" pitchFamily="34" charset="-122"/>
              </a:rPr>
              <a:t> group VQ result </a:t>
            </a:r>
            <a:r>
              <a:rPr lang="en-US" altLang="zh-CN" sz="1400" i="1">
                <a:latin typeface="Microsoft YaHei" panose="020B0503020204020204" pitchFamily="34" charset="-122"/>
                <a:ea typeface="Microsoft YaHei" panose="020B0503020204020204" pitchFamily="34" charset="-122"/>
              </a:rPr>
              <a:t>q</a:t>
            </a:r>
            <a:r>
              <a:rPr lang="en-US" altLang="zh-CN" sz="1400" i="1" baseline="-25000">
                <a:latin typeface="Microsoft YaHei" panose="020B0503020204020204" pitchFamily="34" charset="-122"/>
                <a:ea typeface="Microsoft YaHei" panose="020B0503020204020204" pitchFamily="34" charset="-122"/>
              </a:rPr>
              <a:t>i+1</a:t>
            </a:r>
            <a:endParaRPr lang="zh-CN" altLang="en-US" sz="1400">
              <a:latin typeface="Microsoft YaHei" panose="020B0503020204020204" pitchFamily="34" charset="-122"/>
              <a:ea typeface="Microsoft YaHei" panose="020B0503020204020204" pitchFamily="34" charset="-122"/>
              <a:cs typeface="Arial"/>
            </a:endParaRPr>
          </a:p>
        </p:txBody>
      </p:sp>
      <p:cxnSp>
        <p:nvCxnSpPr>
          <p:cNvPr id="79" name="直接箭头连接符 78"/>
          <p:cNvCxnSpPr/>
          <p:nvPr/>
        </p:nvCxnSpPr>
        <p:spPr>
          <a:xfrm>
            <a:off x="5863078" y="4128187"/>
            <a:ext cx="523023" cy="0"/>
          </a:xfrm>
          <a:prstGeom prst="straightConnector1">
            <a:avLst/>
          </a:prstGeom>
          <a:ln w="25400">
            <a:solidFill>
              <a:srgbClr val="000000">
                <a:alpha val="100000"/>
              </a:srgbClr>
            </a:solidFill>
            <a:prstDash val="solid"/>
            <a:headEnd/>
            <a:tailEnd type="triangle"/>
          </a:ln>
        </p:spPr>
      </p:cxnSp>
      <p:cxnSp>
        <p:nvCxnSpPr>
          <p:cNvPr id="80" name="直接箭头连接符 79"/>
          <p:cNvCxnSpPr/>
          <p:nvPr/>
        </p:nvCxnSpPr>
        <p:spPr>
          <a:xfrm>
            <a:off x="5863078" y="4949484"/>
            <a:ext cx="523023" cy="0"/>
          </a:xfrm>
          <a:prstGeom prst="straightConnector1">
            <a:avLst/>
          </a:prstGeom>
          <a:ln w="25400">
            <a:solidFill>
              <a:srgbClr val="000000">
                <a:alpha val="100000"/>
              </a:srgbClr>
            </a:solidFill>
            <a:prstDash val="solid"/>
            <a:headEnd/>
            <a:tailEnd type="triangle"/>
          </a:ln>
        </p:spPr>
      </p:cxnSp>
      <p:cxnSp>
        <p:nvCxnSpPr>
          <p:cNvPr id="81" name="直接箭头连接符 80"/>
          <p:cNvCxnSpPr/>
          <p:nvPr/>
        </p:nvCxnSpPr>
        <p:spPr>
          <a:xfrm>
            <a:off x="5858096" y="5705166"/>
            <a:ext cx="523023" cy="0"/>
          </a:xfrm>
          <a:prstGeom prst="straightConnector1">
            <a:avLst/>
          </a:prstGeom>
          <a:ln w="25400">
            <a:solidFill>
              <a:srgbClr val="000000">
                <a:alpha val="100000"/>
              </a:srgbClr>
            </a:solidFill>
            <a:prstDash val="solid"/>
            <a:headEnd/>
            <a:tailEnd type="triangle"/>
          </a:ln>
        </p:spPr>
      </p:cxnSp>
      <p:pic>
        <p:nvPicPr>
          <p:cNvPr id="10" name="图片 9">
            <a:extLst>
              <a:ext uri="{FF2B5EF4-FFF2-40B4-BE49-F238E27FC236}">
                <a16:creationId xmlns:a16="http://schemas.microsoft.com/office/drawing/2014/main" id="{7AD09747-1AF3-B208-16BD-4046D9C1EBCD}"/>
              </a:ext>
            </a:extLst>
          </p:cNvPr>
          <p:cNvPicPr>
            <a:picLocks noChangeAspect="1"/>
          </p:cNvPicPr>
          <p:nvPr/>
        </p:nvPicPr>
        <p:blipFill>
          <a:blip r:embed="rId3"/>
          <a:stretch>
            <a:fillRect/>
          </a:stretch>
        </p:blipFill>
        <p:spPr>
          <a:xfrm>
            <a:off x="4612481" y="4788694"/>
            <a:ext cx="1073944" cy="269082"/>
          </a:xfrm>
          <a:prstGeom prst="rect">
            <a:avLst/>
          </a:prstGeom>
        </p:spPr>
      </p:pic>
      <p:sp>
        <p:nvSpPr>
          <p:cNvPr id="82" name="Title 1">
            <a:extLst>
              <a:ext uri="{FF2B5EF4-FFF2-40B4-BE49-F238E27FC236}">
                <a16:creationId xmlns:a16="http://schemas.microsoft.com/office/drawing/2014/main" id="{A023410C-3AAB-A94F-8C65-F20E27F39FE2}"/>
              </a:ext>
            </a:extLst>
          </p:cNvPr>
          <p:cNvSpPr>
            <a:spLocks noGrp="1"/>
          </p:cNvSpPr>
          <p:nvPr>
            <p:ph type="title"/>
          </p:nvPr>
        </p:nvSpPr>
        <p:spPr/>
        <p:txBody>
          <a:bodyPr/>
          <a:lstStyle/>
          <a:p>
            <a:r>
              <a:rPr lang="en-US" altLang="zh-CN"/>
              <a:t>Quantization Tricks: Group and Residual</a:t>
            </a:r>
            <a:endParaRPr/>
          </a:p>
        </p:txBody>
      </p:sp>
      <p:sp>
        <p:nvSpPr>
          <p:cNvPr id="83" name="矩形 82">
            <a:extLst>
              <a:ext uri="{FF2B5EF4-FFF2-40B4-BE49-F238E27FC236}">
                <a16:creationId xmlns:a16="http://schemas.microsoft.com/office/drawing/2014/main" id="{0BFD09F5-F363-8D49-A7C2-F179590ECD87}"/>
              </a:ext>
            </a:extLst>
          </p:cNvPr>
          <p:cNvSpPr/>
          <p:nvPr/>
        </p:nvSpPr>
        <p:spPr>
          <a:xfrm>
            <a:off x="2518673" y="1734704"/>
            <a:ext cx="147257" cy="904582"/>
          </a:xfrm>
          <a:prstGeom prst="rect">
            <a:avLst/>
          </a:prstGeom>
          <a:solidFill>
            <a:srgbClr val="BE9207">
              <a:alpha val="100000"/>
            </a:srgbClr>
          </a:solidFill>
          <a:ln w="0"/>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84" name="椭圆 83">
            <a:extLst>
              <a:ext uri="{FF2B5EF4-FFF2-40B4-BE49-F238E27FC236}">
                <a16:creationId xmlns:a16="http://schemas.microsoft.com/office/drawing/2014/main" id="{C2ADB2E0-DCBB-4D4C-82D9-8164F5237C45}"/>
              </a:ext>
            </a:extLst>
          </p:cNvPr>
          <p:cNvSpPr/>
          <p:nvPr/>
        </p:nvSpPr>
        <p:spPr>
          <a:xfrm>
            <a:off x="3502219" y="1853913"/>
            <a:ext cx="1423490" cy="666165"/>
          </a:xfrm>
          <a:prstGeom prst="ellipse">
            <a:avLst/>
          </a:prstGeom>
          <a:solidFill>
            <a:srgbClr val="BBE0E3">
              <a:alpha val="43000"/>
            </a:srgbClr>
          </a:solidFill>
          <a:ln w="0"/>
        </p:spPr>
        <p:txBody>
          <a:bodyPr anchor="ctr"/>
          <a:lstStyle/>
          <a:p>
            <a:pPr algn="ct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sp>
        <p:nvSpPr>
          <p:cNvPr id="85" name="椭圆 84">
            <a:extLst>
              <a:ext uri="{FF2B5EF4-FFF2-40B4-BE49-F238E27FC236}">
                <a16:creationId xmlns:a16="http://schemas.microsoft.com/office/drawing/2014/main" id="{EC24A837-B13C-DA45-ACA9-543F6A78F91A}"/>
              </a:ext>
            </a:extLst>
          </p:cNvPr>
          <p:cNvSpPr/>
          <p:nvPr/>
        </p:nvSpPr>
        <p:spPr>
          <a:xfrm>
            <a:off x="5761999" y="1853913"/>
            <a:ext cx="1423490" cy="666165"/>
          </a:xfrm>
          <a:prstGeom prst="ellipse">
            <a:avLst/>
          </a:prstGeom>
          <a:solidFill>
            <a:schemeClr val="accent1">
              <a:alpha val="100000"/>
            </a:schemeClr>
          </a:solidFill>
          <a:ln w="12700">
            <a:solidFill>
              <a:srgbClr val="5C5C5C">
                <a:alpha val="100000"/>
              </a:srgb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86" name="椭圆 85">
            <a:extLst>
              <a:ext uri="{FF2B5EF4-FFF2-40B4-BE49-F238E27FC236}">
                <a16:creationId xmlns:a16="http://schemas.microsoft.com/office/drawing/2014/main" id="{158D1B60-13C3-0048-9F26-EE5F40D51124}"/>
              </a:ext>
            </a:extLst>
          </p:cNvPr>
          <p:cNvSpPr/>
          <p:nvPr/>
        </p:nvSpPr>
        <p:spPr>
          <a:xfrm>
            <a:off x="8249838" y="1853913"/>
            <a:ext cx="1423490" cy="666165"/>
          </a:xfrm>
          <a:prstGeom prst="ellipse">
            <a:avLst/>
          </a:prstGeom>
          <a:solidFill>
            <a:srgbClr val="BBE0E3">
              <a:alpha val="43000"/>
            </a:srgbClr>
          </a:solidFill>
          <a:ln w="0"/>
        </p:spPr>
        <p:txBody>
          <a:bodyPr vert="horz" wrap="square" anchor="ctr"/>
          <a:lstStyle/>
          <a:p>
            <a:pPr marL="0" lvl="0" indent="0" algn="ctr" defTabSz="0">
              <a:lnSpc>
                <a:spcPct val="100000"/>
              </a:lnSpc>
              <a:spcBef>
                <a:spcPct val="1"/>
              </a:spcBef>
              <a:spcAft>
                <a:spcPct val="1"/>
              </a:spcAft>
              <a:defRPr>
                <a:solidFill>
                  <a:schemeClr val="tx1">
                    <a:alpha val="100000"/>
                  </a:schemeClr>
                </a:solidFill>
                <a:latin typeface="Arial"/>
                <a:ea typeface="宋体"/>
                <a:cs typeface="+mn-cs"/>
              </a:defRPr>
            </a:pPr>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cxnSp>
        <p:nvCxnSpPr>
          <p:cNvPr id="87" name="直接箭头连接符 8">
            <a:extLst>
              <a:ext uri="{FF2B5EF4-FFF2-40B4-BE49-F238E27FC236}">
                <a16:creationId xmlns:a16="http://schemas.microsoft.com/office/drawing/2014/main" id="{4E73F2E1-017E-D843-AFBA-77D7138C13EA}"/>
              </a:ext>
            </a:extLst>
          </p:cNvPr>
          <p:cNvCxnSpPr>
            <a:cxnSpLocks/>
          </p:cNvCxnSpPr>
          <p:nvPr/>
        </p:nvCxnSpPr>
        <p:spPr>
          <a:xfrm>
            <a:off x="2665930" y="2186995"/>
            <a:ext cx="836289" cy="1"/>
          </a:xfrm>
          <a:prstGeom prst="straightConnector1">
            <a:avLst/>
          </a:prstGeom>
          <a:ln w="25400">
            <a:solidFill>
              <a:srgbClr val="000000">
                <a:alpha val="100000"/>
              </a:srgbClr>
            </a:solidFill>
            <a:prstDash val="solid"/>
            <a:headEnd/>
            <a:tailEnd type="triangle"/>
          </a:ln>
        </p:spPr>
      </p:cxnSp>
      <p:cxnSp>
        <p:nvCxnSpPr>
          <p:cNvPr id="88" name="直接箭头连接符 9">
            <a:extLst>
              <a:ext uri="{FF2B5EF4-FFF2-40B4-BE49-F238E27FC236}">
                <a16:creationId xmlns:a16="http://schemas.microsoft.com/office/drawing/2014/main" id="{73A6D9B7-A179-574F-BE7F-727C984CAF13}"/>
              </a:ext>
            </a:extLst>
          </p:cNvPr>
          <p:cNvCxnSpPr>
            <a:cxnSpLocks/>
          </p:cNvCxnSpPr>
          <p:nvPr/>
        </p:nvCxnSpPr>
        <p:spPr>
          <a:xfrm>
            <a:off x="4925710" y="2186996"/>
            <a:ext cx="836290" cy="0"/>
          </a:xfrm>
          <a:prstGeom prst="straightConnector1">
            <a:avLst/>
          </a:prstGeom>
          <a:ln w="25400">
            <a:solidFill>
              <a:srgbClr val="000000">
                <a:alpha val="100000"/>
              </a:srgbClr>
            </a:solidFill>
            <a:prstDash val="solid"/>
            <a:headEnd/>
            <a:tailEnd type="triangle"/>
          </a:ln>
        </p:spPr>
      </p:cxnSp>
      <p:cxnSp>
        <p:nvCxnSpPr>
          <p:cNvPr id="89" name="直接箭头连接符 10">
            <a:extLst>
              <a:ext uri="{FF2B5EF4-FFF2-40B4-BE49-F238E27FC236}">
                <a16:creationId xmlns:a16="http://schemas.microsoft.com/office/drawing/2014/main" id="{11738FEC-B323-1A44-A5C6-220807003A1B}"/>
              </a:ext>
            </a:extLst>
          </p:cNvPr>
          <p:cNvCxnSpPr>
            <a:cxnSpLocks/>
          </p:cNvCxnSpPr>
          <p:nvPr/>
        </p:nvCxnSpPr>
        <p:spPr>
          <a:xfrm>
            <a:off x="7185488" y="2186996"/>
            <a:ext cx="1064349" cy="0"/>
          </a:xfrm>
          <a:prstGeom prst="straightConnector1">
            <a:avLst/>
          </a:prstGeom>
          <a:ln w="25400">
            <a:solidFill>
              <a:srgbClr val="000000">
                <a:alpha val="100000"/>
              </a:srgbClr>
            </a:solidFill>
            <a:prstDash val="solid"/>
            <a:headEnd/>
            <a:tailEnd type="triangle"/>
          </a:ln>
        </p:spPr>
      </p:cxnSp>
      <p:cxnSp>
        <p:nvCxnSpPr>
          <p:cNvPr id="90" name="直接箭头连接符 13">
            <a:extLst>
              <a:ext uri="{FF2B5EF4-FFF2-40B4-BE49-F238E27FC236}">
                <a16:creationId xmlns:a16="http://schemas.microsoft.com/office/drawing/2014/main" id="{4E205B94-5B27-9640-AD44-9698448123F1}"/>
              </a:ext>
            </a:extLst>
          </p:cNvPr>
          <p:cNvCxnSpPr>
            <a:cxnSpLocks/>
          </p:cNvCxnSpPr>
          <p:nvPr/>
        </p:nvCxnSpPr>
        <p:spPr>
          <a:xfrm flipV="1">
            <a:off x="6473743" y="1558951"/>
            <a:ext cx="0" cy="294961"/>
          </a:xfrm>
          <a:prstGeom prst="straightConnector1">
            <a:avLst/>
          </a:prstGeom>
          <a:ln w="25400">
            <a:solidFill>
              <a:srgbClr val="000000">
                <a:alpha val="100000"/>
              </a:srgbClr>
            </a:solidFill>
            <a:prstDash val="solid"/>
            <a:headEnd/>
            <a:tailEnd type="triangle"/>
          </a:ln>
        </p:spPr>
      </p:cxnSp>
      <p:cxnSp>
        <p:nvCxnSpPr>
          <p:cNvPr id="91" name="直接箭头连接符 14">
            <a:extLst>
              <a:ext uri="{FF2B5EF4-FFF2-40B4-BE49-F238E27FC236}">
                <a16:creationId xmlns:a16="http://schemas.microsoft.com/office/drawing/2014/main" id="{C70772F8-C68D-414A-A1D1-BDCA53445EEB}"/>
              </a:ext>
            </a:extLst>
          </p:cNvPr>
          <p:cNvCxnSpPr/>
          <p:nvPr/>
        </p:nvCxnSpPr>
        <p:spPr>
          <a:xfrm flipV="1">
            <a:off x="6473743" y="2520078"/>
            <a:ext cx="0" cy="294961"/>
          </a:xfrm>
          <a:prstGeom prst="straightConnector1">
            <a:avLst/>
          </a:prstGeom>
          <a:ln w="25400">
            <a:solidFill>
              <a:srgbClr val="000000">
                <a:alpha val="100000"/>
              </a:srgbClr>
            </a:solidFill>
            <a:prstDash val="solid"/>
            <a:headEnd/>
            <a:tailEnd type="triangle"/>
          </a:ln>
        </p:spPr>
      </p:cxnSp>
      <p:sp>
        <p:nvSpPr>
          <p:cNvPr id="92" name="矩形: 圆角 15">
            <a:extLst>
              <a:ext uri="{FF2B5EF4-FFF2-40B4-BE49-F238E27FC236}">
                <a16:creationId xmlns:a16="http://schemas.microsoft.com/office/drawing/2014/main" id="{0322E27B-EFA2-DC47-B31F-9453E8ACE20D}"/>
              </a:ext>
            </a:extLst>
          </p:cNvPr>
          <p:cNvSpPr/>
          <p:nvPr/>
        </p:nvSpPr>
        <p:spPr>
          <a:xfrm>
            <a:off x="5525815" y="1263994"/>
            <a:ext cx="1959856" cy="294957"/>
          </a:xfrm>
          <a:prstGeom prst="roundRect">
            <a:avLst/>
          </a:prstGeom>
          <a:solidFill>
            <a:srgbClr val="FDE089">
              <a:alpha val="100000"/>
            </a:srgbClr>
          </a:solidFill>
          <a:ln w="0"/>
        </p:spPr>
        <p:txBody>
          <a:bodyPr anchor="ctr"/>
          <a:lstStyle/>
          <a:p>
            <a:pPr algn="ctr"/>
            <a:r>
              <a:rPr lang="en-US" altLang="zh-CN" sz="1200" i="1" err="1">
                <a:latin typeface="Microsoft YaHei" panose="020B0503020204020204" pitchFamily="34" charset="-122"/>
                <a:ea typeface="Microsoft YaHei" panose="020B0503020204020204" pitchFamily="34" charset="-122"/>
              </a:rPr>
              <a:t>i</a:t>
            </a:r>
            <a:r>
              <a:rPr lang="en-US" altLang="zh-CN" sz="1200" i="1">
                <a:latin typeface="Microsoft YaHei" panose="020B0503020204020204" pitchFamily="34" charset="-122"/>
                <a:ea typeface="Microsoft YaHei" panose="020B0503020204020204" pitchFamily="34" charset="-122"/>
              </a:rPr>
              <a:t> </a:t>
            </a:r>
            <a:r>
              <a:rPr lang="en-US" altLang="zh-CN" sz="1200" err="1">
                <a:latin typeface="Microsoft YaHei" panose="020B0503020204020204" pitchFamily="34" charset="-122"/>
                <a:ea typeface="Microsoft YaHei" panose="020B0503020204020204" pitchFamily="34" charset="-122"/>
              </a:rPr>
              <a:t>th</a:t>
            </a:r>
            <a:r>
              <a:rPr lang="en-US" altLang="zh-CN" sz="1200">
                <a:latin typeface="Microsoft YaHei" panose="020B0503020204020204" pitchFamily="34" charset="-122"/>
                <a:ea typeface="Microsoft YaHei" panose="020B0503020204020204" pitchFamily="34" charset="-122"/>
              </a:rPr>
              <a:t> layer VQ result</a:t>
            </a:r>
            <a:r>
              <a:rPr lang="en-US" sz="1200">
                <a:latin typeface="Microsoft YaHei" panose="020B0503020204020204" pitchFamily="34" charset="-122"/>
                <a:ea typeface="Microsoft YaHei" panose="020B0503020204020204" pitchFamily="34" charset="-122"/>
              </a:rPr>
              <a:t> </a:t>
            </a:r>
            <a:r>
              <a:rPr lang="en-US" sz="1200" i="1">
                <a:latin typeface="Microsoft YaHei" panose="020B0503020204020204" pitchFamily="34" charset="-122"/>
                <a:ea typeface="Microsoft YaHei" panose="020B0503020204020204" pitchFamily="34" charset="-122"/>
              </a:rPr>
              <a:t>q</a:t>
            </a:r>
            <a:r>
              <a:rPr lang="en-US" sz="1200" i="1" baseline="-25000">
                <a:latin typeface="Microsoft YaHei" panose="020B0503020204020204" pitchFamily="34" charset="-122"/>
                <a:ea typeface="Microsoft YaHei" panose="020B0503020204020204" pitchFamily="34" charset="-122"/>
              </a:rPr>
              <a:t>i</a:t>
            </a:r>
            <a:endParaRPr sz="1600">
              <a:latin typeface="Microsoft YaHei" panose="020B0503020204020204" pitchFamily="34" charset="-122"/>
              <a:ea typeface="Microsoft YaHei" panose="020B0503020204020204" pitchFamily="34" charset="-122"/>
            </a:endParaRPr>
          </a:p>
        </p:txBody>
      </p:sp>
      <p:sp>
        <p:nvSpPr>
          <p:cNvPr id="93" name="矩形: 圆角 16">
            <a:extLst>
              <a:ext uri="{FF2B5EF4-FFF2-40B4-BE49-F238E27FC236}">
                <a16:creationId xmlns:a16="http://schemas.microsoft.com/office/drawing/2014/main" id="{FAB8E333-9244-6F47-8621-D81A8FA6BA35}"/>
              </a:ext>
            </a:extLst>
          </p:cNvPr>
          <p:cNvSpPr/>
          <p:nvPr/>
        </p:nvSpPr>
        <p:spPr>
          <a:xfrm>
            <a:off x="5643616" y="2815039"/>
            <a:ext cx="1660254" cy="294957"/>
          </a:xfrm>
          <a:prstGeom prst="roundRect">
            <a:avLst/>
          </a:prstGeom>
          <a:solidFill>
            <a:srgbClr val="FDE089">
              <a:alpha val="100000"/>
            </a:srgbClr>
          </a:solidFill>
          <a:ln w="0"/>
        </p:spPr>
        <p:txBody>
          <a:bodyPr anchor="ctr"/>
          <a:lstStyle/>
          <a:p>
            <a:pPr algn="ctr"/>
            <a:r>
              <a:rPr lang="en-US" sz="1400" i="1" err="1">
                <a:latin typeface="Microsoft YaHei" panose="020B0503020204020204" pitchFamily="34" charset="-122"/>
                <a:ea typeface="Microsoft YaHei" panose="020B0503020204020204" pitchFamily="34" charset="-122"/>
              </a:rPr>
              <a:t>i</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sp>
        <p:nvSpPr>
          <p:cNvPr id="94" name="矩形: 圆角 19">
            <a:extLst>
              <a:ext uri="{FF2B5EF4-FFF2-40B4-BE49-F238E27FC236}">
                <a16:creationId xmlns:a16="http://schemas.microsoft.com/office/drawing/2014/main" id="{EAD57B73-9131-4B4F-A0FB-6CD34B11B4FC}"/>
              </a:ext>
            </a:extLst>
          </p:cNvPr>
          <p:cNvSpPr/>
          <p:nvPr/>
        </p:nvSpPr>
        <p:spPr>
          <a:xfrm>
            <a:off x="3155776" y="1263994"/>
            <a:ext cx="2125211" cy="294957"/>
          </a:xfrm>
          <a:prstGeom prst="roundRect">
            <a:avLst/>
          </a:prstGeom>
          <a:solidFill>
            <a:srgbClr val="FBCE42">
              <a:alpha val="100000"/>
            </a:srgbClr>
          </a:solidFill>
          <a:ln w="0"/>
        </p:spPr>
        <p:txBody>
          <a:bodyPr lIns="91440" tIns="45720" rIns="91440" bIns="45720" anchor="ctr"/>
          <a:lstStyle/>
          <a:p>
            <a:pPr algn="ctr"/>
            <a:r>
              <a:rPr lang="en-US" sz="1200" i="1">
                <a:latin typeface="Microsoft YaHei" panose="020B0503020204020204" pitchFamily="34" charset="-122"/>
                <a:ea typeface="Microsoft YaHei" panose="020B0503020204020204" pitchFamily="34" charset="-122"/>
              </a:rPr>
              <a:t>i-1</a:t>
            </a:r>
            <a:r>
              <a:rPr lang="en-US" sz="1200">
                <a:latin typeface="Microsoft YaHei" panose="020B0503020204020204" pitchFamily="34" charset="-122"/>
                <a:ea typeface="Microsoft YaHei" panose="020B0503020204020204" pitchFamily="34" charset="-122"/>
              </a:rPr>
              <a:t> </a:t>
            </a:r>
            <a:r>
              <a:rPr lang="en-US" sz="1200" err="1">
                <a:latin typeface="Microsoft YaHei" panose="020B0503020204020204" pitchFamily="34" charset="-122"/>
                <a:ea typeface="Microsoft YaHei" panose="020B0503020204020204" pitchFamily="34" charset="-122"/>
              </a:rPr>
              <a:t>th</a:t>
            </a:r>
            <a:r>
              <a:rPr lang="en-US" sz="1200">
                <a:latin typeface="Microsoft YaHei" panose="020B0503020204020204" pitchFamily="34" charset="-122"/>
                <a:ea typeface="Microsoft YaHei" panose="020B0503020204020204" pitchFamily="34" charset="-122"/>
              </a:rPr>
              <a:t> layer VQ result </a:t>
            </a:r>
            <a:r>
              <a:rPr lang="en-US" sz="1200" i="1">
                <a:latin typeface="Microsoft YaHei" panose="020B0503020204020204" pitchFamily="34" charset="-122"/>
                <a:ea typeface="Microsoft YaHei" panose="020B0503020204020204" pitchFamily="34" charset="-122"/>
              </a:rPr>
              <a:t>q</a:t>
            </a:r>
            <a:r>
              <a:rPr lang="en-US" sz="1200" i="1" baseline="-25000">
                <a:latin typeface="Microsoft YaHei" panose="020B0503020204020204" pitchFamily="34" charset="-122"/>
                <a:ea typeface="Microsoft YaHei" panose="020B0503020204020204" pitchFamily="34" charset="-122"/>
              </a:rPr>
              <a:t>i-1</a:t>
            </a:r>
            <a:endParaRPr lang="zh-CN" altLang="en-US" sz="1200">
              <a:latin typeface="Microsoft YaHei" panose="020B0503020204020204" pitchFamily="34" charset="-122"/>
              <a:ea typeface="Microsoft YaHei" panose="020B0503020204020204" pitchFamily="34" charset="-122"/>
              <a:cs typeface="Arial"/>
            </a:endParaRPr>
          </a:p>
        </p:txBody>
      </p:sp>
      <p:sp>
        <p:nvSpPr>
          <p:cNvPr id="95" name="矩形: 圆角 20">
            <a:extLst>
              <a:ext uri="{FF2B5EF4-FFF2-40B4-BE49-F238E27FC236}">
                <a16:creationId xmlns:a16="http://schemas.microsoft.com/office/drawing/2014/main" id="{E8D274CD-10A2-4843-A4B2-99BBA0D3F7EE}"/>
              </a:ext>
            </a:extLst>
          </p:cNvPr>
          <p:cNvSpPr/>
          <p:nvPr/>
        </p:nvSpPr>
        <p:spPr>
          <a:xfrm>
            <a:off x="3281547" y="2815039"/>
            <a:ext cx="1864804" cy="294957"/>
          </a:xfrm>
          <a:prstGeom prst="roundRect">
            <a:avLst/>
          </a:prstGeom>
          <a:solidFill>
            <a:srgbClr val="FBCE42">
              <a:alpha val="100000"/>
            </a:srgbClr>
          </a:solidFill>
          <a:ln w="0"/>
        </p:spPr>
        <p:txBody>
          <a:bodyPr anchor="ctr"/>
          <a:lstStyle/>
          <a:p>
            <a:pPr algn="ctr"/>
            <a:r>
              <a:rPr lang="en-US" sz="1400" i="1">
                <a:latin typeface="Microsoft YaHei" panose="020B0503020204020204" pitchFamily="34" charset="-122"/>
                <a:ea typeface="Microsoft YaHei" panose="020B0503020204020204" pitchFamily="34" charset="-122"/>
              </a:rPr>
              <a:t>i-1</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sp>
        <p:nvSpPr>
          <p:cNvPr id="96" name="矩形: 圆角 21">
            <a:extLst>
              <a:ext uri="{FF2B5EF4-FFF2-40B4-BE49-F238E27FC236}">
                <a16:creationId xmlns:a16="http://schemas.microsoft.com/office/drawing/2014/main" id="{D1386D1E-5811-6C49-910E-0238A05D307D}"/>
              </a:ext>
            </a:extLst>
          </p:cNvPr>
          <p:cNvSpPr/>
          <p:nvPr/>
        </p:nvSpPr>
        <p:spPr>
          <a:xfrm>
            <a:off x="7934128" y="1263994"/>
            <a:ext cx="2021789" cy="294957"/>
          </a:xfrm>
          <a:prstGeom prst="roundRect">
            <a:avLst/>
          </a:prstGeom>
          <a:solidFill>
            <a:srgbClr val="FFF2C8">
              <a:alpha val="100000"/>
            </a:srgbClr>
          </a:solidFill>
          <a:ln w="0"/>
        </p:spPr>
        <p:txBody>
          <a:bodyPr lIns="91440" tIns="45720" rIns="91440" bIns="45720" anchor="ctr"/>
          <a:lstStyle/>
          <a:p>
            <a:pPr algn="ctr"/>
            <a:r>
              <a:rPr lang="en-US" sz="1100" i="1">
                <a:latin typeface="Microsoft YaHei" panose="020B0503020204020204" pitchFamily="34" charset="-122"/>
                <a:ea typeface="Microsoft YaHei" panose="020B0503020204020204" pitchFamily="34" charset="-122"/>
              </a:rPr>
              <a:t>i+1</a:t>
            </a:r>
            <a:r>
              <a:rPr lang="en-US" sz="1100">
                <a:latin typeface="Microsoft YaHei" panose="020B0503020204020204" pitchFamily="34" charset="-122"/>
                <a:ea typeface="Microsoft YaHei" panose="020B0503020204020204" pitchFamily="34" charset="-122"/>
              </a:rPr>
              <a:t> </a:t>
            </a:r>
            <a:r>
              <a:rPr lang="en-US" sz="1100" err="1">
                <a:latin typeface="Microsoft YaHei" panose="020B0503020204020204" pitchFamily="34" charset="-122"/>
                <a:ea typeface="Microsoft YaHei" panose="020B0503020204020204" pitchFamily="34" charset="-122"/>
              </a:rPr>
              <a:t>th</a:t>
            </a:r>
            <a:r>
              <a:rPr lang="en-US" sz="1100">
                <a:latin typeface="Microsoft YaHei" panose="020B0503020204020204" pitchFamily="34" charset="-122"/>
                <a:ea typeface="Microsoft YaHei" panose="020B0503020204020204" pitchFamily="34" charset="-122"/>
              </a:rPr>
              <a:t> layer VQ result </a:t>
            </a:r>
            <a:r>
              <a:rPr lang="en-US" sz="1100" i="1">
                <a:latin typeface="Microsoft YaHei" panose="020B0503020204020204" pitchFamily="34" charset="-122"/>
                <a:ea typeface="Microsoft YaHei" panose="020B0503020204020204" pitchFamily="34" charset="-122"/>
              </a:rPr>
              <a:t>q</a:t>
            </a:r>
            <a:r>
              <a:rPr lang="en-US" sz="1100" i="1" baseline="-25000">
                <a:latin typeface="Microsoft YaHei" panose="020B0503020204020204" pitchFamily="34" charset="-122"/>
                <a:ea typeface="Microsoft YaHei" panose="020B0503020204020204" pitchFamily="34" charset="-122"/>
              </a:rPr>
              <a:t>i+1</a:t>
            </a:r>
            <a:endParaRPr lang="zh-CN" altLang="en-US" sz="1100">
              <a:latin typeface="Microsoft YaHei" panose="020B0503020204020204" pitchFamily="34" charset="-122"/>
              <a:ea typeface="Microsoft YaHei" panose="020B0503020204020204" pitchFamily="34" charset="-122"/>
              <a:cs typeface="Arial"/>
            </a:endParaRPr>
          </a:p>
        </p:txBody>
      </p:sp>
      <p:sp>
        <p:nvSpPr>
          <p:cNvPr id="97" name="矩形: 圆角 22">
            <a:extLst>
              <a:ext uri="{FF2B5EF4-FFF2-40B4-BE49-F238E27FC236}">
                <a16:creationId xmlns:a16="http://schemas.microsoft.com/office/drawing/2014/main" id="{AB36564F-0DBB-F54E-8142-8462C4308D05}"/>
              </a:ext>
            </a:extLst>
          </p:cNvPr>
          <p:cNvSpPr/>
          <p:nvPr/>
        </p:nvSpPr>
        <p:spPr>
          <a:xfrm>
            <a:off x="8029181" y="2815039"/>
            <a:ext cx="1864804" cy="294957"/>
          </a:xfrm>
          <a:prstGeom prst="roundRect">
            <a:avLst/>
          </a:prstGeom>
          <a:solidFill>
            <a:srgbClr val="FFF2C8">
              <a:alpha val="100000"/>
            </a:srgbClr>
          </a:solidFill>
          <a:ln w="0"/>
        </p:spPr>
        <p:txBody>
          <a:bodyPr anchor="ctr"/>
          <a:lstStyle/>
          <a:p>
            <a:pPr algn="ctr"/>
            <a:r>
              <a:rPr lang="en-US" sz="1400" i="1">
                <a:latin typeface="Microsoft YaHei" panose="020B0503020204020204" pitchFamily="34" charset="-122"/>
                <a:ea typeface="Microsoft YaHei" panose="020B0503020204020204" pitchFamily="34" charset="-122"/>
              </a:rPr>
              <a:t>i+1</a:t>
            </a:r>
            <a:r>
              <a:rPr lang="en-US" sz="1400">
                <a:latin typeface="Microsoft YaHei" panose="020B0503020204020204" pitchFamily="34" charset="-122"/>
                <a:ea typeface="Microsoft YaHei" panose="020B0503020204020204" pitchFamily="34" charset="-122"/>
              </a:rPr>
              <a:t> </a:t>
            </a:r>
            <a:r>
              <a:rPr lang="en-US" sz="1400" err="1">
                <a:latin typeface="Microsoft YaHei" panose="020B0503020204020204" pitchFamily="34" charset="-122"/>
                <a:ea typeface="Microsoft YaHei" panose="020B0503020204020204" pitchFamily="34" charset="-122"/>
              </a:rPr>
              <a:t>th</a:t>
            </a:r>
            <a:r>
              <a:rPr lang="en-US" sz="1400">
                <a:latin typeface="Microsoft YaHei" panose="020B0503020204020204" pitchFamily="34" charset="-122"/>
                <a:ea typeface="Microsoft YaHei" panose="020B0503020204020204" pitchFamily="34" charset="-122"/>
              </a:rPr>
              <a:t> codebook</a:t>
            </a:r>
            <a:endParaRPr>
              <a:latin typeface="Microsoft YaHei" panose="020B0503020204020204" pitchFamily="34" charset="-122"/>
              <a:ea typeface="Microsoft YaHei" panose="020B0503020204020204" pitchFamily="34" charset="-122"/>
            </a:endParaRPr>
          </a:p>
        </p:txBody>
      </p:sp>
      <p:cxnSp>
        <p:nvCxnSpPr>
          <p:cNvPr id="98" name="直接箭头连接符 23">
            <a:extLst>
              <a:ext uri="{FF2B5EF4-FFF2-40B4-BE49-F238E27FC236}">
                <a16:creationId xmlns:a16="http://schemas.microsoft.com/office/drawing/2014/main" id="{D577D8DA-8804-B542-85ED-FE4F67D6715E}"/>
              </a:ext>
            </a:extLst>
          </p:cNvPr>
          <p:cNvCxnSpPr/>
          <p:nvPr/>
        </p:nvCxnSpPr>
        <p:spPr>
          <a:xfrm flipV="1">
            <a:off x="4213964" y="1558951"/>
            <a:ext cx="0" cy="294961"/>
          </a:xfrm>
          <a:prstGeom prst="straightConnector1">
            <a:avLst/>
          </a:prstGeom>
          <a:ln w="25400">
            <a:solidFill>
              <a:srgbClr val="000000">
                <a:alpha val="100000"/>
              </a:srgbClr>
            </a:solidFill>
            <a:prstDash val="solid"/>
            <a:headEnd/>
            <a:tailEnd type="triangle"/>
          </a:ln>
        </p:spPr>
      </p:cxnSp>
      <p:cxnSp>
        <p:nvCxnSpPr>
          <p:cNvPr id="99" name="直接箭头连接符 24">
            <a:extLst>
              <a:ext uri="{FF2B5EF4-FFF2-40B4-BE49-F238E27FC236}">
                <a16:creationId xmlns:a16="http://schemas.microsoft.com/office/drawing/2014/main" id="{5C3425FE-39B2-3C42-8A03-2E0A284BF52E}"/>
              </a:ext>
            </a:extLst>
          </p:cNvPr>
          <p:cNvCxnSpPr/>
          <p:nvPr/>
        </p:nvCxnSpPr>
        <p:spPr>
          <a:xfrm flipV="1">
            <a:off x="4213964" y="2520078"/>
            <a:ext cx="0" cy="294961"/>
          </a:xfrm>
          <a:prstGeom prst="straightConnector1">
            <a:avLst/>
          </a:prstGeom>
          <a:ln w="25400">
            <a:solidFill>
              <a:srgbClr val="000000">
                <a:alpha val="100000"/>
              </a:srgbClr>
            </a:solidFill>
            <a:prstDash val="solid"/>
            <a:headEnd/>
            <a:tailEnd type="triangle"/>
          </a:ln>
        </p:spPr>
      </p:cxnSp>
      <p:cxnSp>
        <p:nvCxnSpPr>
          <p:cNvPr id="100" name="直接箭头连接符 25">
            <a:extLst>
              <a:ext uri="{FF2B5EF4-FFF2-40B4-BE49-F238E27FC236}">
                <a16:creationId xmlns:a16="http://schemas.microsoft.com/office/drawing/2014/main" id="{C15F2B30-0CC6-AA4B-8A1B-CE18C2B587E5}"/>
              </a:ext>
            </a:extLst>
          </p:cNvPr>
          <p:cNvCxnSpPr/>
          <p:nvPr/>
        </p:nvCxnSpPr>
        <p:spPr>
          <a:xfrm flipV="1">
            <a:off x="8961583" y="1558951"/>
            <a:ext cx="0" cy="294961"/>
          </a:xfrm>
          <a:prstGeom prst="straightConnector1">
            <a:avLst/>
          </a:prstGeom>
          <a:ln w="25400">
            <a:solidFill>
              <a:srgbClr val="000000">
                <a:alpha val="100000"/>
              </a:srgbClr>
            </a:solidFill>
            <a:prstDash val="solid"/>
            <a:headEnd/>
            <a:tailEnd type="triangle"/>
          </a:ln>
        </p:spPr>
      </p:cxnSp>
      <p:cxnSp>
        <p:nvCxnSpPr>
          <p:cNvPr id="101" name="直接箭头连接符 26">
            <a:extLst>
              <a:ext uri="{FF2B5EF4-FFF2-40B4-BE49-F238E27FC236}">
                <a16:creationId xmlns:a16="http://schemas.microsoft.com/office/drawing/2014/main" id="{3271C3B3-2AEC-634A-B808-4AC72B66911B}"/>
              </a:ext>
            </a:extLst>
          </p:cNvPr>
          <p:cNvCxnSpPr/>
          <p:nvPr/>
        </p:nvCxnSpPr>
        <p:spPr>
          <a:xfrm flipV="1">
            <a:off x="8961583" y="2520078"/>
            <a:ext cx="0" cy="294961"/>
          </a:xfrm>
          <a:prstGeom prst="straightConnector1">
            <a:avLst/>
          </a:prstGeom>
          <a:ln w="25400">
            <a:solidFill>
              <a:srgbClr val="000000">
                <a:alpha val="100000"/>
              </a:srgbClr>
            </a:solidFill>
            <a:prstDash val="solid"/>
            <a:headEnd/>
            <a:tailEnd type="triangle"/>
          </a:ln>
        </p:spPr>
      </p:cxnSp>
      <p:cxnSp>
        <p:nvCxnSpPr>
          <p:cNvPr id="102" name="直接箭头连接符 27">
            <a:extLst>
              <a:ext uri="{FF2B5EF4-FFF2-40B4-BE49-F238E27FC236}">
                <a16:creationId xmlns:a16="http://schemas.microsoft.com/office/drawing/2014/main" id="{576D3489-C41F-544B-89B2-887839230306}"/>
              </a:ext>
            </a:extLst>
          </p:cNvPr>
          <p:cNvCxnSpPr/>
          <p:nvPr/>
        </p:nvCxnSpPr>
        <p:spPr>
          <a:xfrm>
            <a:off x="9741856" y="2186995"/>
            <a:ext cx="836288" cy="0"/>
          </a:xfrm>
          <a:prstGeom prst="straightConnector1">
            <a:avLst/>
          </a:prstGeom>
          <a:ln w="25400">
            <a:solidFill>
              <a:srgbClr val="000000">
                <a:alpha val="100000"/>
              </a:srgbClr>
            </a:solidFill>
            <a:prstDash val="solid"/>
            <a:headEnd/>
            <a:tailEnd type="triangle"/>
          </a:ln>
        </p:spPr>
      </p:cxnSp>
      <p:pic>
        <p:nvPicPr>
          <p:cNvPr id="103" name="图片 102">
            <a:extLst>
              <a:ext uri="{FF2B5EF4-FFF2-40B4-BE49-F238E27FC236}">
                <a16:creationId xmlns:a16="http://schemas.microsoft.com/office/drawing/2014/main" id="{ECBB940E-79B5-3146-A0D5-E5E9F7452445}"/>
              </a:ext>
            </a:extLst>
          </p:cNvPr>
          <p:cNvPicPr>
            <a:picLocks noChangeAspect="1"/>
          </p:cNvPicPr>
          <p:nvPr/>
        </p:nvPicPr>
        <p:blipFill>
          <a:blip r:embed="rId4"/>
          <a:stretch>
            <a:fillRect/>
          </a:stretch>
        </p:blipFill>
        <p:spPr>
          <a:xfrm>
            <a:off x="5868075" y="2154532"/>
            <a:ext cx="1265850" cy="203850"/>
          </a:xfrm>
          <a:prstGeom prst="rect">
            <a:avLst/>
          </a:prstGeom>
        </p:spPr>
      </p:pic>
      <p:pic>
        <p:nvPicPr>
          <p:cNvPr id="104" name="图片 103">
            <a:extLst>
              <a:ext uri="{FF2B5EF4-FFF2-40B4-BE49-F238E27FC236}">
                <a16:creationId xmlns:a16="http://schemas.microsoft.com/office/drawing/2014/main" id="{0F7EA286-655E-3942-BE1A-B0E405F894B8}"/>
              </a:ext>
            </a:extLst>
          </p:cNvPr>
          <p:cNvPicPr>
            <a:picLocks noChangeAspect="1"/>
          </p:cNvPicPr>
          <p:nvPr/>
        </p:nvPicPr>
        <p:blipFill>
          <a:blip r:embed="rId5"/>
          <a:stretch>
            <a:fillRect/>
          </a:stretch>
        </p:blipFill>
        <p:spPr>
          <a:xfrm>
            <a:off x="5968200" y="1908532"/>
            <a:ext cx="951600" cy="227850"/>
          </a:xfrm>
          <a:prstGeom prst="rect">
            <a:avLst/>
          </a:prstGeom>
        </p:spPr>
      </p:pic>
      <p:pic>
        <p:nvPicPr>
          <p:cNvPr id="105" name="图片 104">
            <a:extLst>
              <a:ext uri="{FF2B5EF4-FFF2-40B4-BE49-F238E27FC236}">
                <a16:creationId xmlns:a16="http://schemas.microsoft.com/office/drawing/2014/main" id="{537650ED-298E-0E46-86E1-9B1941DF4EC8}"/>
              </a:ext>
            </a:extLst>
          </p:cNvPr>
          <p:cNvPicPr>
            <a:picLocks noChangeAspect="1"/>
          </p:cNvPicPr>
          <p:nvPr/>
        </p:nvPicPr>
        <p:blipFill>
          <a:blip r:embed="rId6"/>
          <a:stretch>
            <a:fillRect/>
          </a:stretch>
        </p:blipFill>
        <p:spPr>
          <a:xfrm>
            <a:off x="5241600" y="2001682"/>
            <a:ext cx="202800" cy="155550"/>
          </a:xfrm>
          <a:prstGeom prst="rect">
            <a:avLst/>
          </a:prstGeom>
        </p:spPr>
      </p:pic>
      <p:pic>
        <p:nvPicPr>
          <p:cNvPr id="106" name="图片 105">
            <a:extLst>
              <a:ext uri="{FF2B5EF4-FFF2-40B4-BE49-F238E27FC236}">
                <a16:creationId xmlns:a16="http://schemas.microsoft.com/office/drawing/2014/main" id="{BE50B593-28D8-8D45-A816-5D25BD489574}"/>
              </a:ext>
            </a:extLst>
          </p:cNvPr>
          <p:cNvPicPr>
            <a:picLocks noChangeAspect="1"/>
          </p:cNvPicPr>
          <p:nvPr/>
        </p:nvPicPr>
        <p:blipFill>
          <a:blip r:embed="rId7"/>
          <a:stretch>
            <a:fillRect/>
          </a:stretch>
        </p:blipFill>
        <p:spPr>
          <a:xfrm>
            <a:off x="7485675" y="2001682"/>
            <a:ext cx="460650" cy="14955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标题 1"/>
          <p:cNvSpPr>
            <a:spLocks noGrp="1"/>
          </p:cNvSpPr>
          <p:nvPr>
            <p:ph type="title"/>
          </p:nvPr>
        </p:nvSpPr>
        <p:spPr/>
        <p:txBody>
          <a:bodyPr/>
          <a:lstStyle/>
          <a:p>
            <a:r>
              <a:rPr kumimoji="1" lang="en-US"/>
              <a:t>Acknowledgements</a:t>
            </a:r>
            <a:endParaRPr/>
          </a:p>
        </p:txBody>
      </p:sp>
      <p:sp>
        <p:nvSpPr>
          <p:cNvPr id="954" name="内容占位符 2"/>
          <p:cNvSpPr>
            <a:spLocks noGrp="1"/>
          </p:cNvSpPr>
          <p:nvPr>
            <p:ph idx="1"/>
          </p:nvPr>
        </p:nvSpPr>
        <p:spPr>
          <a:xfrm>
            <a:off x="689293" y="4081618"/>
            <a:ext cx="11055352" cy="1325563"/>
          </a:xfrm>
        </p:spPr>
        <p:txBody>
          <a:bodyPr/>
          <a:lstStyle/>
          <a:p>
            <a:r>
              <a:rPr lang="en-US" dirty="0">
                <a:latin typeface="Microsoft YaHei"/>
                <a:ea typeface="Microsoft YaHei"/>
                <a:cs typeface="Times New Roman"/>
              </a:rPr>
              <a:t>Thank </a:t>
            </a:r>
            <a:r>
              <a:rPr lang="en-US" dirty="0" err="1">
                <a:latin typeface="Microsoft YaHei"/>
                <a:ea typeface="Microsoft YaHei"/>
                <a:cs typeface="Times New Roman"/>
              </a:rPr>
              <a:t>Zhihan</a:t>
            </a:r>
            <a:r>
              <a:rPr lang="en-US" dirty="0">
                <a:latin typeface="Microsoft YaHei"/>
                <a:ea typeface="Microsoft YaHei"/>
                <a:cs typeface="Times New Roman"/>
              </a:rPr>
              <a:t> Li, </a:t>
            </a:r>
            <a:r>
              <a:rPr lang="en-US" dirty="0" err="1">
                <a:latin typeface="Microsoft YaHei"/>
                <a:ea typeface="Microsoft YaHei"/>
                <a:cs typeface="Times New Roman"/>
              </a:rPr>
              <a:t>Bohan</a:t>
            </a:r>
            <a:r>
              <a:rPr lang="en-US" dirty="0">
                <a:latin typeface="Microsoft YaHei"/>
                <a:ea typeface="Microsoft YaHei"/>
                <a:cs typeface="Times New Roman"/>
              </a:rPr>
              <a:t> Li, </a:t>
            </a:r>
            <a:r>
              <a:rPr lang="en-US" dirty="0" err="1">
                <a:latin typeface="Microsoft YaHei"/>
                <a:ea typeface="Microsoft YaHei"/>
                <a:cs typeface="Times New Roman"/>
              </a:rPr>
              <a:t>Haoran</a:t>
            </a:r>
            <a:r>
              <a:rPr lang="en-US" dirty="0">
                <a:latin typeface="Microsoft YaHei"/>
                <a:ea typeface="Microsoft YaHei"/>
                <a:cs typeface="Times New Roman"/>
              </a:rPr>
              <a:t> Wang, </a:t>
            </a:r>
            <a:r>
              <a:rPr lang="en-US" dirty="0" err="1">
                <a:latin typeface="Microsoft YaHei"/>
                <a:ea typeface="Microsoft YaHei"/>
                <a:cs typeface="Times New Roman"/>
              </a:rPr>
              <a:t>Jingyu</a:t>
            </a:r>
            <a:r>
              <a:rPr lang="en-US" dirty="0">
                <a:latin typeface="Microsoft YaHei"/>
                <a:ea typeface="Microsoft YaHei"/>
                <a:cs typeface="Times New Roman"/>
              </a:rPr>
              <a:t> Zhou, </a:t>
            </a:r>
            <a:r>
              <a:rPr lang="en-US" dirty="0" err="1">
                <a:latin typeface="Microsoft YaHei"/>
                <a:ea typeface="Microsoft YaHei"/>
                <a:cs typeface="Times New Roman"/>
              </a:rPr>
              <a:t>Chongtian</a:t>
            </a:r>
            <a:r>
              <a:rPr lang="en-US" dirty="0">
                <a:latin typeface="Microsoft YaHei"/>
                <a:ea typeface="Microsoft YaHei"/>
                <a:cs typeface="Times New Roman"/>
              </a:rPr>
              <a:t> Shao, </a:t>
            </a:r>
            <a:r>
              <a:rPr lang="en-US" dirty="0" err="1">
                <a:latin typeface="Microsoft YaHei"/>
                <a:ea typeface="Microsoft YaHei"/>
                <a:cs typeface="Times New Roman"/>
              </a:rPr>
              <a:t>Junjie</a:t>
            </a:r>
            <a:r>
              <a:rPr lang="en-US" dirty="0">
                <a:latin typeface="Microsoft YaHei"/>
                <a:ea typeface="Microsoft YaHei"/>
                <a:cs typeface="Times New Roman"/>
              </a:rPr>
              <a:t> Li, </a:t>
            </a:r>
            <a:r>
              <a:rPr lang="en-US" dirty="0" err="1">
                <a:latin typeface="Microsoft YaHei"/>
                <a:ea typeface="Microsoft YaHei"/>
                <a:cs typeface="Times New Roman"/>
              </a:rPr>
              <a:t>Hanglei</a:t>
            </a:r>
            <a:r>
              <a:rPr lang="en-US" dirty="0">
                <a:latin typeface="Microsoft YaHei"/>
                <a:ea typeface="Microsoft YaHei"/>
                <a:cs typeface="Times New Roman"/>
              </a:rPr>
              <a:t> Zhang, </a:t>
            </a:r>
            <a:r>
              <a:rPr lang="en-US" dirty="0" err="1">
                <a:latin typeface="Microsoft YaHei"/>
                <a:ea typeface="Microsoft YaHei"/>
                <a:cs typeface="Times New Roman"/>
              </a:rPr>
              <a:t>Hankun</a:t>
            </a:r>
            <a:r>
              <a:rPr lang="en-US" dirty="0">
                <a:latin typeface="Microsoft YaHei"/>
                <a:ea typeface="Microsoft YaHei"/>
                <a:cs typeface="Times New Roman"/>
              </a:rPr>
              <a:t> Wang and all other X-LANCE TTS members for their support</a:t>
            </a:r>
            <a:endParaRPr sz="1800" dirty="0"/>
          </a:p>
        </p:txBody>
      </p:sp>
      <p:sp>
        <p:nvSpPr>
          <p:cNvPr id="955"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120</a:t>
            </a:fld>
            <a:endParaRPr kumimoji="0" lang="de-DE"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5" name="图片 4" descr="男人穿着衬衫&#10;&#10;已自动生成说明">
            <a:extLst>
              <a:ext uri="{FF2B5EF4-FFF2-40B4-BE49-F238E27FC236}">
                <a16:creationId xmlns:a16="http://schemas.microsoft.com/office/drawing/2014/main" id="{D3FC14D1-2EE4-06B5-1840-A47266E8C505}"/>
              </a:ext>
            </a:extLst>
          </p:cNvPr>
          <p:cNvPicPr>
            <a:picLocks noChangeAspect="1"/>
          </p:cNvPicPr>
          <p:nvPr/>
        </p:nvPicPr>
        <p:blipFill>
          <a:blip r:embed="rId3"/>
          <a:srcRect l="13556" t="825" r="13811" b="-337"/>
          <a:stretch/>
        </p:blipFill>
        <p:spPr>
          <a:xfrm>
            <a:off x="8811662" y="1960782"/>
            <a:ext cx="1348338" cy="1778078"/>
          </a:xfrm>
          <a:prstGeom prst="rect">
            <a:avLst/>
          </a:prstGeom>
        </p:spPr>
      </p:pic>
      <p:pic>
        <p:nvPicPr>
          <p:cNvPr id="6" name="图片 5" descr="穿着蓝色衣服的男人&#10;&#10;已自动生成说明">
            <a:extLst>
              <a:ext uri="{FF2B5EF4-FFF2-40B4-BE49-F238E27FC236}">
                <a16:creationId xmlns:a16="http://schemas.microsoft.com/office/drawing/2014/main" id="{45806DB1-DFB5-49B8-19AB-72C4FB0BBE38}"/>
              </a:ext>
            </a:extLst>
          </p:cNvPr>
          <p:cNvPicPr>
            <a:picLocks noChangeAspect="1"/>
          </p:cNvPicPr>
          <p:nvPr/>
        </p:nvPicPr>
        <p:blipFill>
          <a:blip r:embed="rId4"/>
          <a:stretch>
            <a:fillRect/>
          </a:stretch>
        </p:blipFill>
        <p:spPr>
          <a:xfrm>
            <a:off x="3399571" y="4825975"/>
            <a:ext cx="1314360" cy="1828800"/>
          </a:xfrm>
          <a:prstGeom prst="rect">
            <a:avLst/>
          </a:prstGeom>
        </p:spPr>
      </p:pic>
      <p:pic>
        <p:nvPicPr>
          <p:cNvPr id="2" name="图片 1" descr="年轻的男人在微笑&#10;&#10;已自动生成说明">
            <a:extLst>
              <a:ext uri="{FF2B5EF4-FFF2-40B4-BE49-F238E27FC236}">
                <a16:creationId xmlns:a16="http://schemas.microsoft.com/office/drawing/2014/main" id="{A99165DE-5D07-3B2E-6A1F-CCFB9E66D626}"/>
              </a:ext>
            </a:extLst>
          </p:cNvPr>
          <p:cNvPicPr>
            <a:picLocks noChangeAspect="1"/>
          </p:cNvPicPr>
          <p:nvPr/>
        </p:nvPicPr>
        <p:blipFill>
          <a:blip r:embed="rId5"/>
          <a:stretch>
            <a:fillRect/>
          </a:stretch>
        </p:blipFill>
        <p:spPr>
          <a:xfrm>
            <a:off x="6023223" y="4818424"/>
            <a:ext cx="1342092" cy="1851049"/>
          </a:xfrm>
          <a:prstGeom prst="rect">
            <a:avLst/>
          </a:prstGeom>
        </p:spPr>
      </p:pic>
      <p:pic>
        <p:nvPicPr>
          <p:cNvPr id="3" name="图片 2" descr="穿白色衣服的小孩&#10;&#10;已自动生成说明">
            <a:extLst>
              <a:ext uri="{FF2B5EF4-FFF2-40B4-BE49-F238E27FC236}">
                <a16:creationId xmlns:a16="http://schemas.microsoft.com/office/drawing/2014/main" id="{6F89532E-E8F6-B3D0-F452-891CFF94FA61}"/>
              </a:ext>
            </a:extLst>
          </p:cNvPr>
          <p:cNvPicPr>
            <a:picLocks noChangeAspect="1"/>
          </p:cNvPicPr>
          <p:nvPr/>
        </p:nvPicPr>
        <p:blipFill>
          <a:blip r:embed="rId6"/>
          <a:srcRect l="3101" t="2665" r="9623" b="6732"/>
          <a:stretch/>
        </p:blipFill>
        <p:spPr>
          <a:xfrm>
            <a:off x="8810604" y="4767135"/>
            <a:ext cx="1334286" cy="1901344"/>
          </a:xfrm>
          <a:prstGeom prst="rect">
            <a:avLst/>
          </a:prstGeom>
        </p:spPr>
      </p:pic>
      <p:pic>
        <p:nvPicPr>
          <p:cNvPr id="7" name="图片 6" descr="穿着衬衫的男孩&#10;&#10;已自动生成说明">
            <a:extLst>
              <a:ext uri="{FF2B5EF4-FFF2-40B4-BE49-F238E27FC236}">
                <a16:creationId xmlns:a16="http://schemas.microsoft.com/office/drawing/2014/main" id="{5A540F80-5679-9778-2178-817D9BA4F2CB}"/>
              </a:ext>
            </a:extLst>
          </p:cNvPr>
          <p:cNvPicPr>
            <a:picLocks noChangeAspect="1"/>
          </p:cNvPicPr>
          <p:nvPr/>
        </p:nvPicPr>
        <p:blipFill>
          <a:blip r:embed="rId7"/>
          <a:srcRect l="-470" t="1539" r="-502" b="6307"/>
          <a:stretch/>
        </p:blipFill>
        <p:spPr>
          <a:xfrm>
            <a:off x="7365038" y="4812606"/>
            <a:ext cx="1446049" cy="1859580"/>
          </a:xfrm>
          <a:prstGeom prst="rect">
            <a:avLst/>
          </a:prstGeom>
        </p:spPr>
      </p:pic>
      <p:pic>
        <p:nvPicPr>
          <p:cNvPr id="8" name="图片 7" descr="黑色头发的男人&#10;&#10;已自动生成说明">
            <a:extLst>
              <a:ext uri="{FF2B5EF4-FFF2-40B4-BE49-F238E27FC236}">
                <a16:creationId xmlns:a16="http://schemas.microsoft.com/office/drawing/2014/main" id="{CBB06A16-BD24-6076-8F19-977A4D9AE756}"/>
              </a:ext>
            </a:extLst>
          </p:cNvPr>
          <p:cNvPicPr>
            <a:picLocks noChangeAspect="1"/>
          </p:cNvPicPr>
          <p:nvPr/>
        </p:nvPicPr>
        <p:blipFill>
          <a:blip r:embed="rId8"/>
          <a:srcRect l="9185" t="-317" r="8047" b="533"/>
          <a:stretch/>
        </p:blipFill>
        <p:spPr>
          <a:xfrm>
            <a:off x="2143816" y="4849975"/>
            <a:ext cx="1257204" cy="1806718"/>
          </a:xfrm>
          <a:prstGeom prst="rect">
            <a:avLst/>
          </a:prstGeom>
        </p:spPr>
      </p:pic>
      <p:pic>
        <p:nvPicPr>
          <p:cNvPr id="9" name="图片 8" descr="男孩穿着蓝色衬衫&#10;&#10;已自动生成说明">
            <a:extLst>
              <a:ext uri="{FF2B5EF4-FFF2-40B4-BE49-F238E27FC236}">
                <a16:creationId xmlns:a16="http://schemas.microsoft.com/office/drawing/2014/main" id="{5BE677D4-F89F-5779-07F5-F156E540124D}"/>
              </a:ext>
            </a:extLst>
          </p:cNvPr>
          <p:cNvPicPr>
            <a:picLocks noChangeAspect="1"/>
          </p:cNvPicPr>
          <p:nvPr/>
        </p:nvPicPr>
        <p:blipFill>
          <a:blip r:embed="rId9"/>
          <a:stretch>
            <a:fillRect/>
          </a:stretch>
        </p:blipFill>
        <p:spPr>
          <a:xfrm>
            <a:off x="781716" y="4849627"/>
            <a:ext cx="1359886" cy="1835096"/>
          </a:xfrm>
          <a:prstGeom prst="rect">
            <a:avLst/>
          </a:prstGeom>
        </p:spPr>
      </p:pic>
      <p:pic>
        <p:nvPicPr>
          <p:cNvPr id="10" name="图片 9" descr="男人戴着眼镜&#10;&#10;已自动生成说明">
            <a:extLst>
              <a:ext uri="{FF2B5EF4-FFF2-40B4-BE49-F238E27FC236}">
                <a16:creationId xmlns:a16="http://schemas.microsoft.com/office/drawing/2014/main" id="{635588CA-8583-0615-E133-A84D500469F8}"/>
              </a:ext>
            </a:extLst>
          </p:cNvPr>
          <p:cNvPicPr>
            <a:picLocks noChangeAspect="1"/>
          </p:cNvPicPr>
          <p:nvPr/>
        </p:nvPicPr>
        <p:blipFill>
          <a:blip r:embed="rId10"/>
          <a:srcRect l="-3318" t="-758" r="-2370" b="3776"/>
          <a:stretch/>
        </p:blipFill>
        <p:spPr>
          <a:xfrm>
            <a:off x="4669986" y="4817931"/>
            <a:ext cx="1406871" cy="1840789"/>
          </a:xfrm>
          <a:prstGeom prst="rect">
            <a:avLst/>
          </a:prstGeom>
        </p:spPr>
      </p:pic>
      <p:pic>
        <p:nvPicPr>
          <p:cNvPr id="11" name="图片 10" descr="穿着西装的男孩&#10;&#10;已自动生成说明">
            <a:extLst>
              <a:ext uri="{FF2B5EF4-FFF2-40B4-BE49-F238E27FC236}">
                <a16:creationId xmlns:a16="http://schemas.microsoft.com/office/drawing/2014/main" id="{96F289F6-BBBE-0E40-1F98-7E71764B9250}"/>
              </a:ext>
            </a:extLst>
          </p:cNvPr>
          <p:cNvPicPr>
            <a:picLocks noChangeAspect="1"/>
          </p:cNvPicPr>
          <p:nvPr/>
        </p:nvPicPr>
        <p:blipFill>
          <a:blip r:embed="rId11"/>
          <a:stretch>
            <a:fillRect/>
          </a:stretch>
        </p:blipFill>
        <p:spPr>
          <a:xfrm>
            <a:off x="10146082" y="4805024"/>
            <a:ext cx="1356625" cy="1853991"/>
          </a:xfrm>
          <a:prstGeom prst="rect">
            <a:avLst/>
          </a:prstGeom>
        </p:spPr>
      </p:pic>
      <p:sp>
        <p:nvSpPr>
          <p:cNvPr id="16" name="文本框 15">
            <a:extLst>
              <a:ext uri="{FF2B5EF4-FFF2-40B4-BE49-F238E27FC236}">
                <a16:creationId xmlns:a16="http://schemas.microsoft.com/office/drawing/2014/main" id="{D2FEE8B8-EDF4-3548-8A99-706A118D57F2}"/>
              </a:ext>
            </a:extLst>
          </p:cNvPr>
          <p:cNvSpPr txBox="1"/>
          <p:nvPr/>
        </p:nvSpPr>
        <p:spPr>
          <a:xfrm>
            <a:off x="6689320" y="1193633"/>
            <a:ext cx="5479519" cy="707886"/>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1"/>
              </a:spcBef>
              <a:spcAft>
                <a:spcPct val="1"/>
              </a:spcAft>
              <a:buClr>
                <a:srgbClr val="002060">
                  <a:alpha val="100000"/>
                </a:srgbClr>
              </a:buClr>
              <a:buSzTx/>
              <a:buFont typeface="Wingdings" pitchFamily="2" charset="2"/>
              <a:buChar char="n"/>
              <a:tabLst/>
              <a:defRPr/>
            </a:pPr>
            <a:r>
              <a:rPr kumimoji="0" lang="en-US" altLang="zh-CN" sz="2000" b="0" i="0" u="none" strike="noStrike" kern="1200" cap="none" spc="0" normalizeH="0" baseline="0" noProof="0" dirty="0">
                <a:ln>
                  <a:noFill/>
                </a:ln>
                <a:solidFill>
                  <a:srgbClr val="000000"/>
                </a:solidFill>
                <a:effectLst/>
                <a:uLnTx/>
                <a:uFillTx/>
                <a:latin typeface="Microsoft YaHei"/>
                <a:ea typeface="Microsoft YaHei"/>
                <a:cs typeface="+mn-cs"/>
              </a:rPr>
              <a:t>Thank Dr. </a:t>
            </a:r>
            <a:r>
              <a:rPr kumimoji="0" lang="en-US" altLang="zh-CN" sz="2000" b="0" i="0" u="none" strike="noStrike" kern="1200" cap="none" spc="0" normalizeH="0" baseline="0" noProof="0" dirty="0" err="1">
                <a:ln>
                  <a:noFill/>
                </a:ln>
                <a:solidFill>
                  <a:srgbClr val="000000"/>
                </a:solidFill>
                <a:effectLst/>
                <a:uLnTx/>
                <a:uFillTx/>
                <a:latin typeface="Microsoft YaHei"/>
                <a:ea typeface="Microsoft YaHei"/>
                <a:cs typeface="+mn-cs"/>
              </a:rPr>
              <a:t>Chenpeng</a:t>
            </a:r>
            <a:r>
              <a:rPr kumimoji="0" lang="en-US" altLang="zh-CN" sz="2000" b="0" i="0" u="none" strike="noStrike" kern="1200" cap="none" spc="0" normalizeH="0" baseline="0" noProof="0" dirty="0">
                <a:ln>
                  <a:noFill/>
                </a:ln>
                <a:solidFill>
                  <a:srgbClr val="000000"/>
                </a:solidFill>
                <a:effectLst/>
                <a:uLnTx/>
                <a:uFillTx/>
                <a:latin typeface="Microsoft YaHei"/>
                <a:ea typeface="Microsoft YaHei"/>
                <a:cs typeface="+mn-cs"/>
              </a:rPr>
              <a:t> Du for his advice on this tutorial</a:t>
            </a:r>
            <a:endPar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7" name="文本框 16">
            <a:extLst>
              <a:ext uri="{FF2B5EF4-FFF2-40B4-BE49-F238E27FC236}">
                <a16:creationId xmlns:a16="http://schemas.microsoft.com/office/drawing/2014/main" id="{7972D5B0-E514-454D-9852-1FADB4AAEDB5}"/>
              </a:ext>
            </a:extLst>
          </p:cNvPr>
          <p:cNvSpPr txBox="1"/>
          <p:nvPr/>
        </p:nvSpPr>
        <p:spPr>
          <a:xfrm>
            <a:off x="535967" y="1176001"/>
            <a:ext cx="6829071" cy="2554545"/>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1"/>
              </a:spcBef>
              <a:spcAft>
                <a:spcPct val="1"/>
              </a:spcAft>
              <a:buClr>
                <a:srgbClr val="002060">
                  <a:alpha val="100000"/>
                </a:srgbClr>
              </a:buClr>
              <a:buSzTx/>
              <a:buFont typeface="Wingdings" pitchFamily="2" charset="2"/>
              <a:buChar char="n"/>
              <a:tabLst/>
              <a:defRPr/>
            </a:pPr>
            <a:r>
              <a:rPr kumimoji="0" lang="en-US" altLang="zh-CN" sz="2000" b="0" i="0" u="none" strike="noStrike" kern="1200" cap="none" spc="0" normalizeH="0" baseline="0" noProof="0" dirty="0">
                <a:ln>
                  <a:noFill/>
                </a:ln>
                <a:solidFill>
                  <a:srgbClr val="000000"/>
                </a:solidFill>
                <a:effectLst/>
                <a:uLnTx/>
                <a:uFillTx/>
                <a:latin typeface="Microsoft YaHei"/>
                <a:ea typeface="Microsoft YaHei"/>
                <a:cs typeface="+mn-cs"/>
              </a:rPr>
              <a:t>Organization of this presenters:</a:t>
            </a:r>
          </a:p>
          <a:p>
            <a:pPr marL="285750" marR="0" lvl="0" indent="-285750" algn="l" defTabSz="914400" rtl="0" eaLnBrk="1" fontAlgn="base" latinLnBrk="0" hangingPunct="1">
              <a:lnSpc>
                <a:spcPct val="100000"/>
              </a:lnSpc>
              <a:spcBef>
                <a:spcPct val="1"/>
              </a:spcBef>
              <a:spcAft>
                <a:spcPct val="1"/>
              </a:spcAft>
              <a:buClr>
                <a:srgbClr val="002060">
                  <a:alpha val="100000"/>
                </a:srgbClr>
              </a:buClr>
              <a:buSzTx/>
              <a:buFont typeface="Wingdings" pitchFamily="2" charset="2"/>
              <a:buChar char="n"/>
              <a:tabLst/>
              <a:defRPr/>
            </a:pPr>
            <a:endParaRPr kumimoji="0" lang="en-US" altLang="zh-CN" sz="2000" b="0" i="0" u="none" strike="noStrike" kern="1200" cap="none" spc="0" normalizeH="0" baseline="0" noProof="0" dirty="0">
              <a:ln>
                <a:noFill/>
              </a:ln>
              <a:solidFill>
                <a:srgbClr val="000000"/>
              </a:solidFill>
              <a:effectLst/>
              <a:uLnTx/>
              <a:uFillTx/>
              <a:latin typeface="Microsoft YaHei"/>
              <a:ea typeface="Microsoft YaHei"/>
              <a:cs typeface="+mn-cs"/>
            </a:endParaRPr>
          </a:p>
          <a:p>
            <a:pPr marL="1816100" marR="0" lvl="1" indent="0" algn="l" defTabSz="914400" rtl="0" eaLnBrk="1" fontAlgn="base" latinLnBrk="0" hangingPunct="1">
              <a:lnSpc>
                <a:spcPct val="100000"/>
              </a:lnSpc>
              <a:spcBef>
                <a:spcPct val="1"/>
              </a:spcBef>
              <a:spcAft>
                <a:spcPct val="1"/>
              </a:spcAft>
              <a:buClr>
                <a:srgbClr val="002060">
                  <a:alpha val="100000"/>
                </a:srgbClr>
              </a:buClr>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SJTU Cross-Media Language Intelligence Lab (X-LANCE Lab)</a:t>
            </a:r>
          </a:p>
          <a:p>
            <a:pPr marL="1816100" marR="0" lvl="1" indent="0" algn="l" defTabSz="914400" rtl="0" eaLnBrk="1" fontAlgn="base" latinLnBrk="0" hangingPunct="1">
              <a:lnSpc>
                <a:spcPct val="100000"/>
              </a:lnSpc>
              <a:spcBef>
                <a:spcPct val="1"/>
              </a:spcBef>
              <a:spcAft>
                <a:spcPct val="1"/>
              </a:spcAft>
              <a:buClr>
                <a:srgbClr val="002060">
                  <a:alpha val="100000"/>
                </a:srgbClr>
              </a:buClr>
              <a:buSzTx/>
              <a:buFontTx/>
              <a:buNone/>
              <a:tabLst/>
              <a:defRPr/>
            </a:pPr>
            <a:r>
              <a:rPr kumimoji="0" lang="en-US" altLang="zh-CN" sz="2000" b="0" i="1" u="none" strike="noStrike" kern="1200" cap="none" spc="0" normalizeH="0" baseline="0" noProof="0" dirty="0">
                <a:ln>
                  <a:noFill/>
                </a:ln>
                <a:solidFill>
                  <a:srgbClr val="000000"/>
                </a:solidFill>
                <a:effectLst/>
                <a:uLnTx/>
                <a:uFillTx/>
                <a:latin typeface="Arial" charset="0"/>
                <a:ea typeface="宋体" charset="-122"/>
                <a:cs typeface="+mn-cs"/>
              </a:rPr>
              <a:t>Follow us on </a:t>
            </a:r>
            <a:r>
              <a:rPr kumimoji="0" lang="en-US" altLang="zh-CN" sz="2000" b="0" i="1" u="none" strike="noStrike" kern="1200" cap="none" spc="0" normalizeH="0" baseline="0" noProof="0" dirty="0" err="1">
                <a:ln>
                  <a:noFill/>
                </a:ln>
                <a:solidFill>
                  <a:srgbClr val="000000"/>
                </a:solidFill>
                <a:effectLst/>
                <a:uLnTx/>
                <a:uFillTx/>
                <a:latin typeface="Monaco" pitchFamily="2" charset="0"/>
                <a:ea typeface="宋体" charset="-122"/>
                <a:cs typeface="+mn-cs"/>
              </a:rPr>
              <a:t>github</a:t>
            </a:r>
            <a:r>
              <a:rPr kumimoji="0" lang="en-US" altLang="zh-CN" sz="2000" b="0" i="1" u="none" strike="noStrike" kern="1200" cap="none" spc="0" normalizeH="0" baseline="0" noProof="0" dirty="0">
                <a:ln>
                  <a:noFill/>
                </a:ln>
                <a:solidFill>
                  <a:srgbClr val="000000"/>
                </a:solidFill>
                <a:effectLst/>
                <a:uLnTx/>
                <a:uFillTx/>
                <a:latin typeface="Monaco" pitchFamily="2" charset="0"/>
                <a:ea typeface="宋体" charset="-122"/>
                <a:cs typeface="+mn-cs"/>
              </a:rPr>
              <a:t>!</a:t>
            </a:r>
            <a:endParaRPr kumimoji="0" lang="en-US" altLang="zh-CN" sz="2000" b="0" i="1" u="none" strike="noStrike" kern="1200" cap="none" spc="0" normalizeH="0" baseline="0" noProof="0" dirty="0">
              <a:ln>
                <a:noFill/>
              </a:ln>
              <a:solidFill>
                <a:srgbClr val="000000"/>
              </a:solidFill>
              <a:effectLst/>
              <a:uLnTx/>
              <a:uFillTx/>
              <a:latin typeface="Arial" charset="0"/>
              <a:ea typeface="宋体" charset="-122"/>
              <a:cs typeface="+mn-cs"/>
            </a:endParaRPr>
          </a:p>
          <a:p>
            <a:pPr marL="1816100" marR="0" lvl="1" indent="0" algn="l" defTabSz="914400" rtl="0" eaLnBrk="1" fontAlgn="base" latinLnBrk="0" hangingPunct="1">
              <a:lnSpc>
                <a:spcPct val="100000"/>
              </a:lnSpc>
              <a:spcBef>
                <a:spcPct val="1"/>
              </a:spcBef>
              <a:spcAft>
                <a:spcPct val="1"/>
              </a:spcAft>
              <a:buClr>
                <a:srgbClr val="002060">
                  <a:alpha val="100000"/>
                </a:srgbClr>
              </a:buClr>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hlinkClick r:id="rId12"/>
              </a:rPr>
              <a:t>https://github.com/X-LANCE</a:t>
            </a:r>
            <a:endPar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endParaRPr>
          </a:p>
          <a:p>
            <a:pPr marL="1816100" marR="0" lvl="1" indent="0" algn="l" defTabSz="914400" rtl="0" eaLnBrk="1" fontAlgn="base" latinLnBrk="0" hangingPunct="1">
              <a:lnSpc>
                <a:spcPct val="100000"/>
              </a:lnSpc>
              <a:spcBef>
                <a:spcPct val="1"/>
              </a:spcBef>
              <a:spcAft>
                <a:spcPct val="1"/>
              </a:spcAft>
              <a:buClr>
                <a:srgbClr val="002060">
                  <a:alpha val="100000"/>
                </a:srgbClr>
              </a:buClr>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endParaRPr>
          </a:p>
          <a:p>
            <a:pPr marL="1816100" marR="0" lvl="1" indent="0" algn="l" defTabSz="914400" rtl="0" eaLnBrk="1" fontAlgn="base" latinLnBrk="0" hangingPunct="1">
              <a:lnSpc>
                <a:spcPct val="100000"/>
              </a:lnSpc>
              <a:spcBef>
                <a:spcPct val="1"/>
              </a:spcBef>
              <a:spcAft>
                <a:spcPct val="1"/>
              </a:spcAft>
              <a:buClr>
                <a:srgbClr val="002060">
                  <a:alpha val="100000"/>
                </a:srgbClr>
              </a:buClr>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Microsoft Research Asia</a:t>
            </a:r>
          </a:p>
        </p:txBody>
      </p:sp>
      <p:pic>
        <p:nvPicPr>
          <p:cNvPr id="13" name="图片 12">
            <a:extLst>
              <a:ext uri="{FF2B5EF4-FFF2-40B4-BE49-F238E27FC236}">
                <a16:creationId xmlns:a16="http://schemas.microsoft.com/office/drawing/2014/main" id="{A533F2E9-FBFA-A342-A3F7-344F7B76DE7D}"/>
              </a:ext>
            </a:extLst>
          </p:cNvPr>
          <p:cNvPicPr>
            <a:picLocks noChangeAspect="1"/>
          </p:cNvPicPr>
          <p:nvPr/>
        </p:nvPicPr>
        <p:blipFill rotWithShape="1">
          <a:blip r:embed="rId13">
            <a:extLst>
              <a:ext uri="{28A0092B-C50C-407E-A947-70E740481C1C}">
                <a14:useLocalDpi xmlns:a14="http://schemas.microsoft.com/office/drawing/2010/main" val="0"/>
              </a:ext>
            </a:extLst>
          </a:blip>
          <a:srcRect l="17632" t="17142" r="14505" b="14744"/>
          <a:stretch/>
        </p:blipFill>
        <p:spPr>
          <a:xfrm>
            <a:off x="927638" y="1926630"/>
            <a:ext cx="878644" cy="881906"/>
          </a:xfrm>
          <a:prstGeom prst="rect">
            <a:avLst/>
          </a:prstGeom>
        </p:spPr>
      </p:pic>
      <p:pic>
        <p:nvPicPr>
          <p:cNvPr id="15" name="图片 14">
            <a:extLst>
              <a:ext uri="{FF2B5EF4-FFF2-40B4-BE49-F238E27FC236}">
                <a16:creationId xmlns:a16="http://schemas.microsoft.com/office/drawing/2014/main" id="{E4BB1198-EC59-F143-B8C4-8036F38B48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7784" y="3035871"/>
            <a:ext cx="1897066" cy="944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939"/>
    </mc:Choice>
    <mc:Fallback xmlns="">
      <p:transition spd="slow" advTm="50939"/>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Slide Number Placeholder 3"/>
          <p:cNvSpPr>
            <a:spLocks noGrp="1"/>
          </p:cNvSpPr>
          <p:nvPr>
            <p:ph type="sldNum" sz="quarter" idx="4294967295"/>
          </p:nvPr>
        </p:nvSpPr>
        <p:spPr>
          <a:xfrm>
            <a:off x="9264352" y="6165304"/>
            <a:ext cx="2133600" cy="476250"/>
          </a:xfrm>
        </p:spPr>
        <p:txBody>
          <a:bodyPr/>
          <a:lstStyle/>
          <a:p>
            <a:fld id="{F6C7CC9B-F300-488E-AE2D-CC29E8E1A01A}" type="slidenum">
              <a:rPr/>
              <a:t>121</a:t>
            </a:fld>
            <a:endParaRPr lang="de-DE"/>
          </a:p>
        </p:txBody>
      </p:sp>
      <p:sp>
        <p:nvSpPr>
          <p:cNvPr id="958" name="TextBox 3"/>
          <p:cNvSpPr txBox="1">
            <a:spLocks noChangeArrowheads="1"/>
          </p:cNvSpPr>
          <p:nvPr/>
        </p:nvSpPr>
        <p:spPr bwMode="auto">
          <a:xfrm>
            <a:off x="3918988" y="2425395"/>
            <a:ext cx="4351275" cy="830997"/>
          </a:xfrm>
          <a:prstGeom prst="rect">
            <a:avLst/>
          </a:prstGeom>
          <a:noFill/>
          <a:ln>
            <a:noFill/>
          </a:ln>
        </p:spPr>
        <p:txBody>
          <a:bodyPr wrap="square" lIns="91440" tIns="45720" rIns="91440" bIns="4572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1"/>
              </a:spcBef>
              <a:spcAft>
                <a:spcPct val="1"/>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1"/>
              </a:spcBef>
              <a:spcAft>
                <a:spcPct val="1"/>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1"/>
              </a:spcBef>
              <a:spcAft>
                <a:spcPct val="1"/>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1"/>
              </a:spcBef>
              <a:spcAft>
                <a:spcPct val="1"/>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800" b="1">
                <a:solidFill>
                  <a:schemeClr val="bg1"/>
                </a:solidFill>
                <a:latin typeface="微软雅黑"/>
                <a:ea typeface="微软雅黑"/>
              </a:rPr>
              <a:t>THANK YOU</a:t>
            </a:r>
            <a:endParaRPr 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p:cNvSpPr>
            <a:spLocks noGrp="1"/>
          </p:cNvSpPr>
          <p:nvPr>
            <p:ph type="title"/>
          </p:nvPr>
        </p:nvSpPr>
        <p:spPr/>
        <p:txBody>
          <a:bodyPr/>
          <a:lstStyle/>
          <a:p>
            <a:r>
              <a:rPr lang="en-US" altLang="zh-CN">
                <a:latin typeface="Microsoft YaHei"/>
                <a:ea typeface="微软雅黑"/>
                <a:cs typeface="Times New Roman"/>
              </a:rPr>
              <a:t>Quantization Tricks: Codebook Collapse</a:t>
            </a:r>
            <a:endParaRPr lang="zh-CN" altLang="en-US">
              <a:latin typeface="Microsoft YaHei"/>
              <a:ea typeface="微软雅黑"/>
              <a:cs typeface="Times New Roman"/>
            </a:endParaRPr>
          </a:p>
        </p:txBody>
      </p:sp>
      <p:sp>
        <p:nvSpPr>
          <p:cNvPr id="84" name="Content Placeholder 2"/>
          <p:cNvSpPr>
            <a:spLocks noGrp="1"/>
          </p:cNvSpPr>
          <p:nvPr>
            <p:ph idx="1"/>
          </p:nvPr>
        </p:nvSpPr>
        <p:spPr>
          <a:xfrm>
            <a:off x="568324" y="879102"/>
            <a:ext cx="11055352" cy="1597880"/>
          </a:xfrm>
        </p:spPr>
        <p:txBody>
          <a:bodyPr/>
          <a:lstStyle/>
          <a:p>
            <a:pPr>
              <a:lnSpc>
                <a:spcPct val="130000"/>
              </a:lnSpc>
              <a:buClr>
                <a:srgbClr val="002060">
                  <a:alpha val="100000"/>
                </a:srgbClr>
              </a:buClr>
              <a:buSzPct val="100000"/>
              <a:buFont typeface="Wingdings" pitchFamily="2" charset="2"/>
              <a:buChar char="n"/>
            </a:pPr>
            <a:r>
              <a:rPr lang="en-US" altLang="zh-CN">
                <a:latin typeface="Microsoft YaHei"/>
                <a:ea typeface="微软雅黑"/>
                <a:cs typeface="Times New Roman"/>
              </a:rPr>
              <a:t>Codebook collapse: imbalanced codebook utilization</a:t>
            </a:r>
            <a:endParaRPr lang="zh-CN" altLang="en-US">
              <a:latin typeface="Microsoft YaHei"/>
              <a:ea typeface="微软雅黑"/>
              <a:cs typeface="Times New Roman"/>
            </a:endParaRPr>
          </a:p>
          <a:p>
            <a:pPr>
              <a:lnSpc>
                <a:spcPct val="130000"/>
              </a:lnSpc>
              <a:buClr>
                <a:srgbClr val="002060">
                  <a:alpha val="100000"/>
                </a:srgbClr>
              </a:buClr>
              <a:buSzPct val="100000"/>
              <a:buFont typeface="Wingdings" pitchFamily="2" charset="2"/>
              <a:buChar char="n"/>
            </a:pPr>
            <a:r>
              <a:rPr lang="en-US" altLang="zh-CN">
                <a:latin typeface="Microsoft YaHei"/>
                <a:ea typeface="微软雅黑"/>
                <a:cs typeface="Times New Roman"/>
              </a:rPr>
              <a:t>Extreme cases: some codebook indexes are not used at all!</a:t>
            </a:r>
            <a:endParaRPr>
              <a:latin typeface="Microsoft YaHei"/>
              <a:ea typeface="微软雅黑"/>
              <a:cs typeface="Times New Roman"/>
            </a:endParaRPr>
          </a:p>
          <a:p>
            <a:pPr>
              <a:lnSpc>
                <a:spcPct val="130000"/>
              </a:lnSpc>
              <a:buClr>
                <a:srgbClr val="002060">
                  <a:alpha val="100000"/>
                </a:srgbClr>
              </a:buClr>
              <a:buSzPct val="100000"/>
              <a:buFont typeface="Wingdings" pitchFamily="2" charset="2"/>
              <a:buChar char="n"/>
            </a:pPr>
            <a:r>
              <a:rPr lang="en-US" altLang="zh-CN">
                <a:latin typeface="Microsoft YaHei"/>
                <a:ea typeface="微软雅黑"/>
                <a:cs typeface="Times New Roman"/>
              </a:rPr>
              <a:t>Workaround: random replacement, extra loss functions…</a:t>
            </a:r>
            <a:endParaRPr>
              <a:latin typeface="Microsoft YaHei"/>
              <a:ea typeface="微软雅黑"/>
              <a:cs typeface="Times New Roman"/>
            </a:endParaRPr>
          </a:p>
          <a:p>
            <a:pPr>
              <a:lnSpc>
                <a:spcPct val="130000"/>
              </a:lnSpc>
              <a:buClr>
                <a:srgbClr val="002060">
                  <a:alpha val="100000"/>
                </a:srgbClr>
              </a:buClr>
              <a:buSzPct val="100000"/>
              <a:buFont typeface="Wingdings" pitchFamily="2" charset="2"/>
              <a:buChar char="n"/>
            </a:pPr>
            <a:endParaRPr lang="zh-CN">
              <a:latin typeface="Microsoft YaHei"/>
              <a:ea typeface="Microsoft YaHei"/>
            </a:endParaRPr>
          </a:p>
        </p:txBody>
      </p:sp>
      <p:sp>
        <p:nvSpPr>
          <p:cNvPr id="85" name="Slide Number Placeholder 5"/>
          <p:cNvSpPr>
            <a:spLocks noGrp="1"/>
          </p:cNvSpPr>
          <p:nvPr>
            <p:ph type="sldNum" sz="quarter" idx="12"/>
          </p:nvPr>
        </p:nvSpPr>
        <p:spPr/>
        <p:txBody>
          <a:bodyPr/>
          <a:lstStyle/>
          <a:p>
            <a:fld id="{E35E9E6D-B1E9-4F08-8E83-0E081C425F53}" type="slidenum">
              <a:rPr>
                <a:latin typeface="+mj-ea"/>
                <a:ea typeface="+mj-ea"/>
              </a:rPr>
              <a:t>13</a:t>
            </a:fld>
            <a:endParaRPr lang="de-DE">
              <a:latin typeface="+mj-ea"/>
              <a:ea typeface="+mj-ea"/>
            </a:endParaRPr>
          </a:p>
        </p:txBody>
      </p:sp>
      <p:pic>
        <p:nvPicPr>
          <p:cNvPr id="86" name="图片 85"/>
          <p:cNvPicPr>
            <a:picLocks noChangeAspect="1"/>
          </p:cNvPicPr>
          <p:nvPr/>
        </p:nvPicPr>
        <p:blipFill>
          <a:blip r:embed="rId2"/>
          <a:stretch>
            <a:fillRect/>
          </a:stretch>
        </p:blipFill>
        <p:spPr>
          <a:xfrm>
            <a:off x="2950850" y="2386695"/>
            <a:ext cx="6257410" cy="4471305"/>
          </a:xfrm>
          <a:prstGeom prst="rect">
            <a:avLst/>
          </a:prstGeom>
        </p:spPr>
      </p:pic>
      <p:sp>
        <p:nvSpPr>
          <p:cNvPr id="87" name="对话气泡: 圆角矩形 86"/>
          <p:cNvSpPr/>
          <p:nvPr/>
        </p:nvSpPr>
        <p:spPr>
          <a:xfrm>
            <a:off x="4302051" y="5433300"/>
            <a:ext cx="1978525" cy="655052"/>
          </a:xfrm>
          <a:prstGeom prst="wedgeRoundRectCallout">
            <a:avLst/>
          </a:prstGeom>
          <a:solidFill>
            <a:srgbClr val="F2CFCF">
              <a:alpha val="100000"/>
            </a:srgbClr>
          </a:solidFill>
          <a:ln w="12700">
            <a:solidFill>
              <a:srgbClr val="5C5C5C">
                <a:alpha val="100000"/>
              </a:srgbClr>
            </a:solidFill>
            <a:prstDash val="solid"/>
            <a:miter lim="800000"/>
          </a:ln>
        </p:spPr>
        <p:txBody>
          <a:bodyPr anchor="ctr"/>
          <a:lstStyle/>
          <a:p>
            <a:pPr algn="ctr"/>
            <a:r>
              <a:rPr lang="en-US" altLang="zh-CN">
                <a:latin typeface="+mj-ea"/>
                <a:ea typeface="+mj-ea"/>
                <a:cs typeface="+mn-cs"/>
              </a:rPr>
              <a:t>Not used at all</a:t>
            </a:r>
            <a:endParaRPr>
              <a:latin typeface="+mj-ea"/>
              <a:ea typeface="+mj-ea"/>
            </a:endParaRPr>
          </a:p>
        </p:txBody>
      </p:sp>
      <p:sp>
        <p:nvSpPr>
          <p:cNvPr id="88" name="对话气泡: 圆角矩形 87"/>
          <p:cNvSpPr/>
          <p:nvPr/>
        </p:nvSpPr>
        <p:spPr>
          <a:xfrm>
            <a:off x="6280576" y="4524590"/>
            <a:ext cx="1978525" cy="655052"/>
          </a:xfrm>
          <a:prstGeom prst="wedgeRoundRectCallout">
            <a:avLst>
              <a:gd name="adj1" fmla="val 25112"/>
              <a:gd name="adj2" fmla="val 72704"/>
              <a:gd name="adj3" fmla="val 16667"/>
            </a:avLst>
          </a:prstGeom>
          <a:solidFill>
            <a:srgbClr val="F2CFCF">
              <a:alpha val="100000"/>
            </a:srgbClr>
          </a:solidFill>
          <a:ln w="12700">
            <a:solidFill>
              <a:srgbClr val="5C5C5C">
                <a:alpha val="100000"/>
              </a:srgbClr>
            </a:solidFill>
            <a:prstDash val="solid"/>
            <a:miter lim="800000"/>
          </a:ln>
        </p:spPr>
        <p:txBody>
          <a:bodyPr anchor="ctr"/>
          <a:lstStyle/>
          <a:p>
            <a:pPr algn="ctr"/>
            <a:r>
              <a:rPr lang="en-US" altLang="zh-CN">
                <a:latin typeface="+mj-ea"/>
                <a:ea typeface="+mj-ea"/>
                <a:cs typeface="+mn-cs"/>
              </a:rPr>
              <a:t>Usage not balanced</a:t>
            </a:r>
            <a:endParaRPr>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p:cNvSpPr>
            <a:spLocks noGrp="1"/>
          </p:cNvSpPr>
          <p:nvPr>
            <p:ph type="title"/>
          </p:nvPr>
        </p:nvSpPr>
        <p:spPr/>
        <p:txBody>
          <a:bodyPr/>
          <a:lstStyle/>
          <a:p>
            <a:r>
              <a:rPr lang="en-US" altLang="zh-CN"/>
              <a:t>Quantization Tricks: Scalar Quantization</a:t>
            </a:r>
            <a:endParaRPr/>
          </a:p>
        </p:txBody>
      </p:sp>
      <p:sp>
        <p:nvSpPr>
          <p:cNvPr id="91" name="Content Placeholder 2"/>
          <p:cNvSpPr>
            <a:spLocks noGrp="1"/>
          </p:cNvSpPr>
          <p:nvPr>
            <p:ph idx="1"/>
          </p:nvPr>
        </p:nvSpPr>
        <p:spPr/>
        <p:txBody>
          <a:bodyPr/>
          <a:lstStyle/>
          <a:p>
            <a:pPr>
              <a:lnSpc>
                <a:spcPct val="130000"/>
              </a:lnSpc>
              <a:buSzPct val="100000"/>
            </a:pPr>
            <a:r>
              <a:rPr lang="en-US" altLang="zh-CN">
                <a:latin typeface="Microsoft YaHei"/>
                <a:ea typeface="Microsoft YaHei"/>
                <a:cs typeface="Times New Roman"/>
              </a:rPr>
              <a:t>Codebook-free quantization: </a:t>
            </a:r>
            <a:r>
              <a:rPr lang="en-US" altLang="zh-CN" b="1">
                <a:latin typeface="Microsoft YaHei"/>
                <a:ea typeface="Microsoft YaHei"/>
                <a:cs typeface="Times New Roman"/>
              </a:rPr>
              <a:t>FSQ</a:t>
            </a:r>
            <a:r>
              <a:rPr lang="en-US" altLang="zh-CN">
                <a:latin typeface="Microsoft YaHei"/>
                <a:ea typeface="Microsoft YaHei"/>
                <a:cs typeface="Times New Roman"/>
              </a:rPr>
              <a:t> (Finite scalar quantization)</a:t>
            </a:r>
            <a:endParaRPr lang="zh-CN">
              <a:latin typeface="Microsoft YaHei"/>
              <a:ea typeface="Microsoft YaHei"/>
              <a:cs typeface="Times New Roman"/>
            </a:endParaRPr>
          </a:p>
          <a:p>
            <a:pPr>
              <a:lnSpc>
                <a:spcPct val="130000"/>
              </a:lnSpc>
              <a:buClr>
                <a:srgbClr val="002060">
                  <a:alpha val="100000"/>
                </a:srgbClr>
              </a:buClr>
            </a:pPr>
            <a:r>
              <a:rPr lang="en-US" altLang="zh-CN">
                <a:latin typeface="Microsoft YaHei"/>
                <a:ea typeface="Microsoft YaHei"/>
                <a:cs typeface="Times New Roman"/>
              </a:rPr>
              <a:t>Rounds scalar </a:t>
            </a:r>
            <a:r>
              <a:rPr lang="en-US" altLang="zh-CN" i="1">
                <a:latin typeface="Microsoft YaHei"/>
                <a:ea typeface="Microsoft YaHei"/>
                <a:cs typeface="Times New Roman"/>
              </a:rPr>
              <a:t>z  </a:t>
            </a:r>
            <a:r>
              <a:rPr lang="en-US" altLang="zh-CN">
                <a:latin typeface="Microsoft YaHei"/>
                <a:ea typeface="Microsoft YaHei"/>
                <a:cs typeface="Times New Roman"/>
              </a:rPr>
              <a:t>into</a:t>
            </a:r>
            <a:r>
              <a:rPr lang="zh-CN" altLang="en-US">
                <a:latin typeface="Microsoft YaHei"/>
                <a:ea typeface="Microsoft YaHei"/>
                <a:cs typeface="Times New Roman"/>
              </a:rPr>
              <a:t> </a:t>
            </a:r>
            <a:r>
              <a:rPr lang="en-US" i="1">
                <a:latin typeface="Microsoft YaHei"/>
                <a:ea typeface="Microsoft YaHei"/>
                <a:cs typeface="Times New Roman"/>
              </a:rPr>
              <a:t>L</a:t>
            </a:r>
            <a:r>
              <a:rPr lang="en-US" altLang="zh-CN" i="1">
                <a:latin typeface="Microsoft YaHei"/>
                <a:ea typeface="Microsoft YaHei"/>
                <a:cs typeface="Times New Roman"/>
              </a:rPr>
              <a:t> </a:t>
            </a:r>
            <a:r>
              <a:rPr lang="en-US" altLang="zh-CN">
                <a:latin typeface="Microsoft YaHei"/>
                <a:ea typeface="Microsoft YaHei"/>
                <a:cs typeface="Times New Roman"/>
              </a:rPr>
              <a:t>levels</a:t>
            </a:r>
            <a:endParaRPr>
              <a:latin typeface="Microsoft YaHei"/>
              <a:ea typeface="Microsoft YaHei"/>
              <a:cs typeface="Times New Roman"/>
            </a:endParaRPr>
          </a:p>
          <a:p>
            <a:pPr>
              <a:lnSpc>
                <a:spcPct val="130000"/>
              </a:lnSpc>
              <a:buClr>
                <a:srgbClr val="002060">
                  <a:alpha val="100000"/>
                </a:srgbClr>
              </a:buClr>
              <a:buSzPct val="100000"/>
              <a:buFont typeface="Wingdings" pitchFamily="2" charset="2"/>
              <a:buChar char="n"/>
            </a:pPr>
            <a:endParaRPr lang="en-US"/>
          </a:p>
          <a:p>
            <a:pPr>
              <a:lnSpc>
                <a:spcPct val="130000"/>
              </a:lnSpc>
              <a:buClr>
                <a:srgbClr val="002060">
                  <a:alpha val="100000"/>
                </a:srgbClr>
              </a:buClr>
              <a:buSzPct val="100000"/>
              <a:buFont typeface="Wingdings" pitchFamily="2" charset="2"/>
              <a:buChar char="n"/>
            </a:pPr>
            <a:endParaRPr lang="en-US"/>
          </a:p>
          <a:p>
            <a:pPr>
              <a:lnSpc>
                <a:spcPct val="130000"/>
              </a:lnSpc>
              <a:buClr>
                <a:srgbClr val="002060">
                  <a:alpha val="100000"/>
                </a:srgbClr>
              </a:buClr>
              <a:buSzPct val="100000"/>
              <a:buFont typeface="Wingdings" pitchFamily="2" charset="2"/>
              <a:buChar char="n"/>
            </a:pPr>
            <a:endParaRPr lang="en-US"/>
          </a:p>
          <a:p>
            <a:pPr>
              <a:lnSpc>
                <a:spcPct val="130000"/>
              </a:lnSpc>
              <a:buClr>
                <a:srgbClr val="002060">
                  <a:alpha val="100000"/>
                </a:srgbClr>
              </a:buClr>
              <a:buSzPct val="100000"/>
              <a:buFont typeface="Wingdings" pitchFamily="2" charset="2"/>
              <a:buChar char="n"/>
            </a:pPr>
            <a:endParaRPr lang="en-US"/>
          </a:p>
          <a:p>
            <a:pPr>
              <a:lnSpc>
                <a:spcPct val="130000"/>
              </a:lnSpc>
              <a:buClr>
                <a:srgbClr val="002060">
                  <a:alpha val="100000"/>
                </a:srgbClr>
              </a:buClr>
              <a:buSzPct val="100000"/>
              <a:buFont typeface="Wingdings" pitchFamily="2" charset="2"/>
              <a:buChar char="n"/>
            </a:pPr>
            <a:endParaRPr lang="en-US"/>
          </a:p>
          <a:p>
            <a:pPr>
              <a:lnSpc>
                <a:spcPct val="130000"/>
              </a:lnSpc>
              <a:buClr>
                <a:srgbClr val="002060">
                  <a:alpha val="100000"/>
                </a:srgbClr>
              </a:buClr>
              <a:buSzPct val="100000"/>
              <a:buFont typeface="Wingdings" pitchFamily="2" charset="2"/>
              <a:buChar char="n"/>
            </a:pPr>
            <a:r>
              <a:rPr lang="en-US" altLang="zh-CN"/>
              <a:t>Dimension-wise rounding</a:t>
            </a:r>
            <a:endParaRPr/>
          </a:p>
          <a:p>
            <a:pPr>
              <a:lnSpc>
                <a:spcPct val="130000"/>
              </a:lnSpc>
              <a:buClr>
                <a:srgbClr val="002060">
                  <a:alpha val="100000"/>
                </a:srgbClr>
              </a:buClr>
              <a:buSzPct val="100000"/>
              <a:buFont typeface="Wingdings" pitchFamily="2" charset="2"/>
              <a:buChar char="n"/>
            </a:pPr>
            <a:r>
              <a:rPr lang="en-US" altLang="zh-CN">
                <a:latin typeface="Microsoft YaHei"/>
                <a:ea typeface="Microsoft YaHei"/>
                <a:cs typeface="Times New Roman"/>
              </a:rPr>
              <a:t>Usually in low dim spaces, </a:t>
            </a:r>
            <a:r>
              <a:rPr lang="en-US">
                <a:latin typeface="Microsoft YaHei"/>
                <a:ea typeface="Microsoft YaHei"/>
                <a:cs typeface="Times New Roman"/>
              </a:rPr>
              <a:t>e.g. 4-dim</a:t>
            </a:r>
            <a:endParaRPr>
              <a:latin typeface="Microsoft YaHei"/>
              <a:ea typeface="Microsoft YaHei"/>
              <a:cs typeface="Times New Roman"/>
            </a:endParaRPr>
          </a:p>
          <a:p>
            <a:pPr>
              <a:lnSpc>
                <a:spcPct val="130000"/>
              </a:lnSpc>
              <a:buClr>
                <a:srgbClr val="002060">
                  <a:alpha val="100000"/>
                </a:srgbClr>
              </a:buClr>
              <a:buSzPct val="100000"/>
              <a:buFont typeface="Wingdings" pitchFamily="2" charset="2"/>
              <a:buChar char="n"/>
            </a:pPr>
            <a:r>
              <a:rPr lang="en-US" altLang="zh-CN"/>
              <a:t>Simple but effective, good "codebook" usage</a:t>
            </a:r>
            <a:endParaRPr/>
          </a:p>
          <a:p>
            <a:pPr>
              <a:lnSpc>
                <a:spcPct val="130000"/>
              </a:lnSpc>
              <a:buClr>
                <a:srgbClr val="002060">
                  <a:alpha val="100000"/>
                </a:srgbClr>
              </a:buClr>
              <a:buSzPct val="100000"/>
              <a:buFont typeface="Wingdings" pitchFamily="2" charset="2"/>
              <a:buChar char="n"/>
            </a:pPr>
            <a:endParaRPr lang="en-US"/>
          </a:p>
        </p:txBody>
      </p:sp>
      <p:sp>
        <p:nvSpPr>
          <p:cNvPr id="92" name="Slide Number Placeholder 5"/>
          <p:cNvSpPr>
            <a:spLocks noGrp="1"/>
          </p:cNvSpPr>
          <p:nvPr>
            <p:ph type="sldNum" sz="quarter" idx="12"/>
          </p:nvPr>
        </p:nvSpPr>
        <p:spPr/>
        <p:txBody>
          <a:bodyPr/>
          <a:lstStyle/>
          <a:p>
            <a:fld id="{E35E9E6D-B1E9-4F08-8E83-0E081C425F53}" type="slidenum">
              <a:rPr/>
              <a:t>14</a:t>
            </a:fld>
            <a:endParaRPr lang="de-DE"/>
          </a:p>
        </p:txBody>
      </p:sp>
      <p:sp>
        <p:nvSpPr>
          <p:cNvPr id="93" name="文本框 92"/>
          <p:cNvSpPr txBox="1"/>
          <p:nvPr/>
        </p:nvSpPr>
        <p:spPr>
          <a:xfrm>
            <a:off x="-12000" y="6407100"/>
            <a:ext cx="6856364" cy="253916"/>
          </a:xfrm>
          <a:prstGeom prst="rect">
            <a:avLst/>
          </a:prstGeom>
          <a:ln w="6350">
            <a:prstDash val="solid"/>
          </a:ln>
        </p:spPr>
        <p:txBody>
          <a:bodyPr wrap="none">
            <a:spAutoFit/>
          </a:bodyPr>
          <a:lstStyle/>
          <a:p>
            <a:r>
              <a:rPr sz="105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Mentzer F, </a:t>
            </a:r>
            <a:r>
              <a:rPr sz="1050" err="1">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Minnen</a:t>
            </a:r>
            <a:r>
              <a:rPr sz="105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 D, </a:t>
            </a:r>
            <a:r>
              <a:rPr sz="1050" err="1">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Agustsson</a:t>
            </a:r>
            <a:r>
              <a:rPr sz="105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 E, et al. </a:t>
            </a:r>
            <a:r>
              <a:rPr sz="1050" b="0">
                <a:solidFill>
                  <a:srgbClr val="2C3A4A">
                    <a:alpha val="100000"/>
                  </a:srgbClr>
                </a:solidFill>
                <a:highlight>
                  <a:srgbClr val="FFFDFA">
                    <a:alpha val="100000"/>
                  </a:srgbClr>
                </a:highlight>
                <a:latin typeface="Microsoft YaHei" panose="020B0503020204020204" pitchFamily="34" charset="-122"/>
                <a:ea typeface="Microsoft YaHei" panose="020B0503020204020204" pitchFamily="34" charset="-122"/>
              </a:rPr>
              <a:t>Finite Scalar Quantization: VQ-VAE Made Simple. ICLR 2024.</a:t>
            </a:r>
            <a:endParaRPr sz="1200">
              <a:latin typeface="Microsoft YaHei" panose="020B0503020204020204" pitchFamily="34" charset="-122"/>
              <a:ea typeface="Microsoft YaHei" panose="020B0503020204020204" pitchFamily="34" charset="-122"/>
            </a:endParaRPr>
          </a:p>
        </p:txBody>
      </p:sp>
      <p:pic>
        <p:nvPicPr>
          <p:cNvPr id="117" name="图片 116"/>
          <p:cNvPicPr>
            <a:picLocks noChangeAspect="1"/>
          </p:cNvPicPr>
          <p:nvPr/>
        </p:nvPicPr>
        <p:blipFill>
          <a:blip r:embed="rId3"/>
          <a:stretch>
            <a:fillRect/>
          </a:stretch>
        </p:blipFill>
        <p:spPr>
          <a:xfrm>
            <a:off x="7908917" y="2338892"/>
            <a:ext cx="4070350" cy="2789516"/>
          </a:xfrm>
          <a:prstGeom prst="rect">
            <a:avLst/>
          </a:prstGeom>
        </p:spPr>
      </p:pic>
      <p:grpSp>
        <p:nvGrpSpPr>
          <p:cNvPr id="6" name="组合 5">
            <a:extLst>
              <a:ext uri="{FF2B5EF4-FFF2-40B4-BE49-F238E27FC236}">
                <a16:creationId xmlns:a16="http://schemas.microsoft.com/office/drawing/2014/main" id="{5E1DC910-7D60-8D42-8261-2E60855A0C26}"/>
              </a:ext>
            </a:extLst>
          </p:cNvPr>
          <p:cNvGrpSpPr/>
          <p:nvPr/>
        </p:nvGrpSpPr>
        <p:grpSpPr>
          <a:xfrm>
            <a:off x="158454" y="2338892"/>
            <a:ext cx="7458595" cy="1940400"/>
            <a:chOff x="158727" y="2456075"/>
            <a:chExt cx="7458595" cy="1940400"/>
          </a:xfrm>
        </p:grpSpPr>
        <p:pic>
          <p:nvPicPr>
            <p:cNvPr id="2" name="图片 1" descr="文本&#10;&#10;已自动生成说明">
              <a:extLst>
                <a:ext uri="{FF2B5EF4-FFF2-40B4-BE49-F238E27FC236}">
                  <a16:creationId xmlns:a16="http://schemas.microsoft.com/office/drawing/2014/main" id="{591825EE-7223-8A46-1CAD-B057C8580BD2}"/>
                </a:ext>
              </a:extLst>
            </p:cNvPr>
            <p:cNvPicPr>
              <a:picLocks noChangeAspect="1"/>
            </p:cNvPicPr>
            <p:nvPr/>
          </p:nvPicPr>
          <p:blipFill>
            <a:blip r:embed="rId4"/>
            <a:stretch>
              <a:fillRect/>
            </a:stretch>
          </p:blipFill>
          <p:spPr>
            <a:xfrm>
              <a:off x="158727" y="2456075"/>
              <a:ext cx="7458595" cy="1940400"/>
            </a:xfrm>
            <a:prstGeom prst="rect">
              <a:avLst/>
            </a:prstGeom>
          </p:spPr>
        </p:pic>
        <p:sp>
          <p:nvSpPr>
            <p:cNvPr id="5" name="矩形 4">
              <a:extLst>
                <a:ext uri="{FF2B5EF4-FFF2-40B4-BE49-F238E27FC236}">
                  <a16:creationId xmlns:a16="http://schemas.microsoft.com/office/drawing/2014/main" id="{5122EC0F-CBB1-0C4E-81C3-B5D07AA5AE6D}"/>
                </a:ext>
              </a:extLst>
            </p:cNvPr>
            <p:cNvSpPr/>
            <p:nvPr/>
          </p:nvSpPr>
          <p:spPr>
            <a:xfrm>
              <a:off x="2065867" y="3217549"/>
              <a:ext cx="3073400" cy="8125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F1A01532-C63D-704A-AA3C-A791D1AD927E}"/>
                </a:ext>
              </a:extLst>
            </p:cNvPr>
            <p:cNvSpPr/>
            <p:nvPr/>
          </p:nvSpPr>
          <p:spPr>
            <a:xfrm>
              <a:off x="2590801" y="3081867"/>
              <a:ext cx="1888066" cy="107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B6EC0E39-5156-E441-BE15-236547F175E0}"/>
                </a:ext>
              </a:extLst>
            </p:cNvPr>
            <p:cNvPicPr>
              <a:picLocks noChangeAspect="1"/>
            </p:cNvPicPr>
            <p:nvPr/>
          </p:nvPicPr>
          <p:blipFill>
            <a:blip r:embed="rId5"/>
            <a:stretch>
              <a:fillRect/>
            </a:stretch>
          </p:blipFill>
          <p:spPr>
            <a:xfrm>
              <a:off x="1930400" y="3453673"/>
              <a:ext cx="3526525" cy="326708"/>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a:spLocks noGrp="1"/>
          </p:cNvSpPr>
          <p:nvPr>
            <p:ph type="title"/>
          </p:nvPr>
        </p:nvSpPr>
        <p:spPr/>
        <p:txBody>
          <a:bodyPr/>
          <a:lstStyle/>
          <a:p>
            <a:r>
              <a:rPr lang="en-US" altLang="zh-CN"/>
              <a:t>Discrete Speech Tokens: Taxonomy</a:t>
            </a:r>
            <a:endParaRPr/>
          </a:p>
        </p:txBody>
      </p:sp>
      <p:sp>
        <p:nvSpPr>
          <p:cNvPr id="120" name="Slide Number Placeholder 5"/>
          <p:cNvSpPr>
            <a:spLocks noGrp="1"/>
          </p:cNvSpPr>
          <p:nvPr>
            <p:ph type="sldNum" sz="quarter" idx="12"/>
          </p:nvPr>
        </p:nvSpPr>
        <p:spPr/>
        <p:txBody>
          <a:bodyPr/>
          <a:lstStyle/>
          <a:p>
            <a:fld id="{E35E9E6D-B1E9-4F08-8E83-0E081C425F53}" type="slidenum">
              <a:rPr/>
              <a:t>15</a:t>
            </a:fld>
            <a:endParaRPr lang="de-DE"/>
          </a:p>
        </p:txBody>
      </p:sp>
      <p:sp>
        <p:nvSpPr>
          <p:cNvPr id="121" name="左大括号 120"/>
          <p:cNvSpPr/>
          <p:nvPr/>
        </p:nvSpPr>
        <p:spPr>
          <a:xfrm>
            <a:off x="1979706" y="2020901"/>
            <a:ext cx="1411941" cy="3309088"/>
          </a:xfrm>
          <a:prstGeom prst="leftBrace">
            <a:avLst/>
          </a:prstGeom>
          <a:ln w="38100">
            <a:solidFill>
              <a:schemeClr val="accent2">
                <a:lumMod val="75000"/>
                <a:alpha val="100000"/>
              </a:scheme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122" name="矩形: 圆角 121"/>
          <p:cNvSpPr/>
          <p:nvPr/>
        </p:nvSpPr>
        <p:spPr>
          <a:xfrm>
            <a:off x="3518648" y="1605261"/>
            <a:ext cx="2064005" cy="804606"/>
          </a:xfrm>
          <a:prstGeom prst="roundRect">
            <a:avLst/>
          </a:prstGeom>
          <a:solidFill>
            <a:schemeClr val="accent2">
              <a:lumMod val="20000"/>
              <a:lumOff val="80000"/>
              <a:alpha val="10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Acoustic</a:t>
            </a:r>
          </a:p>
          <a:p>
            <a:pPr algn="ctr"/>
            <a:r>
              <a:rPr lang="en-US" b="1">
                <a:latin typeface="Microsoft YaHei" panose="020B0503020204020204" pitchFamily="34" charset="-122"/>
                <a:ea typeface="Microsoft YaHei" panose="020B0503020204020204" pitchFamily="34" charset="-122"/>
              </a:rPr>
              <a:t>Tokens</a:t>
            </a:r>
            <a:endParaRPr>
              <a:latin typeface="Microsoft YaHei" panose="020B0503020204020204" pitchFamily="34" charset="-122"/>
              <a:ea typeface="Microsoft YaHei" panose="020B0503020204020204" pitchFamily="34" charset="-122"/>
            </a:endParaRPr>
          </a:p>
        </p:txBody>
      </p:sp>
      <p:sp>
        <p:nvSpPr>
          <p:cNvPr id="123" name="矩形: 圆角 122"/>
          <p:cNvSpPr/>
          <p:nvPr/>
        </p:nvSpPr>
        <p:spPr>
          <a:xfrm>
            <a:off x="3472012" y="4897362"/>
            <a:ext cx="2110639" cy="812716"/>
          </a:xfrm>
          <a:prstGeom prst="roundRect">
            <a:avLst/>
          </a:prstGeom>
          <a:solidFill>
            <a:schemeClr val="accent2">
              <a:lumMod val="20000"/>
              <a:lumOff val="80000"/>
              <a:alpha val="100000"/>
            </a:schemeClr>
          </a:solidFill>
          <a:ln w="0"/>
        </p:spPr>
        <p:txBody>
          <a:bodyPr vert="horz" wrap="square" anchor="ctr"/>
          <a:lstStyle/>
          <a:p>
            <a:pPr marL="0" lvl="0" indent="0" algn="ctr" defTabSz="0">
              <a:lnSpc>
                <a:spcPct val="100000"/>
              </a:lnSpc>
              <a:spcBef>
                <a:spcPct val="1"/>
              </a:spcBef>
              <a:spcAft>
                <a:spcPct val="1"/>
              </a:spcAft>
              <a:defRPr>
                <a:solidFill>
                  <a:schemeClr val="tx1">
                    <a:alpha val="100000"/>
                  </a:schemeClr>
                </a:solidFill>
                <a:latin typeface="Arial"/>
                <a:ea typeface="宋体"/>
                <a:cs typeface="+mn-cs"/>
              </a:defRPr>
            </a:pPr>
            <a:r>
              <a:rPr lang="en-US" altLang="zh-CN" sz="1800" b="1" i="0" u="none" strike="noStrike">
                <a:solidFill>
                  <a:schemeClr val="tx1">
                    <a:alpha val="100000"/>
                  </a:schemeClr>
                </a:solidFill>
                <a:latin typeface="Microsoft YaHei" panose="020B0503020204020204" pitchFamily="34" charset="-122"/>
                <a:ea typeface="Microsoft YaHei" panose="020B0503020204020204" pitchFamily="34" charset="-122"/>
              </a:rPr>
              <a:t>Semantic</a:t>
            </a:r>
          </a:p>
          <a:p>
            <a:pPr marL="0" lvl="0" indent="0" algn="ctr" defTabSz="0">
              <a:lnSpc>
                <a:spcPct val="100000"/>
              </a:lnSpc>
              <a:spcBef>
                <a:spcPct val="1"/>
              </a:spcBef>
              <a:spcAft>
                <a:spcPct val="1"/>
              </a:spcAft>
              <a:defRPr>
                <a:solidFill>
                  <a:schemeClr val="tx1">
                    <a:alpha val="100000"/>
                  </a:schemeClr>
                </a:solidFill>
                <a:latin typeface="Arial"/>
                <a:ea typeface="宋体"/>
                <a:cs typeface="+mn-cs"/>
              </a:defRPr>
            </a:pPr>
            <a:r>
              <a:rPr lang="en-US" b="1">
                <a:solidFill>
                  <a:schemeClr val="tx1">
                    <a:alpha val="100000"/>
                  </a:schemeClr>
                </a:solidFill>
                <a:latin typeface="Microsoft YaHei" panose="020B0503020204020204" pitchFamily="34" charset="-122"/>
                <a:ea typeface="Microsoft YaHei" panose="020B0503020204020204" pitchFamily="34" charset="-122"/>
              </a:rPr>
              <a:t>Tokens</a:t>
            </a:r>
            <a:endParaRPr>
              <a:solidFill>
                <a:schemeClr val="tx1">
                  <a:alpha val="100000"/>
                </a:schemeClr>
              </a:solidFill>
              <a:latin typeface="Microsoft YaHei" panose="020B0503020204020204" pitchFamily="34" charset="-122"/>
              <a:ea typeface="Microsoft YaHei" panose="020B0503020204020204" pitchFamily="34" charset="-122"/>
            </a:endParaRPr>
          </a:p>
        </p:txBody>
      </p:sp>
      <p:sp>
        <p:nvSpPr>
          <p:cNvPr id="125" name="矩形: 圆角 124"/>
          <p:cNvSpPr/>
          <p:nvPr/>
        </p:nvSpPr>
        <p:spPr>
          <a:xfrm>
            <a:off x="599478" y="3012663"/>
            <a:ext cx="1299863" cy="1325563"/>
          </a:xfrm>
          <a:prstGeom prst="roundRect">
            <a:avLst/>
          </a:prstGeom>
          <a:solidFill>
            <a:schemeClr val="accent2">
              <a:lumMod val="20000"/>
              <a:lumOff val="80000"/>
              <a:alpha val="10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Discrete</a:t>
            </a:r>
          </a:p>
          <a:p>
            <a:pPr algn="ctr"/>
            <a:r>
              <a:rPr lang="en-US" b="1">
                <a:latin typeface="Microsoft YaHei" panose="020B0503020204020204" pitchFamily="34" charset="-122"/>
                <a:ea typeface="Microsoft YaHei" panose="020B0503020204020204" pitchFamily="34" charset="-122"/>
              </a:rPr>
              <a:t>Speech</a:t>
            </a:r>
          </a:p>
          <a:p>
            <a:pPr algn="ctr"/>
            <a:r>
              <a:rPr lang="en-US" b="1">
                <a:latin typeface="Microsoft YaHei" panose="020B0503020204020204" pitchFamily="34" charset="-122"/>
                <a:ea typeface="Microsoft YaHei" panose="020B0503020204020204" pitchFamily="34" charset="-122"/>
              </a:rPr>
              <a:t>Tokens</a:t>
            </a:r>
            <a:endParaRPr>
              <a:latin typeface="Microsoft YaHei" panose="020B0503020204020204" pitchFamily="34" charset="-122"/>
              <a:ea typeface="Microsoft YaHei" panose="020B0503020204020204" pitchFamily="34" charset="-122"/>
            </a:endParaRPr>
          </a:p>
        </p:txBody>
      </p:sp>
      <p:sp>
        <p:nvSpPr>
          <p:cNvPr id="126" name="文本框 125"/>
          <p:cNvSpPr txBox="1"/>
          <p:nvPr/>
        </p:nvSpPr>
        <p:spPr>
          <a:xfrm>
            <a:off x="5741951" y="1626369"/>
            <a:ext cx="5579797" cy="923330"/>
          </a:xfrm>
          <a:prstGeom prst="rect">
            <a:avLst/>
          </a:prstGeom>
          <a:ln w="6350">
            <a:prstDash val="solid"/>
          </a:ln>
        </p:spPr>
        <p:txBody>
          <a:bodyPr wrap="none">
            <a:spAutoFit/>
          </a:bodyPr>
          <a:lstStyle/>
          <a:p>
            <a:r>
              <a:rPr lang="en-US">
                <a:latin typeface="Microsoft YaHei" panose="020B0503020204020204" pitchFamily="34" charset="-122"/>
                <a:ea typeface="Microsoft YaHei" panose="020B0503020204020204" pitchFamily="34" charset="-122"/>
              </a:rPr>
              <a:t>Preserves all the </a:t>
            </a:r>
            <a:r>
              <a:rPr lang="en-US" b="1">
                <a:latin typeface="Microsoft YaHei" panose="020B0503020204020204" pitchFamily="34" charset="-122"/>
                <a:ea typeface="Microsoft YaHei" panose="020B0503020204020204" pitchFamily="34" charset="-122"/>
              </a:rPr>
              <a:t>acoustic information </a:t>
            </a:r>
            <a:r>
              <a:rPr lang="en-US">
                <a:latin typeface="Microsoft YaHei" panose="020B0503020204020204" pitchFamily="34" charset="-122"/>
                <a:ea typeface="Microsoft YaHei" panose="020B0503020204020204" pitchFamily="34" charset="-122"/>
              </a:rPr>
              <a:t>in speech</a:t>
            </a:r>
          </a:p>
          <a:p>
            <a:r>
              <a:rPr lang="en-US">
                <a:latin typeface="Microsoft YaHei" panose="020B0503020204020204" pitchFamily="34" charset="-122"/>
                <a:ea typeface="Microsoft YaHei" panose="020B0503020204020204" pitchFamily="34" charset="-122"/>
              </a:rPr>
              <a:t>Usually requires multiple codebooks</a:t>
            </a:r>
            <a:endParaRPr>
              <a:latin typeface="Microsoft YaHei" panose="020B0503020204020204" pitchFamily="34" charset="-122"/>
              <a:ea typeface="Microsoft YaHei" panose="020B0503020204020204" pitchFamily="34" charset="-122"/>
            </a:endParaRPr>
          </a:p>
          <a:p>
            <a:r>
              <a:rPr lang="en-US" b="1">
                <a:solidFill>
                  <a:srgbClr val="C00000">
                    <a:alpha val="100000"/>
                  </a:srgbClr>
                </a:solidFill>
                <a:latin typeface="Microsoft YaHei" panose="020B0503020204020204" pitchFamily="34" charset="-122"/>
                <a:ea typeface="Microsoft YaHei" panose="020B0503020204020204" pitchFamily="34" charset="-122"/>
              </a:rPr>
              <a:t>Transmission and storage</a:t>
            </a:r>
            <a:endParaRPr b="1">
              <a:latin typeface="Microsoft YaHei" panose="020B0503020204020204" pitchFamily="34" charset="-122"/>
              <a:ea typeface="Microsoft YaHei" panose="020B0503020204020204" pitchFamily="34" charset="-122"/>
            </a:endParaRPr>
          </a:p>
        </p:txBody>
      </p:sp>
      <p:sp>
        <p:nvSpPr>
          <p:cNvPr id="127" name="文本框 126"/>
          <p:cNvSpPr txBox="1"/>
          <p:nvPr/>
        </p:nvSpPr>
        <p:spPr>
          <a:xfrm>
            <a:off x="5741950" y="4842055"/>
            <a:ext cx="6134949" cy="923330"/>
          </a:xfrm>
          <a:prstGeom prst="rect">
            <a:avLst/>
          </a:prstGeom>
          <a:ln w="6350">
            <a:prstDash val="solid"/>
          </a:ln>
        </p:spPr>
        <p:txBody>
          <a:bodyPr wrap="none" lIns="91440" tIns="45720" rIns="91440" bIns="45720" anchor="t">
            <a:spAutoFit/>
          </a:bodyPr>
          <a:lstStyle/>
          <a:p>
            <a:r>
              <a:rPr lang="en-US" altLang="zh-CN">
                <a:latin typeface="Microsoft YaHei" panose="020B0503020204020204" pitchFamily="34" charset="-122"/>
                <a:ea typeface="Microsoft YaHei" panose="020B0503020204020204" pitchFamily="34" charset="-122"/>
              </a:rPr>
              <a:t>Usually self-supervised or supervised</a:t>
            </a:r>
          </a:p>
          <a:p>
            <a:r>
              <a:rPr lang="en-US" altLang="zh-CN">
                <a:latin typeface="Microsoft YaHei" panose="020B0503020204020204" pitchFamily="34" charset="-122"/>
                <a:ea typeface="Microsoft YaHei" panose="020B0503020204020204" pitchFamily="34" charset="-122"/>
              </a:rPr>
              <a:t>Usually needs offline clustering</a:t>
            </a:r>
          </a:p>
          <a:p>
            <a:r>
              <a:rPr lang="en-US" altLang="zh-CN" b="1">
                <a:solidFill>
                  <a:srgbClr val="C00000"/>
                </a:solidFill>
                <a:latin typeface="Microsoft YaHei" panose="020B0503020204020204" pitchFamily="34" charset="-122"/>
                <a:ea typeface="Microsoft YaHei" panose="020B0503020204020204" pitchFamily="34" charset="-122"/>
              </a:rPr>
              <a:t>Models the semantic / phonetic contents of speech</a:t>
            </a:r>
            <a:endParaRPr lang="zh-CN" altLang="en-US" b="1">
              <a:solidFill>
                <a:srgbClr val="C00000"/>
              </a:solidFill>
              <a:latin typeface="Microsoft YaHei" panose="020B0503020204020204" pitchFamily="34" charset="-122"/>
              <a:ea typeface="Microsoft YaHei" panose="020B0503020204020204" pitchFamily="34" charset="-122"/>
            </a:endParaRPr>
          </a:p>
        </p:txBody>
      </p:sp>
      <p:sp>
        <p:nvSpPr>
          <p:cNvPr id="129" name="文本框 128"/>
          <p:cNvSpPr txBox="1"/>
          <p:nvPr/>
        </p:nvSpPr>
        <p:spPr>
          <a:xfrm>
            <a:off x="2935049" y="2409867"/>
            <a:ext cx="2850460" cy="369332"/>
          </a:xfrm>
          <a:prstGeom prst="rect">
            <a:avLst/>
          </a:prstGeom>
          <a:ln w="6350">
            <a:prstDash val="solid"/>
          </a:ln>
        </p:spPr>
        <p:txBody>
          <a:bodyPr wrap="none">
            <a:spAutoFit/>
          </a:bodyPr>
          <a:lstStyle/>
          <a:p>
            <a:r>
              <a:rPr lang="en-US" b="1">
                <a:solidFill>
                  <a:schemeClr val="accent2">
                    <a:lumMod val="60000"/>
                    <a:lumOff val="40000"/>
                    <a:alpha val="100000"/>
                  </a:schemeClr>
                </a:solidFill>
                <a:latin typeface="Microsoft YaHei" panose="020B0503020204020204" pitchFamily="34" charset="-122"/>
                <a:ea typeface="Microsoft YaHei" panose="020B0503020204020204" pitchFamily="34" charset="-122"/>
              </a:rPr>
              <a:t>Also known as "codec"</a:t>
            </a:r>
            <a:endParaRPr>
              <a:latin typeface="Microsoft YaHei" panose="020B0503020204020204" pitchFamily="34" charset="-122"/>
              <a:ea typeface="Microsoft YaHei" panose="020B0503020204020204" pitchFamily="34" charset="-122"/>
            </a:endParaRPr>
          </a:p>
        </p:txBody>
      </p:sp>
      <p:sp>
        <p:nvSpPr>
          <p:cNvPr id="130" name="文本框 129"/>
          <p:cNvSpPr txBox="1"/>
          <p:nvPr/>
        </p:nvSpPr>
        <p:spPr>
          <a:xfrm>
            <a:off x="2939216" y="5734730"/>
            <a:ext cx="2880404" cy="369332"/>
          </a:xfrm>
          <a:prstGeom prst="rect">
            <a:avLst/>
          </a:prstGeom>
          <a:ln w="6350">
            <a:prstDash val="solid"/>
          </a:ln>
        </p:spPr>
        <p:txBody>
          <a:bodyPr vert="horz" wrap="none" anchor="t">
            <a:spAutoFit/>
          </a:bodyPr>
          <a:lstStyle/>
          <a:p>
            <a:pPr marL="0" lvl="0" indent="0" algn="l" defTabSz="0">
              <a:lnSpc>
                <a:spcPct val="100000"/>
              </a:lnSpc>
              <a:spcBef>
                <a:spcPct val="1"/>
              </a:spcBef>
              <a:spcAft>
                <a:spcPct val="1"/>
              </a:spcAft>
              <a:defRPr>
                <a:solidFill>
                  <a:schemeClr val="tx1">
                    <a:alpha val="100000"/>
                  </a:schemeClr>
                </a:solidFill>
                <a:latin typeface="Arial"/>
                <a:ea typeface="宋体"/>
                <a:cs typeface="+mn-cs"/>
              </a:defRPr>
            </a:pPr>
            <a:r>
              <a:rPr lang="en-US" b="1">
                <a:solidFill>
                  <a:schemeClr val="accent2">
                    <a:lumMod val="60000"/>
                    <a:lumOff val="40000"/>
                    <a:alpha val="100000"/>
                  </a:schemeClr>
                </a:solidFill>
                <a:latin typeface="Microsoft YaHei" panose="020B0503020204020204" pitchFamily="34" charset="-122"/>
                <a:ea typeface="Microsoft YaHei" panose="020B0503020204020204" pitchFamily="34" charset="-122"/>
              </a:rPr>
              <a:t>Often from SSL models</a:t>
            </a:r>
            <a:endParaRPr lang="en-US">
              <a:solidFill>
                <a:schemeClr val="tx1">
                  <a:alpha val="100000"/>
                </a:schemeClr>
              </a:solidFill>
              <a:latin typeface="Microsoft YaHei" panose="020B0503020204020204" pitchFamily="34" charset="-122"/>
              <a:ea typeface="Microsoft YaHei"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a:spLocks noGrp="1"/>
          </p:cNvSpPr>
          <p:nvPr>
            <p:ph type="title"/>
          </p:nvPr>
        </p:nvSpPr>
        <p:spPr/>
        <p:txBody>
          <a:bodyPr/>
          <a:lstStyle/>
          <a:p>
            <a:r>
              <a:rPr lang="en-US" altLang="zh-CN"/>
              <a:t>Discrete Speech Tokens: Acoustic Tokens</a:t>
            </a:r>
            <a:endParaRPr/>
          </a:p>
        </p:txBody>
      </p:sp>
      <p:sp>
        <p:nvSpPr>
          <p:cNvPr id="136" name="Slide Number Placeholder 5"/>
          <p:cNvSpPr>
            <a:spLocks noGrp="1"/>
          </p:cNvSpPr>
          <p:nvPr>
            <p:ph type="sldNum" sz="quarter" idx="12"/>
          </p:nvPr>
        </p:nvSpPr>
        <p:spPr/>
        <p:txBody>
          <a:bodyPr/>
          <a:lstStyle/>
          <a:p>
            <a:fld id="{E35E9E6D-B1E9-4F08-8E83-0E081C425F53}" type="slidenum">
              <a:rPr/>
              <a:t>16</a:t>
            </a:fld>
            <a:endParaRPr lang="de-DE"/>
          </a:p>
        </p:txBody>
      </p:sp>
      <p:sp>
        <p:nvSpPr>
          <p:cNvPr id="149" name="文本框 148"/>
          <p:cNvSpPr txBox="1"/>
          <p:nvPr/>
        </p:nvSpPr>
        <p:spPr>
          <a:xfrm>
            <a:off x="158454" y="914204"/>
            <a:ext cx="6378093" cy="646331"/>
          </a:xfrm>
          <a:prstGeom prst="rect">
            <a:avLst/>
          </a:prstGeom>
          <a:ln w="6350">
            <a:prstDash val="solid"/>
          </a:ln>
        </p:spPr>
        <p:txBody>
          <a:bodyPr wrap="none">
            <a:spAutoFit/>
          </a:bodyPr>
          <a:lstStyle/>
          <a:p>
            <a:r>
              <a:rPr lang="en-US" altLang="zh-CN" b="1">
                <a:latin typeface="Microsoft YaHei" panose="020B0503020204020204" pitchFamily="34" charset="-122"/>
                <a:ea typeface="Microsoft YaHei" panose="020B0503020204020204" pitchFamily="34" charset="-122"/>
              </a:rPr>
              <a:t>Most common acoustic tokens: </a:t>
            </a:r>
            <a:r>
              <a:rPr lang="en-US" b="1">
                <a:latin typeface="Microsoft YaHei" panose="020B0503020204020204" pitchFamily="34" charset="-122"/>
                <a:ea typeface="Microsoft YaHei" panose="020B0503020204020204" pitchFamily="34" charset="-122"/>
              </a:rPr>
              <a:t>Encoder-VQ-Decoder.</a:t>
            </a:r>
          </a:p>
          <a:p>
            <a:r>
              <a:rPr lang="en-US" b="1">
                <a:latin typeface="Microsoft YaHei" panose="020B0503020204020204" pitchFamily="34" charset="-122"/>
                <a:ea typeface="Microsoft YaHei" panose="020B0503020204020204" pitchFamily="34" charset="-122"/>
              </a:rPr>
              <a:t>GAN Training</a:t>
            </a:r>
            <a:endParaRPr>
              <a:latin typeface="Microsoft YaHei" panose="020B0503020204020204" pitchFamily="34" charset="-122"/>
              <a:ea typeface="Microsoft YaHei" panose="020B0503020204020204" pitchFamily="34" charset="-122"/>
            </a:endParaRPr>
          </a:p>
        </p:txBody>
      </p:sp>
      <p:grpSp>
        <p:nvGrpSpPr>
          <p:cNvPr id="7" name="组合 6">
            <a:extLst>
              <a:ext uri="{FF2B5EF4-FFF2-40B4-BE49-F238E27FC236}">
                <a16:creationId xmlns:a16="http://schemas.microsoft.com/office/drawing/2014/main" id="{45930858-050A-BF45-B7AD-61815DC9B6D9}"/>
              </a:ext>
            </a:extLst>
          </p:cNvPr>
          <p:cNvGrpSpPr/>
          <p:nvPr/>
        </p:nvGrpSpPr>
        <p:grpSpPr>
          <a:xfrm>
            <a:off x="402594" y="1876110"/>
            <a:ext cx="11790048" cy="3468947"/>
            <a:chOff x="2714115" y="2371841"/>
            <a:chExt cx="6648371" cy="1956128"/>
          </a:xfrm>
        </p:grpSpPr>
        <p:cxnSp>
          <p:nvCxnSpPr>
            <p:cNvPr id="84" name="直线箭头连接符 83">
              <a:extLst>
                <a:ext uri="{FF2B5EF4-FFF2-40B4-BE49-F238E27FC236}">
                  <a16:creationId xmlns:a16="http://schemas.microsoft.com/office/drawing/2014/main" id="{543DC7F4-CC3E-BC40-A687-E2761C025B75}"/>
                </a:ext>
              </a:extLst>
            </p:cNvPr>
            <p:cNvCxnSpPr>
              <a:cxnSpLocks/>
            </p:cNvCxnSpPr>
            <p:nvPr/>
          </p:nvCxnSpPr>
          <p:spPr>
            <a:xfrm>
              <a:off x="3329777" y="3437181"/>
              <a:ext cx="5420423" cy="0"/>
            </a:xfrm>
            <a:prstGeom prst="straightConnector1">
              <a:avLst/>
            </a:prstGeom>
            <a:noFill/>
            <a:ln w="28575" cap="flat" cmpd="sng" algn="ctr">
              <a:solidFill>
                <a:sysClr val="windowText" lastClr="000000"/>
              </a:solidFill>
              <a:prstDash val="solid"/>
              <a:miter lim="800000"/>
              <a:tailEnd type="triangle"/>
            </a:ln>
            <a:effectLst/>
          </p:spPr>
        </p:cxnSp>
        <p:sp>
          <p:nvSpPr>
            <p:cNvPr id="85" name="梯形 84">
              <a:extLst>
                <a:ext uri="{FF2B5EF4-FFF2-40B4-BE49-F238E27FC236}">
                  <a16:creationId xmlns:a16="http://schemas.microsoft.com/office/drawing/2014/main" id="{E2DF58F2-8828-DD47-8AD3-3429B7D239FE}"/>
                </a:ext>
              </a:extLst>
            </p:cNvPr>
            <p:cNvSpPr/>
            <p:nvPr/>
          </p:nvSpPr>
          <p:spPr>
            <a:xfrm rot="5400000">
              <a:off x="3714371" y="2736914"/>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6" name="文本框 85">
              <a:extLst>
                <a:ext uri="{FF2B5EF4-FFF2-40B4-BE49-F238E27FC236}">
                  <a16:creationId xmlns:a16="http://schemas.microsoft.com/office/drawing/2014/main" id="{A26C3877-D4B3-3C4A-8533-388095DEA9FD}"/>
                </a:ext>
              </a:extLst>
            </p:cNvPr>
            <p:cNvSpPr txBox="1"/>
            <p:nvPr/>
          </p:nvSpPr>
          <p:spPr>
            <a:xfrm>
              <a:off x="3792244" y="3263450"/>
              <a:ext cx="964672" cy="329753"/>
            </a:xfrm>
            <a:prstGeom prst="rect">
              <a:avLst/>
            </a:prstGeom>
            <a:noFill/>
          </p:spPr>
          <p:txBody>
            <a:bodyPr wrap="none" rtlCol="0">
              <a:spAutoFit/>
            </a:bodyPr>
            <a:lstStyle/>
            <a:p>
              <a:pPr fontAlgn="auto">
                <a:spcBef>
                  <a:spcPts val="0"/>
                </a:spcBef>
                <a:spcAft>
                  <a:spcPts val="0"/>
                </a:spcAft>
              </a:pPr>
              <a:r>
                <a:rPr kumimoji="1" lang="en-US" altLang="zh-CN" sz="3200">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sz="3200">
                <a:solidFill>
                  <a:prstClr val="black"/>
                </a:solidFill>
                <a:latin typeface="Helvetica" pitchFamily="2" charset="0"/>
                <a:ea typeface="等线" panose="02010600030101010101" pitchFamily="2" charset="-122"/>
                <a:cs typeface="Calibri" panose="020F0502020204030204" pitchFamily="34" charset="0"/>
              </a:endParaRPr>
            </a:p>
          </p:txBody>
        </p:sp>
        <p:sp>
          <p:nvSpPr>
            <p:cNvPr id="87" name="圆角矩形 86">
              <a:extLst>
                <a:ext uri="{FF2B5EF4-FFF2-40B4-BE49-F238E27FC236}">
                  <a16:creationId xmlns:a16="http://schemas.microsoft.com/office/drawing/2014/main" id="{6E7BBE4C-D02E-4443-804E-88F371EBDAE6}"/>
                </a:ext>
              </a:extLst>
            </p:cNvPr>
            <p:cNvSpPr/>
            <p:nvPr/>
          </p:nvSpPr>
          <p:spPr>
            <a:xfrm>
              <a:off x="5131157" y="3139108"/>
              <a:ext cx="1400536" cy="57598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8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28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88" name="梯形 87">
              <a:extLst>
                <a:ext uri="{FF2B5EF4-FFF2-40B4-BE49-F238E27FC236}">
                  <a16:creationId xmlns:a16="http://schemas.microsoft.com/office/drawing/2014/main" id="{C83D22B9-1D3F-744F-850E-0447AB51F5F7}"/>
                </a:ext>
              </a:extLst>
            </p:cNvPr>
            <p:cNvSpPr/>
            <p:nvPr/>
          </p:nvSpPr>
          <p:spPr>
            <a:xfrm rot="16200000">
              <a:off x="7238023" y="2736914"/>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9" name="文本框 88">
              <a:extLst>
                <a:ext uri="{FF2B5EF4-FFF2-40B4-BE49-F238E27FC236}">
                  <a16:creationId xmlns:a16="http://schemas.microsoft.com/office/drawing/2014/main" id="{705D5D92-F5B5-AE4D-A7A4-2003DEB6EFE8}"/>
                </a:ext>
              </a:extLst>
            </p:cNvPr>
            <p:cNvSpPr txBox="1"/>
            <p:nvPr/>
          </p:nvSpPr>
          <p:spPr>
            <a:xfrm>
              <a:off x="7384487" y="3263450"/>
              <a:ext cx="977327" cy="329753"/>
            </a:xfrm>
            <a:prstGeom prst="rect">
              <a:avLst/>
            </a:prstGeom>
            <a:noFill/>
          </p:spPr>
          <p:txBody>
            <a:bodyPr wrap="none" rtlCol="0">
              <a:spAutoFit/>
            </a:bodyPr>
            <a:lstStyle/>
            <a:p>
              <a:pPr fontAlgn="auto">
                <a:spcBef>
                  <a:spcPts val="0"/>
                </a:spcBef>
                <a:spcAft>
                  <a:spcPts val="0"/>
                </a:spcAft>
              </a:pPr>
              <a:r>
                <a:rPr kumimoji="1" lang="en-US" altLang="zh-CN" sz="3200">
                  <a:solidFill>
                    <a:prstClr val="black"/>
                  </a:solidFill>
                  <a:latin typeface="Helvetica" pitchFamily="2" charset="0"/>
                  <a:ea typeface="Cambria Math" panose="02040503050406030204" pitchFamily="18" charset="0"/>
                  <a:cs typeface="Calibri" panose="020F0502020204030204" pitchFamily="34" charset="0"/>
                </a:rPr>
                <a:t>Decoder</a:t>
              </a:r>
              <a:endParaRPr kumimoji="1" lang="zh-CN" altLang="en-US" sz="3200">
                <a:solidFill>
                  <a:prstClr val="black"/>
                </a:solidFill>
                <a:latin typeface="Helvetica" pitchFamily="2" charset="0"/>
                <a:ea typeface="等线" panose="02010600030101010101" pitchFamily="2" charset="-122"/>
                <a:cs typeface="Calibri" panose="020F0502020204030204" pitchFamily="34" charset="0"/>
              </a:endParaRPr>
            </a:p>
          </p:txBody>
        </p:sp>
        <p:sp>
          <p:nvSpPr>
            <p:cNvPr id="92" name="椭圆 91">
              <a:extLst>
                <a:ext uri="{FF2B5EF4-FFF2-40B4-BE49-F238E27FC236}">
                  <a16:creationId xmlns:a16="http://schemas.microsoft.com/office/drawing/2014/main" id="{0BD9D092-1BD9-0747-ACD8-FD1876A0989C}"/>
                </a:ext>
              </a:extLst>
            </p:cNvPr>
            <p:cNvSpPr/>
            <p:nvPr/>
          </p:nvSpPr>
          <p:spPr>
            <a:xfrm>
              <a:off x="5325930" y="2385486"/>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8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sz="28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93" name="Picture 2">
              <a:extLst>
                <a:ext uri="{FF2B5EF4-FFF2-40B4-BE49-F238E27FC236}">
                  <a16:creationId xmlns:a16="http://schemas.microsoft.com/office/drawing/2014/main" id="{92F7DF19-A23C-9A4B-B0B0-5677CEDB9A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482"/>
            <a:stretch/>
          </p:blipFill>
          <p:spPr bwMode="auto">
            <a:xfrm>
              <a:off x="2714115" y="2371841"/>
              <a:ext cx="858314" cy="180515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a:extLst>
                <a:ext uri="{FF2B5EF4-FFF2-40B4-BE49-F238E27FC236}">
                  <a16:creationId xmlns:a16="http://schemas.microsoft.com/office/drawing/2014/main" id="{CBFECE97-2CC8-F840-BC2E-6797CBE79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516"/>
            <a:stretch/>
          </p:blipFill>
          <p:spPr bwMode="auto">
            <a:xfrm>
              <a:off x="8503810" y="2371841"/>
              <a:ext cx="858676" cy="1805157"/>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直线箭头连接符 94">
              <a:extLst>
                <a:ext uri="{FF2B5EF4-FFF2-40B4-BE49-F238E27FC236}">
                  <a16:creationId xmlns:a16="http://schemas.microsoft.com/office/drawing/2014/main" id="{4D12934D-75F4-2C48-8F6D-54095D369A80}"/>
                </a:ext>
              </a:extLst>
            </p:cNvPr>
            <p:cNvCxnSpPr>
              <a:cxnSpLocks/>
              <a:endCxn id="92" idx="2"/>
            </p:cNvCxnSpPr>
            <p:nvPr/>
          </p:nvCxnSpPr>
          <p:spPr>
            <a:xfrm>
              <a:off x="3349045" y="2593696"/>
              <a:ext cx="1976885" cy="0"/>
            </a:xfrm>
            <a:prstGeom prst="straightConnector1">
              <a:avLst/>
            </a:prstGeom>
            <a:noFill/>
            <a:ln w="28575" cap="flat" cmpd="sng" algn="ctr">
              <a:solidFill>
                <a:sysClr val="windowText" lastClr="000000"/>
              </a:solidFill>
              <a:prstDash val="solid"/>
              <a:miter lim="800000"/>
              <a:tailEnd type="triangle"/>
            </a:ln>
            <a:effectLst/>
          </p:spPr>
        </p:cxnSp>
        <p:cxnSp>
          <p:nvCxnSpPr>
            <p:cNvPr id="96" name="直线箭头连接符 95">
              <a:extLst>
                <a:ext uri="{FF2B5EF4-FFF2-40B4-BE49-F238E27FC236}">
                  <a16:creationId xmlns:a16="http://schemas.microsoft.com/office/drawing/2014/main" id="{583EF354-CC8A-A744-8CD9-28D6A05C5460}"/>
                </a:ext>
              </a:extLst>
            </p:cNvPr>
            <p:cNvCxnSpPr>
              <a:cxnSpLocks/>
              <a:endCxn id="92" idx="6"/>
            </p:cNvCxnSpPr>
            <p:nvPr/>
          </p:nvCxnSpPr>
          <p:spPr>
            <a:xfrm flipH="1">
              <a:off x="7281128" y="2593696"/>
              <a:ext cx="1389563" cy="0"/>
            </a:xfrm>
            <a:prstGeom prst="straightConnector1">
              <a:avLst/>
            </a:prstGeom>
            <a:noFill/>
            <a:ln w="28575" cap="flat" cmpd="sng" algn="ctr">
              <a:solidFill>
                <a:sysClr val="windowText" lastClr="000000"/>
              </a:solidFill>
              <a:prstDash val="solid"/>
              <a:miter lim="800000"/>
              <a:tailEnd type="triangle"/>
            </a:ln>
            <a:effectLst/>
          </p:spPr>
        </p:cxnSp>
        <p:sp>
          <p:nvSpPr>
            <p:cNvPr id="97" name="椭圆 96">
              <a:extLst>
                <a:ext uri="{FF2B5EF4-FFF2-40B4-BE49-F238E27FC236}">
                  <a16:creationId xmlns:a16="http://schemas.microsoft.com/office/drawing/2014/main" id="{1A0AF323-542A-E145-B4F2-CE0BC9AE2C9C}"/>
                </a:ext>
              </a:extLst>
            </p:cNvPr>
            <p:cNvSpPr/>
            <p:nvPr/>
          </p:nvSpPr>
          <p:spPr>
            <a:xfrm>
              <a:off x="6780355" y="2962033"/>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8" name="椭圆 97">
              <a:extLst>
                <a:ext uri="{FF2B5EF4-FFF2-40B4-BE49-F238E27FC236}">
                  <a16:creationId xmlns:a16="http://schemas.microsoft.com/office/drawing/2014/main" id="{47587132-0A83-0645-A1DE-1EDD1C13FF63}"/>
                </a:ext>
              </a:extLst>
            </p:cNvPr>
            <p:cNvSpPr/>
            <p:nvPr/>
          </p:nvSpPr>
          <p:spPr>
            <a:xfrm>
              <a:off x="6780355" y="316444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椭圆 98">
              <a:extLst>
                <a:ext uri="{FF2B5EF4-FFF2-40B4-BE49-F238E27FC236}">
                  <a16:creationId xmlns:a16="http://schemas.microsoft.com/office/drawing/2014/main" id="{C208E356-C7F5-114B-A04E-7DD184E06C2E}"/>
                </a:ext>
              </a:extLst>
            </p:cNvPr>
            <p:cNvSpPr/>
            <p:nvPr/>
          </p:nvSpPr>
          <p:spPr>
            <a:xfrm>
              <a:off x="6780355" y="3366861"/>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0" name="椭圆 99">
              <a:extLst>
                <a:ext uri="{FF2B5EF4-FFF2-40B4-BE49-F238E27FC236}">
                  <a16:creationId xmlns:a16="http://schemas.microsoft.com/office/drawing/2014/main" id="{B6DCB268-5956-2949-9C49-EB438A0E8EA5}"/>
                </a:ext>
              </a:extLst>
            </p:cNvPr>
            <p:cNvSpPr/>
            <p:nvPr/>
          </p:nvSpPr>
          <p:spPr>
            <a:xfrm>
              <a:off x="6780355" y="3569275"/>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1" name="椭圆 100">
              <a:extLst>
                <a:ext uri="{FF2B5EF4-FFF2-40B4-BE49-F238E27FC236}">
                  <a16:creationId xmlns:a16="http://schemas.microsoft.com/office/drawing/2014/main" id="{2494C1B7-0887-9D4A-876E-34A13ED883A2}"/>
                </a:ext>
              </a:extLst>
            </p:cNvPr>
            <p:cNvSpPr/>
            <p:nvPr/>
          </p:nvSpPr>
          <p:spPr>
            <a:xfrm>
              <a:off x="6780355" y="3771689"/>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2" name="文本框 101">
              <a:extLst>
                <a:ext uri="{FF2B5EF4-FFF2-40B4-BE49-F238E27FC236}">
                  <a16:creationId xmlns:a16="http://schemas.microsoft.com/office/drawing/2014/main" id="{CF0AE00D-4378-B747-A27B-8F8F4095C703}"/>
                </a:ext>
              </a:extLst>
            </p:cNvPr>
            <p:cNvSpPr txBox="1"/>
            <p:nvPr/>
          </p:nvSpPr>
          <p:spPr>
            <a:xfrm>
              <a:off x="6303529" y="3993009"/>
              <a:ext cx="1109301" cy="334960"/>
            </a:xfrm>
            <a:prstGeom prst="rect">
              <a:avLst/>
            </a:prstGeom>
            <a:noFill/>
          </p:spPr>
          <p:txBody>
            <a:bodyPr wrap="none" rtlCol="0">
              <a:spAutoFit/>
            </a:bodyPr>
            <a:lstStyle/>
            <a:p>
              <a:pPr algn="ctr" fontAlgn="auto">
                <a:lnSpc>
                  <a:spcPct val="80000"/>
                </a:lnSpc>
                <a:spcBef>
                  <a:spcPts val="0"/>
                </a:spcBef>
                <a:spcAft>
                  <a:spcPts val="0"/>
                </a:spcAft>
              </a:pPr>
              <a:r>
                <a:rPr kumimoji="1" lang="en-US" altLang="zh-CN" sz="2000" b="1">
                  <a:solidFill>
                    <a:prstClr val="black"/>
                  </a:solidFill>
                  <a:latin typeface="Helvetica" pitchFamily="2" charset="0"/>
                  <a:ea typeface="Cambria Math" panose="02040503050406030204" pitchFamily="18" charset="0"/>
                  <a:cs typeface="Calibri" panose="020F0502020204030204" pitchFamily="34" charset="0"/>
                </a:rPr>
                <a:t>Discrete </a:t>
              </a:r>
            </a:p>
            <a:p>
              <a:pPr algn="ctr" fontAlgn="auto">
                <a:lnSpc>
                  <a:spcPct val="80000"/>
                </a:lnSpc>
                <a:spcBef>
                  <a:spcPts val="0"/>
                </a:spcBef>
                <a:spcAft>
                  <a:spcPts val="0"/>
                </a:spcAft>
              </a:pPr>
              <a:r>
                <a:rPr kumimoji="1" lang="en-US" altLang="zh-CN" sz="2000" b="1">
                  <a:solidFill>
                    <a:prstClr val="black"/>
                  </a:solidFill>
                  <a:latin typeface="Helvetica" pitchFamily="2" charset="0"/>
                  <a:ea typeface="Cambria Math" panose="02040503050406030204" pitchFamily="18" charset="0"/>
                  <a:cs typeface="Calibri" panose="020F0502020204030204" pitchFamily="34" charset="0"/>
                </a:rPr>
                <a:t>speech tokens</a:t>
              </a:r>
              <a:endParaRPr kumimoji="1" lang="zh-CN" altLang="en-US" sz="2000" b="1">
                <a:solidFill>
                  <a:prstClr val="black"/>
                </a:solidFill>
                <a:latin typeface="Helvetica" pitchFamily="2" charset="0"/>
                <a:ea typeface="等线" panose="02010600030101010101" pitchFamily="2" charset="-122"/>
                <a:cs typeface="Calibri" panose="020F0502020204030204" pitchFamily="34" charset="0"/>
              </a:endParaRPr>
            </a:p>
          </p:txBody>
        </p:sp>
      </p:grpSp>
      <p:sp>
        <p:nvSpPr>
          <p:cNvPr id="103" name="文本框 102">
            <a:extLst>
              <a:ext uri="{FF2B5EF4-FFF2-40B4-BE49-F238E27FC236}">
                <a16:creationId xmlns:a16="http://schemas.microsoft.com/office/drawing/2014/main" id="{ABC034E9-685A-104A-8150-C0156EC664C9}"/>
              </a:ext>
            </a:extLst>
          </p:cNvPr>
          <p:cNvSpPr txBox="1"/>
          <p:nvPr/>
        </p:nvSpPr>
        <p:spPr>
          <a:xfrm>
            <a:off x="5454031" y="5943796"/>
            <a:ext cx="1521840" cy="461665"/>
          </a:xfrm>
          <a:prstGeom prst="rect">
            <a:avLst/>
          </a:prstGeom>
          <a:solidFill>
            <a:sysClr val="window" lastClr="FFFFFF">
              <a:lumMod val="9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VQ-GAN</a:t>
            </a:r>
            <a:endParaRPr kumimoji="1" lang="zh-CN" altLang="en-US" sz="2400" b="1" i="0" u="none" strike="noStrike" kern="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圆角矩形标注 7">
            <a:extLst>
              <a:ext uri="{FF2B5EF4-FFF2-40B4-BE49-F238E27FC236}">
                <a16:creationId xmlns:a16="http://schemas.microsoft.com/office/drawing/2014/main" id="{53383A68-BD84-0D49-8AF9-691839D9A68A}"/>
              </a:ext>
            </a:extLst>
          </p:cNvPr>
          <p:cNvSpPr/>
          <p:nvPr/>
        </p:nvSpPr>
        <p:spPr>
          <a:xfrm>
            <a:off x="158454" y="5610878"/>
            <a:ext cx="2241177" cy="1127499"/>
          </a:xfrm>
          <a:prstGeom prst="wedgeRoundRectCallout">
            <a:avLst>
              <a:gd name="adj1" fmla="val -7452"/>
              <a:gd name="adj2" fmla="val -870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a:solidFill>
                  <a:sysClr val="windowText" lastClr="000000"/>
                </a:solidFill>
              </a:rPr>
              <a:t>Time-domain or </a:t>
            </a:r>
            <a:r>
              <a:rPr kumimoji="1" lang="en-US" altLang="zh-CN" sz="2000" err="1">
                <a:solidFill>
                  <a:sysClr val="windowText" lastClr="000000"/>
                </a:solidFill>
              </a:rPr>
              <a:t>freq</a:t>
            </a:r>
            <a:r>
              <a:rPr kumimoji="1" lang="en-US" altLang="zh-CN" sz="2000">
                <a:solidFill>
                  <a:sysClr val="windowText" lastClr="000000"/>
                </a:solidFill>
              </a:rPr>
              <a:t>-domain</a:t>
            </a:r>
            <a:endParaRPr kumimoji="1" lang="zh-CN" altLang="en-US" sz="2000">
              <a:solidFill>
                <a:sysClr val="windowText" lastClr="000000"/>
              </a:solidFill>
            </a:endParaRPr>
          </a:p>
        </p:txBody>
      </p:sp>
      <p:cxnSp>
        <p:nvCxnSpPr>
          <p:cNvPr id="10" name="直线箭头连接符 9">
            <a:extLst>
              <a:ext uri="{FF2B5EF4-FFF2-40B4-BE49-F238E27FC236}">
                <a16:creationId xmlns:a16="http://schemas.microsoft.com/office/drawing/2014/main" id="{25679810-8AC9-F34F-8F10-6D530ACEA0A9}"/>
              </a:ext>
            </a:extLst>
          </p:cNvPr>
          <p:cNvCxnSpPr/>
          <p:nvPr/>
        </p:nvCxnSpPr>
        <p:spPr>
          <a:xfrm>
            <a:off x="2681176" y="5716191"/>
            <a:ext cx="19016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4DEE2120-7A72-1447-9D48-1D8E8534A47A}"/>
              </a:ext>
            </a:extLst>
          </p:cNvPr>
          <p:cNvSpPr txBox="1"/>
          <p:nvPr/>
        </p:nvSpPr>
        <p:spPr>
          <a:xfrm>
            <a:off x="2668301" y="5345057"/>
            <a:ext cx="1933543" cy="369332"/>
          </a:xfrm>
          <a:prstGeom prst="rect">
            <a:avLst/>
          </a:prstGeom>
          <a:noFill/>
        </p:spPr>
        <p:txBody>
          <a:bodyPr wrap="none" rtlCol="0">
            <a:spAutoFit/>
          </a:bodyPr>
          <a:lstStyle/>
          <a:p>
            <a:r>
              <a:rPr kumimoji="1" lang="en-US" altLang="zh-CN" b="1" err="1">
                <a:solidFill>
                  <a:srgbClr val="9BBEC1"/>
                </a:solidFill>
                <a:latin typeface="Microsoft YaHei" panose="020B0503020204020204" pitchFamily="34" charset="-122"/>
                <a:ea typeface="Microsoft YaHei" panose="020B0503020204020204" pitchFamily="34" charset="-122"/>
              </a:rPr>
              <a:t>Downsampling</a:t>
            </a:r>
            <a:endParaRPr kumimoji="1" lang="zh-CN" altLang="en-US" b="1">
              <a:solidFill>
                <a:srgbClr val="9BBEC1"/>
              </a:solidFill>
              <a:latin typeface="Microsoft YaHei" panose="020B0503020204020204" pitchFamily="34" charset="-122"/>
              <a:ea typeface="Microsoft YaHei" panose="020B0503020204020204" pitchFamily="34" charset="-122"/>
            </a:endParaRPr>
          </a:p>
        </p:txBody>
      </p:sp>
      <p:cxnSp>
        <p:nvCxnSpPr>
          <p:cNvPr id="109" name="直线箭头连接符 108">
            <a:extLst>
              <a:ext uri="{FF2B5EF4-FFF2-40B4-BE49-F238E27FC236}">
                <a16:creationId xmlns:a16="http://schemas.microsoft.com/office/drawing/2014/main" id="{7E8DA269-4CF9-574A-82D6-AEE29F728D2C}"/>
              </a:ext>
            </a:extLst>
          </p:cNvPr>
          <p:cNvCxnSpPr/>
          <p:nvPr/>
        </p:nvCxnSpPr>
        <p:spPr>
          <a:xfrm>
            <a:off x="8505086" y="5716191"/>
            <a:ext cx="19016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0" name="文本框 109">
            <a:extLst>
              <a:ext uri="{FF2B5EF4-FFF2-40B4-BE49-F238E27FC236}">
                <a16:creationId xmlns:a16="http://schemas.microsoft.com/office/drawing/2014/main" id="{7C52DB94-F444-1D41-B115-F05543C9CD40}"/>
              </a:ext>
            </a:extLst>
          </p:cNvPr>
          <p:cNvSpPr txBox="1"/>
          <p:nvPr/>
        </p:nvSpPr>
        <p:spPr>
          <a:xfrm>
            <a:off x="8633220" y="5345057"/>
            <a:ext cx="1585690" cy="369332"/>
          </a:xfrm>
          <a:prstGeom prst="rect">
            <a:avLst/>
          </a:prstGeom>
          <a:noFill/>
        </p:spPr>
        <p:txBody>
          <a:bodyPr wrap="none" rtlCol="0">
            <a:spAutoFit/>
          </a:bodyPr>
          <a:lstStyle/>
          <a:p>
            <a:r>
              <a:rPr kumimoji="1" lang="en-US" altLang="zh-CN" b="1" err="1">
                <a:solidFill>
                  <a:srgbClr val="9BBEC1"/>
                </a:solidFill>
                <a:latin typeface="Microsoft YaHei" panose="020B0503020204020204" pitchFamily="34" charset="-122"/>
                <a:ea typeface="Microsoft YaHei" panose="020B0503020204020204" pitchFamily="34" charset="-122"/>
              </a:rPr>
              <a:t>Upsampling</a:t>
            </a:r>
            <a:endParaRPr kumimoji="1" lang="zh-CN" altLang="en-US" b="1">
              <a:solidFill>
                <a:srgbClr val="9BBEC1"/>
              </a:solidFill>
              <a:latin typeface="Microsoft YaHei" panose="020B0503020204020204" pitchFamily="34" charset="-122"/>
              <a:ea typeface="Microsoft YaHei"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a:spLocks noGrp="1"/>
          </p:cNvSpPr>
          <p:nvPr>
            <p:ph type="title"/>
          </p:nvPr>
        </p:nvSpPr>
        <p:spPr/>
        <p:txBody>
          <a:bodyPr/>
          <a:lstStyle/>
          <a:p>
            <a:r>
              <a:rPr lang="en-US" altLang="zh-CN"/>
              <a:t>Discrete Speech Tokens: Acoustic Tokens</a:t>
            </a:r>
            <a:endParaRPr/>
          </a:p>
        </p:txBody>
      </p:sp>
      <p:sp>
        <p:nvSpPr>
          <p:cNvPr id="152" name="Slide Number Placeholder 5"/>
          <p:cNvSpPr>
            <a:spLocks noGrp="1"/>
          </p:cNvSpPr>
          <p:nvPr>
            <p:ph type="sldNum" sz="quarter" idx="12"/>
          </p:nvPr>
        </p:nvSpPr>
        <p:spPr/>
        <p:txBody>
          <a:bodyPr/>
          <a:lstStyle/>
          <a:p>
            <a:fld id="{E35E9E6D-B1E9-4F08-8E83-0E081C425F53}" type="slidenum">
              <a:rPr/>
              <a:t>17</a:t>
            </a:fld>
            <a:endParaRPr lang="de-DE"/>
          </a:p>
        </p:txBody>
      </p:sp>
      <p:pic>
        <p:nvPicPr>
          <p:cNvPr id="153" name="图片 152"/>
          <p:cNvPicPr>
            <a:picLocks noChangeAspect="1"/>
          </p:cNvPicPr>
          <p:nvPr/>
        </p:nvPicPr>
        <p:blipFill>
          <a:blip r:embed="rId3"/>
          <a:stretch>
            <a:fillRect/>
          </a:stretch>
        </p:blipFill>
        <p:spPr>
          <a:xfrm>
            <a:off x="196706" y="1925651"/>
            <a:ext cx="9924142" cy="4417274"/>
          </a:xfrm>
          <a:prstGeom prst="rect">
            <a:avLst/>
          </a:prstGeom>
        </p:spPr>
      </p:pic>
      <p:sp>
        <p:nvSpPr>
          <p:cNvPr id="154" name="文本框 153"/>
          <p:cNvSpPr txBox="1"/>
          <p:nvPr/>
        </p:nvSpPr>
        <p:spPr>
          <a:xfrm>
            <a:off x="158454" y="1022774"/>
            <a:ext cx="4801186" cy="369332"/>
          </a:xfrm>
          <a:prstGeom prst="rect">
            <a:avLst/>
          </a:prstGeom>
          <a:ln w="6350">
            <a:prstDash val="solid"/>
          </a:ln>
        </p:spPr>
        <p:txBody>
          <a:bodyPr wrap="none">
            <a:spAutoFit/>
          </a:bodyPr>
          <a:lstStyle/>
          <a:p>
            <a:r>
              <a:rPr lang="en-US" altLang="zh-CN" b="1">
                <a:latin typeface="Microsoft YaHei" panose="020B0503020204020204" pitchFamily="34" charset="-122"/>
                <a:ea typeface="Microsoft YaHei" panose="020B0503020204020204" pitchFamily="34" charset="-122"/>
              </a:rPr>
              <a:t>Representative acoustic token: </a:t>
            </a:r>
            <a:r>
              <a:rPr lang="en-US" b="1" err="1">
                <a:latin typeface="Microsoft YaHei" panose="020B0503020204020204" pitchFamily="34" charset="-122"/>
                <a:ea typeface="Microsoft YaHei" panose="020B0503020204020204" pitchFamily="34" charset="-122"/>
              </a:rPr>
              <a:t>EnCodec</a:t>
            </a:r>
            <a:endParaRPr>
              <a:latin typeface="Microsoft YaHei" panose="020B0503020204020204" pitchFamily="34" charset="-122"/>
              <a:ea typeface="Microsoft YaHei" panose="020B0503020204020204" pitchFamily="34" charset="-122"/>
            </a:endParaRPr>
          </a:p>
        </p:txBody>
      </p:sp>
      <p:sp>
        <p:nvSpPr>
          <p:cNvPr id="155" name="文本框 154"/>
          <p:cNvSpPr txBox="1"/>
          <p:nvPr/>
        </p:nvSpPr>
        <p:spPr>
          <a:xfrm>
            <a:off x="798285" y="1391074"/>
            <a:ext cx="6000750" cy="806450"/>
          </a:xfrm>
          <a:prstGeom prst="rect">
            <a:avLst/>
          </a:prstGeom>
          <a:ln w="12700">
            <a:prstDash val="solid"/>
            <a:miter lim="800000"/>
          </a:ln>
        </p:spPr>
        <p:txBody>
          <a:bodyPr>
            <a:spAutoFit/>
          </a:bodyPr>
          <a:lstStyle/>
          <a:p>
            <a:pPr marL="285750" indent="-285750">
              <a:lnSpc>
                <a:spcPct val="130000"/>
              </a:lnSpc>
              <a:buFont typeface="Arial" charset="0"/>
              <a:buChar char="•"/>
            </a:pPr>
            <a:r>
              <a:rPr lang="en-US">
                <a:latin typeface="Microsoft YaHei" panose="020B0503020204020204" pitchFamily="34" charset="-122"/>
                <a:ea typeface="Microsoft YaHei" panose="020B0503020204020204" pitchFamily="34" charset="-122"/>
              </a:rPr>
              <a:t>Encoder, decoder both CNN+LSTM</a:t>
            </a:r>
            <a:endParaRPr>
              <a:latin typeface="Microsoft YaHei" panose="020B0503020204020204" pitchFamily="34" charset="-122"/>
              <a:ea typeface="Microsoft YaHei" panose="020B0503020204020204" pitchFamily="34" charset="-122"/>
            </a:endParaRPr>
          </a:p>
          <a:p>
            <a:pPr marL="285750" indent="-285750">
              <a:lnSpc>
                <a:spcPct val="130000"/>
              </a:lnSpc>
              <a:buFont typeface="Arial" charset="0"/>
              <a:buChar char="•"/>
            </a:pPr>
            <a:r>
              <a:rPr lang="en-US" altLang="zh-CN">
                <a:latin typeface="Microsoft YaHei" panose="020B0503020204020204" pitchFamily="34" charset="-122"/>
                <a:ea typeface="Microsoft YaHei" panose="020B0503020204020204" pitchFamily="34" charset="-122"/>
              </a:rPr>
              <a:t>Quantizer: </a:t>
            </a:r>
            <a:r>
              <a:rPr lang="en-US">
                <a:latin typeface="Microsoft YaHei" panose="020B0503020204020204" pitchFamily="34" charset="-122"/>
                <a:ea typeface="Microsoft YaHei" panose="020B0503020204020204" pitchFamily="34" charset="-122"/>
              </a:rPr>
              <a:t>RVQ</a:t>
            </a:r>
            <a:r>
              <a:rPr lang="en-US" altLang="zh-CN">
                <a:latin typeface="Microsoft YaHei" panose="020B0503020204020204" pitchFamily="34" charset="-122"/>
                <a:ea typeface="Microsoft YaHei" panose="020B0503020204020204" pitchFamily="34" charset="-122"/>
              </a:rPr>
              <a:t>, usually 8 codebooks</a:t>
            </a:r>
            <a:endParaRPr>
              <a:latin typeface="Microsoft YaHei" panose="020B0503020204020204" pitchFamily="34" charset="-122"/>
              <a:ea typeface="Microsoft YaHei" panose="020B0503020204020204" pitchFamily="34" charset="-122"/>
            </a:endParaRPr>
          </a:p>
        </p:txBody>
      </p:sp>
      <p:sp>
        <p:nvSpPr>
          <p:cNvPr id="156" name="文本框 155"/>
          <p:cNvSpPr txBox="1"/>
          <p:nvPr/>
        </p:nvSpPr>
        <p:spPr>
          <a:xfrm>
            <a:off x="0" y="6428584"/>
            <a:ext cx="6372257" cy="253916"/>
          </a:xfrm>
          <a:prstGeom prst="rect">
            <a:avLst/>
          </a:prstGeom>
          <a:solidFill>
            <a:schemeClr val="bg1">
              <a:alpha val="100000"/>
            </a:schemeClr>
          </a:solidFill>
          <a:ln w="6350">
            <a:prstDash val="solid"/>
          </a:ln>
        </p:spPr>
        <p:txBody>
          <a:bodyPr wrap="none">
            <a:spAutoFit/>
          </a:bodyPr>
          <a:lstStyle/>
          <a:p>
            <a:r>
              <a:rPr lang="en-US" sz="1050" err="1">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Défossez</a:t>
            </a:r>
            <a:r>
              <a:rPr sz="1050">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 A, </a:t>
            </a:r>
            <a:r>
              <a:rPr lang="en-US" sz="1050" err="1">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Copet</a:t>
            </a:r>
            <a:r>
              <a:rPr sz="1050">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 J, </a:t>
            </a:r>
            <a:r>
              <a:rPr lang="en-US" sz="1050" err="1">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Synnaeve</a:t>
            </a:r>
            <a:r>
              <a:rPr sz="1050">
                <a:solidFill>
                  <a:schemeClr val="tx1">
                    <a:alpha val="100000"/>
                  </a:schemeClr>
                </a:solidFill>
                <a:highlight>
                  <a:srgbClr val="FFFFFF">
                    <a:alpha val="100000"/>
                  </a:srgbClr>
                </a:highlight>
                <a:latin typeface="Microsoft YaHei" panose="020B0503020204020204" pitchFamily="34" charset="-122"/>
                <a:ea typeface="Microsoft YaHei" panose="020B0503020204020204" pitchFamily="34" charset="-122"/>
              </a:rPr>
              <a:t> G, et al. </a:t>
            </a:r>
            <a:r>
              <a:rPr lang="en-US" sz="1050">
                <a:solidFill>
                  <a:schemeClr val="tx1">
                    <a:alpha val="100000"/>
                  </a:schemeClr>
                </a:solidFill>
                <a:latin typeface="Microsoft YaHei" panose="020B0503020204020204" pitchFamily="34" charset="-122"/>
                <a:ea typeface="Microsoft YaHei" panose="020B0503020204020204" pitchFamily="34" charset="-122"/>
              </a:rPr>
              <a:t>High Fidelity Neural Audio Compression. </a:t>
            </a:r>
            <a:r>
              <a:rPr sz="1050">
                <a:solidFill>
                  <a:schemeClr val="tx1">
                    <a:alpha val="100000"/>
                  </a:schemeClr>
                </a:solidFill>
                <a:highlight>
                  <a:srgbClr val="FFFDFA">
                    <a:alpha val="100000"/>
                  </a:srgbClr>
                </a:highlight>
                <a:latin typeface="Microsoft YaHei" panose="020B0503020204020204" pitchFamily="34" charset="-122"/>
                <a:ea typeface="Microsoft YaHei" panose="020B0503020204020204" pitchFamily="34" charset="-122"/>
              </a:rPr>
              <a:t>TMLR 2023.   </a:t>
            </a:r>
            <a:endParaRPr sz="1200">
              <a:latin typeface="Microsoft YaHei" panose="020B0503020204020204" pitchFamily="34" charset="-122"/>
              <a:ea typeface="Microsoft YaHei" panose="020B0503020204020204" pitchFamily="34" charset="-122"/>
            </a:endParaRPr>
          </a:p>
        </p:txBody>
      </p:sp>
      <p:sp>
        <p:nvSpPr>
          <p:cNvPr id="157" name="文本框 156"/>
          <p:cNvSpPr txBox="1"/>
          <p:nvPr/>
        </p:nvSpPr>
        <p:spPr>
          <a:xfrm>
            <a:off x="10160000" y="1797189"/>
            <a:ext cx="1778000" cy="923330"/>
          </a:xfrm>
          <a:prstGeom prst="rect">
            <a:avLst/>
          </a:prstGeom>
          <a:ln w="12700">
            <a:prstDash val="solid"/>
            <a:miter lim="800000"/>
          </a:ln>
        </p:spPr>
        <p:txBody>
          <a:bodyPr>
            <a:spAutoFit/>
          </a:bodyPr>
          <a:lstStyle/>
          <a:p>
            <a:r>
              <a:rPr lang="en-US" b="1">
                <a:latin typeface="Microsoft YaHei" panose="020B0503020204020204" pitchFamily="34" charset="-122"/>
                <a:ea typeface="Microsoft YaHei" panose="020B0503020204020204" pitchFamily="34" charset="-122"/>
              </a:rPr>
              <a:t>VQ commitment loss</a:t>
            </a:r>
            <a:endParaRPr>
              <a:latin typeface="Microsoft YaHei" panose="020B0503020204020204" pitchFamily="34" charset="-122"/>
              <a:ea typeface="Microsoft YaHei" panose="020B0503020204020204" pitchFamily="34" charset="-122"/>
            </a:endParaRPr>
          </a:p>
        </p:txBody>
      </p:sp>
      <p:sp>
        <p:nvSpPr>
          <p:cNvPr id="158" name="文本框 157"/>
          <p:cNvSpPr txBox="1"/>
          <p:nvPr/>
        </p:nvSpPr>
        <p:spPr>
          <a:xfrm>
            <a:off x="10160000" y="3353827"/>
            <a:ext cx="1778000" cy="368300"/>
          </a:xfrm>
          <a:prstGeom prst="rect">
            <a:avLst/>
          </a:prstGeom>
          <a:ln w="12700">
            <a:prstDash val="solid"/>
            <a:miter lim="800000"/>
          </a:ln>
        </p:spPr>
        <p:txBody>
          <a:bodyPr>
            <a:spAutoFit/>
          </a:bodyPr>
          <a:lstStyle/>
          <a:p>
            <a:r>
              <a:rPr lang="en-US" b="1">
                <a:latin typeface="Microsoft YaHei" panose="020B0503020204020204" pitchFamily="34" charset="-122"/>
                <a:ea typeface="Microsoft YaHei" panose="020B0503020204020204" pitchFamily="34" charset="-122"/>
              </a:rPr>
              <a:t>GAN loss</a:t>
            </a:r>
            <a:endParaRPr>
              <a:latin typeface="Microsoft YaHei" panose="020B0503020204020204" pitchFamily="34" charset="-122"/>
              <a:ea typeface="Microsoft YaHei" panose="020B0503020204020204" pitchFamily="34" charset="-122"/>
            </a:endParaRPr>
          </a:p>
        </p:txBody>
      </p:sp>
      <p:sp>
        <p:nvSpPr>
          <p:cNvPr id="159" name="文本框 158"/>
          <p:cNvSpPr txBox="1"/>
          <p:nvPr/>
        </p:nvSpPr>
        <p:spPr>
          <a:xfrm>
            <a:off x="9185250" y="5083670"/>
            <a:ext cx="3727499" cy="338554"/>
          </a:xfrm>
          <a:prstGeom prst="rect">
            <a:avLst/>
          </a:prstGeom>
          <a:ln w="12700">
            <a:prstDash val="solid"/>
            <a:miter lim="800000"/>
          </a:ln>
        </p:spPr>
        <p:txBody>
          <a:bodyPr wrap="square">
            <a:spAutoFit/>
          </a:bodyPr>
          <a:lstStyle/>
          <a:p>
            <a:r>
              <a:rPr lang="en-US" altLang="zh-CN" sz="1600" b="1">
                <a:latin typeface="Microsoft YaHei" panose="020B0503020204020204" pitchFamily="34" charset="-122"/>
                <a:ea typeface="Microsoft YaHei" panose="020B0503020204020204" pitchFamily="34" charset="-122"/>
              </a:rPr>
              <a:t>Spectral </a:t>
            </a:r>
            <a:r>
              <a:rPr lang="en-US" sz="1600" b="1">
                <a:latin typeface="Microsoft YaHei" panose="020B0503020204020204" pitchFamily="34" charset="-122"/>
                <a:ea typeface="Microsoft YaHei" panose="020B0503020204020204" pitchFamily="34" charset="-122"/>
              </a:rPr>
              <a:t>reconstruction loss</a:t>
            </a:r>
            <a:endParaRPr sz="1600">
              <a:latin typeface="Microsoft YaHei" panose="020B0503020204020204" pitchFamily="34" charset="-122"/>
              <a:ea typeface="Microsoft YaHei" panose="020B0503020204020204" pitchFamily="34" charset="-122"/>
            </a:endParaRPr>
          </a:p>
        </p:txBody>
      </p:sp>
      <p:sp>
        <p:nvSpPr>
          <p:cNvPr id="160" name="文本框 159"/>
          <p:cNvSpPr txBox="1"/>
          <p:nvPr/>
        </p:nvSpPr>
        <p:spPr>
          <a:xfrm>
            <a:off x="10120848" y="5701203"/>
            <a:ext cx="3597059" cy="830997"/>
          </a:xfrm>
          <a:prstGeom prst="rect">
            <a:avLst/>
          </a:prstGeom>
          <a:ln w="12700">
            <a:prstDash val="solid"/>
            <a:miter lim="800000"/>
          </a:ln>
        </p:spPr>
        <p:txBody>
          <a:bodyPr wrap="square">
            <a:spAutoFit/>
          </a:bodyPr>
          <a:lstStyle/>
          <a:p>
            <a:r>
              <a:rPr lang="en-US" altLang="zh-CN" sz="1600" b="1">
                <a:latin typeface="Microsoft YaHei" panose="020B0503020204020204" pitchFamily="34" charset="-122"/>
                <a:ea typeface="Microsoft YaHei" panose="020B0503020204020204" pitchFamily="34" charset="-122"/>
              </a:rPr>
              <a:t>Waveform</a:t>
            </a:r>
          </a:p>
          <a:p>
            <a:r>
              <a:rPr lang="en-US" sz="1600" b="1">
                <a:latin typeface="Microsoft YaHei" panose="020B0503020204020204" pitchFamily="34" charset="-122"/>
                <a:ea typeface="Microsoft YaHei" panose="020B0503020204020204" pitchFamily="34" charset="-122"/>
              </a:rPr>
              <a:t>reconstruction</a:t>
            </a:r>
          </a:p>
          <a:p>
            <a:r>
              <a:rPr lang="en-US" sz="1600" b="1">
                <a:latin typeface="Microsoft YaHei" panose="020B0503020204020204" pitchFamily="34" charset="-122"/>
                <a:ea typeface="Microsoft YaHei" panose="020B0503020204020204" pitchFamily="34" charset="-122"/>
              </a:rPr>
              <a:t>loss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BC66CB-F3C9-3646-A3B5-8AE1E1D9314D}"/>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7C4D7BDD-2CFE-684E-9EA3-A4BE60D7DA68}"/>
              </a:ext>
            </a:extLst>
          </p:cNvPr>
          <p:cNvSpPr>
            <a:spLocks noGrp="1"/>
          </p:cNvSpPr>
          <p:nvPr>
            <p:ph idx="1"/>
          </p:nvPr>
        </p:nvSpPr>
        <p:spPr/>
        <p:txBody>
          <a:bodyPr/>
          <a:lstStyle/>
          <a:p>
            <a:r>
              <a:rPr kumimoji="1" lang="en-US" altLang="zh-CN"/>
              <a:t>There are multiple types of architectures for VQ-GAN.</a:t>
            </a:r>
          </a:p>
          <a:p>
            <a:endParaRPr kumimoji="1" lang="zh-CN" altLang="en-US"/>
          </a:p>
        </p:txBody>
      </p:sp>
      <p:sp>
        <p:nvSpPr>
          <p:cNvPr id="4" name="灯片编号占位符 3">
            <a:extLst>
              <a:ext uri="{FF2B5EF4-FFF2-40B4-BE49-F238E27FC236}">
                <a16:creationId xmlns:a16="http://schemas.microsoft.com/office/drawing/2014/main" id="{4F294502-3111-F145-8577-453B9AC23BF7}"/>
              </a:ext>
            </a:extLst>
          </p:cNvPr>
          <p:cNvSpPr>
            <a:spLocks noGrp="1"/>
          </p:cNvSpPr>
          <p:nvPr>
            <p:ph type="sldNum" sz="quarter" idx="12"/>
          </p:nvPr>
        </p:nvSpPr>
        <p:spPr/>
        <p:txBody>
          <a:bodyPr/>
          <a:lstStyle/>
          <a:p>
            <a:fld id="{E35E9E6D-B1E9-4F08-8E83-0E081C425F53}" type="slidenum">
              <a:rPr lang="en-US" altLang="zh-CN" smtClean="0"/>
              <a:t>18</a:t>
            </a:fld>
            <a:endParaRPr lang="zh-CN" altLang="en-US"/>
          </a:p>
        </p:txBody>
      </p:sp>
      <p:pic>
        <p:nvPicPr>
          <p:cNvPr id="5" name="图片 4">
            <a:extLst>
              <a:ext uri="{FF2B5EF4-FFF2-40B4-BE49-F238E27FC236}">
                <a16:creationId xmlns:a16="http://schemas.microsoft.com/office/drawing/2014/main" id="{BF462E98-C7FB-3A4F-AA7F-7C19120AA23C}"/>
              </a:ext>
            </a:extLst>
          </p:cNvPr>
          <p:cNvPicPr>
            <a:picLocks noChangeAspect="1"/>
          </p:cNvPicPr>
          <p:nvPr/>
        </p:nvPicPr>
        <p:blipFill>
          <a:blip r:embed="rId2"/>
          <a:stretch>
            <a:fillRect/>
          </a:stretch>
        </p:blipFill>
        <p:spPr>
          <a:xfrm>
            <a:off x="5024592" y="1783062"/>
            <a:ext cx="6239184" cy="4708380"/>
          </a:xfrm>
          <a:prstGeom prst="rect">
            <a:avLst/>
          </a:prstGeom>
        </p:spPr>
      </p:pic>
      <p:sp>
        <p:nvSpPr>
          <p:cNvPr id="6" name="圆角矩形 5">
            <a:extLst>
              <a:ext uri="{FF2B5EF4-FFF2-40B4-BE49-F238E27FC236}">
                <a16:creationId xmlns:a16="http://schemas.microsoft.com/office/drawing/2014/main" id="{919DF91E-F03F-7340-9696-E36CE06CE0E9}"/>
              </a:ext>
            </a:extLst>
          </p:cNvPr>
          <p:cNvSpPr/>
          <p:nvPr/>
        </p:nvSpPr>
        <p:spPr>
          <a:xfrm>
            <a:off x="273896" y="1925904"/>
            <a:ext cx="4484221" cy="1503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4F956FD2-BA0E-C84F-A17F-00EDF66C31A2}"/>
              </a:ext>
            </a:extLst>
          </p:cNvPr>
          <p:cNvSpPr txBox="1"/>
          <p:nvPr/>
        </p:nvSpPr>
        <p:spPr>
          <a:xfrm>
            <a:off x="609600" y="2044530"/>
            <a:ext cx="3460114" cy="369332"/>
          </a:xfrm>
          <a:prstGeom prst="rect">
            <a:avLst/>
          </a:prstGeom>
          <a:noFill/>
        </p:spPr>
        <p:txBody>
          <a:bodyPr wrap="none" rtlCol="0">
            <a:spAutoFit/>
          </a:bodyPr>
          <a:lstStyle/>
          <a:p>
            <a:pPr algn="l"/>
            <a:r>
              <a:rPr kumimoji="1" lang="en-US" altLang="zh-CN" b="1">
                <a:solidFill>
                  <a:schemeClr val="accent5">
                    <a:lumMod val="25000"/>
                  </a:schemeClr>
                </a:solidFill>
                <a:latin typeface="Microsoft YaHei" panose="020B0503020204020204" pitchFamily="34" charset="-122"/>
                <a:ea typeface="Microsoft YaHei" panose="020B0503020204020204" pitchFamily="34" charset="-122"/>
              </a:rPr>
              <a:t>CNN-based (Most common)</a:t>
            </a:r>
            <a:endParaRPr kumimoji="1" lang="zh-CN" altLang="en-US" b="1">
              <a:solidFill>
                <a:schemeClr val="accent5">
                  <a:lumMod val="25000"/>
                </a:schemeClr>
              </a:soli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5B61768F-E56E-7E4C-A9EB-1646A4E9EEEB}"/>
              </a:ext>
            </a:extLst>
          </p:cNvPr>
          <p:cNvSpPr txBox="1"/>
          <p:nvPr/>
        </p:nvSpPr>
        <p:spPr>
          <a:xfrm>
            <a:off x="339436" y="2532487"/>
            <a:ext cx="4287201" cy="646331"/>
          </a:xfrm>
          <a:prstGeom prst="rect">
            <a:avLst/>
          </a:prstGeom>
          <a:noFill/>
        </p:spPr>
        <p:txBody>
          <a:bodyPr wrap="square" rtlCol="0">
            <a:spAutoFit/>
          </a:bodyPr>
          <a:lstStyle/>
          <a:p>
            <a:pPr marL="285750" indent="-285750" algn="l">
              <a:buFont typeface="Arial" panose="020B0604020202020204" pitchFamily="34" charset="0"/>
              <a:buChar char="•"/>
            </a:pPr>
            <a:r>
              <a:rPr kumimoji="1" lang="en-US" altLang="zh-CN">
                <a:latin typeface="Microsoft YaHei" panose="020B0503020204020204" pitchFamily="34" charset="-122"/>
                <a:ea typeface="Microsoft YaHei" panose="020B0503020204020204" pitchFamily="34" charset="-122"/>
              </a:rPr>
              <a:t>Encode and decode mainly via convolutional modules</a:t>
            </a:r>
          </a:p>
        </p:txBody>
      </p:sp>
      <p:sp>
        <p:nvSpPr>
          <p:cNvPr id="9" name="圆角矩形 8">
            <a:extLst>
              <a:ext uri="{FF2B5EF4-FFF2-40B4-BE49-F238E27FC236}">
                <a16:creationId xmlns:a16="http://schemas.microsoft.com/office/drawing/2014/main" id="{096D2C9A-5DD5-2544-B921-02A78C3C17DB}"/>
              </a:ext>
            </a:extLst>
          </p:cNvPr>
          <p:cNvSpPr/>
          <p:nvPr/>
        </p:nvSpPr>
        <p:spPr>
          <a:xfrm>
            <a:off x="273896" y="3429000"/>
            <a:ext cx="4484221" cy="1503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13801E77-8803-604E-BD1C-158701C3CE24}"/>
              </a:ext>
            </a:extLst>
          </p:cNvPr>
          <p:cNvSpPr txBox="1"/>
          <p:nvPr/>
        </p:nvSpPr>
        <p:spPr>
          <a:xfrm>
            <a:off x="609600" y="3512512"/>
            <a:ext cx="2449388" cy="369332"/>
          </a:xfrm>
          <a:prstGeom prst="rect">
            <a:avLst/>
          </a:prstGeom>
          <a:noFill/>
        </p:spPr>
        <p:txBody>
          <a:bodyPr wrap="none" rtlCol="0">
            <a:spAutoFit/>
          </a:bodyPr>
          <a:lstStyle/>
          <a:p>
            <a:pPr algn="l"/>
            <a:r>
              <a:rPr kumimoji="1" lang="en-US" altLang="zh-CN" b="1">
                <a:solidFill>
                  <a:schemeClr val="accent5">
                    <a:lumMod val="25000"/>
                  </a:schemeClr>
                </a:solidFill>
                <a:latin typeface="Microsoft YaHei" panose="020B0503020204020204" pitchFamily="34" charset="-122"/>
                <a:ea typeface="Microsoft YaHei" panose="020B0503020204020204" pitchFamily="34" charset="-122"/>
              </a:rPr>
              <a:t>Transformer-based</a:t>
            </a:r>
            <a:endParaRPr kumimoji="1" lang="zh-CN" altLang="en-US" b="1">
              <a:solidFill>
                <a:schemeClr val="accent5">
                  <a:lumMod val="25000"/>
                </a:schemeClr>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2FD10488-24A2-5346-936A-05CAB1028EC5}"/>
              </a:ext>
            </a:extLst>
          </p:cNvPr>
          <p:cNvSpPr txBox="1"/>
          <p:nvPr/>
        </p:nvSpPr>
        <p:spPr>
          <a:xfrm>
            <a:off x="339436" y="3861240"/>
            <a:ext cx="4283980" cy="1077218"/>
          </a:xfrm>
          <a:prstGeom prst="rect">
            <a:avLst/>
          </a:prstGeom>
          <a:noFill/>
        </p:spPr>
        <p:txBody>
          <a:bodyPr wrap="square" rtlCol="0">
            <a:spAutoFit/>
          </a:bodyPr>
          <a:lstStyle/>
          <a:p>
            <a:pPr marL="285750" indent="-285750" algn="l">
              <a:buFont typeface="Arial" panose="020B0604020202020204" pitchFamily="34" charset="0"/>
              <a:buChar char="•"/>
            </a:pPr>
            <a:r>
              <a:rPr kumimoji="1" lang="en-US" altLang="zh-CN" sz="1600">
                <a:latin typeface="Microsoft YaHei" panose="020B0503020204020204" pitchFamily="34" charset="-122"/>
                <a:ea typeface="Microsoft YaHei" panose="020B0503020204020204" pitchFamily="34" charset="-122"/>
              </a:rPr>
              <a:t>Use CNN or </a:t>
            </a:r>
            <a:r>
              <a:rPr kumimoji="1" lang="en-US" altLang="zh-CN" sz="1600" err="1">
                <a:latin typeface="Microsoft YaHei" panose="020B0503020204020204" pitchFamily="34" charset="-122"/>
                <a:ea typeface="Microsoft YaHei" panose="020B0503020204020204" pitchFamily="34" charset="-122"/>
              </a:rPr>
              <a:t>patchifying</a:t>
            </a:r>
            <a:r>
              <a:rPr kumimoji="1" lang="en-US" altLang="zh-CN" sz="1600">
                <a:latin typeface="Microsoft YaHei" panose="020B0503020204020204" pitchFamily="34" charset="-122"/>
                <a:ea typeface="Microsoft YaHei" panose="020B0503020204020204" pitchFamily="34" charset="-122"/>
              </a:rPr>
              <a:t> to down/up-sample</a:t>
            </a:r>
          </a:p>
          <a:p>
            <a:pPr marL="285750" indent="-285750" algn="l">
              <a:buFont typeface="Arial" panose="020B0604020202020204" pitchFamily="34" charset="0"/>
              <a:buChar char="•"/>
            </a:pPr>
            <a:r>
              <a:rPr kumimoji="1" lang="en-US" altLang="zh-CN" sz="1600">
                <a:latin typeface="Microsoft YaHei" panose="020B0503020204020204" pitchFamily="34" charset="-122"/>
                <a:ea typeface="Microsoft YaHei" panose="020B0503020204020204" pitchFamily="34" charset="-122"/>
              </a:rPr>
              <a:t>Use Transformers mainly to encode and decode</a:t>
            </a:r>
          </a:p>
        </p:txBody>
      </p:sp>
      <p:sp>
        <p:nvSpPr>
          <p:cNvPr id="12" name="圆角矩形 11">
            <a:extLst>
              <a:ext uri="{FF2B5EF4-FFF2-40B4-BE49-F238E27FC236}">
                <a16:creationId xmlns:a16="http://schemas.microsoft.com/office/drawing/2014/main" id="{F96C09E2-FCFF-D146-A8DD-ECD743145D1B}"/>
              </a:ext>
            </a:extLst>
          </p:cNvPr>
          <p:cNvSpPr/>
          <p:nvPr/>
        </p:nvSpPr>
        <p:spPr>
          <a:xfrm>
            <a:off x="273896" y="4938458"/>
            <a:ext cx="4484221" cy="1503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7502A66E-D444-A34A-BFFC-3D8C5F4EFB43}"/>
              </a:ext>
            </a:extLst>
          </p:cNvPr>
          <p:cNvSpPr txBox="1"/>
          <p:nvPr/>
        </p:nvSpPr>
        <p:spPr>
          <a:xfrm>
            <a:off x="609600" y="5022741"/>
            <a:ext cx="1667764" cy="369332"/>
          </a:xfrm>
          <a:prstGeom prst="rect">
            <a:avLst/>
          </a:prstGeom>
          <a:noFill/>
        </p:spPr>
        <p:txBody>
          <a:bodyPr wrap="none" rtlCol="0">
            <a:spAutoFit/>
          </a:bodyPr>
          <a:lstStyle/>
          <a:p>
            <a:pPr algn="l"/>
            <a:r>
              <a:rPr kumimoji="1" lang="en-US" altLang="zh-CN" b="1">
                <a:solidFill>
                  <a:schemeClr val="accent5">
                    <a:lumMod val="25000"/>
                  </a:schemeClr>
                </a:solidFill>
                <a:latin typeface="Microsoft YaHei" panose="020B0503020204020204" pitchFamily="34" charset="-122"/>
                <a:ea typeface="Microsoft YaHei" panose="020B0503020204020204" pitchFamily="34" charset="-122"/>
              </a:rPr>
              <a:t>U-Net-based</a:t>
            </a:r>
            <a:endParaRPr kumimoji="1" lang="zh-CN" altLang="en-US" b="1">
              <a:solidFill>
                <a:schemeClr val="accent5">
                  <a:lumMod val="25000"/>
                </a:schemeClr>
              </a:solidFill>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D80E6DF0-F131-A24D-B263-EA9C19C09C6E}"/>
              </a:ext>
            </a:extLst>
          </p:cNvPr>
          <p:cNvSpPr txBox="1"/>
          <p:nvPr/>
        </p:nvSpPr>
        <p:spPr>
          <a:xfrm>
            <a:off x="339436" y="5370698"/>
            <a:ext cx="4283980" cy="830997"/>
          </a:xfrm>
          <a:prstGeom prst="rect">
            <a:avLst/>
          </a:prstGeom>
          <a:noFill/>
        </p:spPr>
        <p:txBody>
          <a:bodyPr wrap="square" rtlCol="0">
            <a:spAutoFit/>
          </a:bodyPr>
          <a:lstStyle/>
          <a:p>
            <a:pPr marL="285750" indent="-285750" algn="l">
              <a:buFont typeface="Arial" panose="020B0604020202020204" pitchFamily="34" charset="0"/>
              <a:buChar char="•"/>
            </a:pPr>
            <a:r>
              <a:rPr kumimoji="1" lang="en-US" altLang="zh-CN" sz="1600">
                <a:latin typeface="Microsoft YaHei" panose="020B0503020204020204" pitchFamily="34" charset="-122"/>
                <a:ea typeface="Microsoft YaHei" panose="020B0503020204020204" pitchFamily="34" charset="-122"/>
              </a:rPr>
              <a:t>Multiple VQ modules, often at different resolutions</a:t>
            </a:r>
          </a:p>
          <a:p>
            <a:pPr marL="285750" indent="-285750" algn="l">
              <a:buFont typeface="Arial" panose="020B0604020202020204" pitchFamily="34" charset="0"/>
              <a:buChar char="•"/>
            </a:pPr>
            <a:r>
              <a:rPr kumimoji="1" lang="en-US" altLang="zh-CN" sz="1600">
                <a:latin typeface="Microsoft YaHei" panose="020B0503020204020204" pitchFamily="34" charset="-122"/>
                <a:ea typeface="Microsoft YaHei" panose="020B0503020204020204" pitchFamily="34" charset="-122"/>
              </a:rPr>
              <a:t>Could both use CNN or Transformers</a:t>
            </a:r>
          </a:p>
        </p:txBody>
      </p:sp>
    </p:spTree>
    <p:extLst>
      <p:ext uri="{BB962C8B-B14F-4D97-AF65-F5344CB8AC3E}">
        <p14:creationId xmlns:p14="http://schemas.microsoft.com/office/powerpoint/2010/main" val="45929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B57A2B-7A38-1044-94AE-9D78D8AC1410}"/>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2680EA92-9313-614F-97BF-0B673548291B}"/>
              </a:ext>
            </a:extLst>
          </p:cNvPr>
          <p:cNvSpPr>
            <a:spLocks noGrp="1"/>
          </p:cNvSpPr>
          <p:nvPr>
            <p:ph idx="1"/>
          </p:nvPr>
        </p:nvSpPr>
        <p:spPr/>
        <p:txBody>
          <a:bodyPr/>
          <a:lstStyle/>
          <a:p>
            <a:r>
              <a:rPr kumimoji="1" lang="en-US" altLang="zh-CN"/>
              <a:t>Another (less explored) paradigm: latent diffusion</a:t>
            </a:r>
          </a:p>
          <a:p>
            <a:r>
              <a:rPr kumimoji="1" lang="en-US" altLang="zh-CN"/>
              <a:t>Examples: </a:t>
            </a:r>
            <a:r>
              <a:rPr kumimoji="1" lang="en-US" altLang="zh-CN" err="1"/>
              <a:t>LaDiffCodec</a:t>
            </a:r>
            <a:r>
              <a:rPr kumimoji="1" lang="en-US" altLang="zh-CN"/>
              <a:t>, </a:t>
            </a:r>
            <a:r>
              <a:rPr kumimoji="1" lang="en-US" altLang="zh-CN" err="1"/>
              <a:t>SemantiCodec</a:t>
            </a:r>
            <a:r>
              <a:rPr kumimoji="1" lang="en-US" altLang="zh-CN"/>
              <a:t>.</a:t>
            </a:r>
            <a:endParaRPr kumimoji="1" lang="zh-CN" altLang="en-US"/>
          </a:p>
        </p:txBody>
      </p:sp>
      <p:sp>
        <p:nvSpPr>
          <p:cNvPr id="4" name="灯片编号占位符 3">
            <a:extLst>
              <a:ext uri="{FF2B5EF4-FFF2-40B4-BE49-F238E27FC236}">
                <a16:creationId xmlns:a16="http://schemas.microsoft.com/office/drawing/2014/main" id="{1D530BA4-A034-A940-A12A-47766CE27A6B}"/>
              </a:ext>
            </a:extLst>
          </p:cNvPr>
          <p:cNvSpPr>
            <a:spLocks noGrp="1"/>
          </p:cNvSpPr>
          <p:nvPr>
            <p:ph type="sldNum" sz="quarter" idx="12"/>
          </p:nvPr>
        </p:nvSpPr>
        <p:spPr/>
        <p:txBody>
          <a:bodyPr/>
          <a:lstStyle/>
          <a:p>
            <a:fld id="{E35E9E6D-B1E9-4F08-8E83-0E081C425F53}" type="slidenum">
              <a:rPr lang="en-US" altLang="zh-CN" smtClean="0"/>
              <a:t>19</a:t>
            </a:fld>
            <a:endParaRPr lang="zh-CN" altLang="en-US"/>
          </a:p>
        </p:txBody>
      </p:sp>
      <p:pic>
        <p:nvPicPr>
          <p:cNvPr id="6" name="图片 5">
            <a:extLst>
              <a:ext uri="{FF2B5EF4-FFF2-40B4-BE49-F238E27FC236}">
                <a16:creationId xmlns:a16="http://schemas.microsoft.com/office/drawing/2014/main" id="{B1661CCB-32E9-FD4B-89BB-CCBB57389489}"/>
              </a:ext>
            </a:extLst>
          </p:cNvPr>
          <p:cNvPicPr>
            <a:picLocks noChangeAspect="1"/>
          </p:cNvPicPr>
          <p:nvPr/>
        </p:nvPicPr>
        <p:blipFill>
          <a:blip r:embed="rId2"/>
          <a:stretch>
            <a:fillRect/>
          </a:stretch>
        </p:blipFill>
        <p:spPr>
          <a:xfrm>
            <a:off x="773626" y="2064499"/>
            <a:ext cx="9906672" cy="3712738"/>
          </a:xfrm>
          <a:prstGeom prst="rect">
            <a:avLst/>
          </a:prstGeom>
        </p:spPr>
      </p:pic>
      <p:sp>
        <p:nvSpPr>
          <p:cNvPr id="7" name="圆角矩形标注 6">
            <a:extLst>
              <a:ext uri="{FF2B5EF4-FFF2-40B4-BE49-F238E27FC236}">
                <a16:creationId xmlns:a16="http://schemas.microsoft.com/office/drawing/2014/main" id="{E5297F71-3873-C341-A0AB-40BFEBF7B4F5}"/>
              </a:ext>
            </a:extLst>
          </p:cNvPr>
          <p:cNvSpPr/>
          <p:nvPr/>
        </p:nvSpPr>
        <p:spPr>
          <a:xfrm>
            <a:off x="4835145" y="5963350"/>
            <a:ext cx="1783634" cy="411351"/>
          </a:xfrm>
          <a:prstGeom prst="wedgeRoundRectCallout">
            <a:avLst>
              <a:gd name="adj1" fmla="val 42193"/>
              <a:gd name="adj2" fmla="val -879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a:solidFill>
                  <a:sysClr val="windowText" lastClr="000000"/>
                </a:solidFill>
              </a:rPr>
              <a:t>Fixed</a:t>
            </a:r>
            <a:endParaRPr kumimoji="1" lang="zh-CN" altLang="en-US" sz="2000">
              <a:solidFill>
                <a:sysClr val="windowText" lastClr="000000"/>
              </a:solidFill>
            </a:endParaRPr>
          </a:p>
        </p:txBody>
      </p:sp>
    </p:spTree>
    <p:extLst>
      <p:ext uri="{BB962C8B-B14F-4D97-AF65-F5344CB8AC3E}">
        <p14:creationId xmlns:p14="http://schemas.microsoft.com/office/powerpoint/2010/main" val="278574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itle 1"/>
          <p:cNvSpPr>
            <a:spLocks noGrp="1"/>
          </p:cNvSpPr>
          <p:nvPr>
            <p:ph type="title"/>
          </p:nvPr>
        </p:nvSpPr>
        <p:spPr/>
        <p:txBody>
          <a:bodyPr/>
          <a:lstStyle/>
          <a:p>
            <a:r>
              <a:rPr lang="en-US" altLang="zh-CN"/>
              <a:t>Motivation: Discrete Speech Tokens</a:t>
            </a:r>
            <a:endParaRPr/>
          </a:p>
        </p:txBody>
      </p:sp>
      <p:sp>
        <p:nvSpPr>
          <p:cNvPr id="565" name="Content Placeholder 2"/>
          <p:cNvSpPr>
            <a:spLocks noGrp="1"/>
          </p:cNvSpPr>
          <p:nvPr>
            <p:ph idx="1"/>
          </p:nvPr>
        </p:nvSpPr>
        <p:spPr>
          <a:xfrm>
            <a:off x="570666" y="1596267"/>
            <a:ext cx="11033104" cy="1226078"/>
          </a:xfrm>
        </p:spPr>
        <p:txBody>
          <a:bodyPr/>
          <a:lstStyle/>
          <a:p>
            <a:r>
              <a:rPr lang="en-US" altLang="zh-CN">
                <a:latin typeface="Microsoft YaHei"/>
                <a:ea typeface="Microsoft YaHei"/>
                <a:cs typeface="Times New Roman"/>
              </a:rPr>
              <a:t>Signal processing features: </a:t>
            </a:r>
            <a:r>
              <a:rPr lang="en-US" altLang="zh-CN" err="1">
                <a:latin typeface="Microsoft YaHei"/>
                <a:ea typeface="Microsoft YaHei"/>
                <a:cs typeface="Times New Roman"/>
              </a:rPr>
              <a:t>Fbank、MFCC、CQT</a:t>
            </a:r>
            <a:r>
              <a:rPr lang="en-US" altLang="zh-CN">
                <a:latin typeface="Microsoft YaHei"/>
                <a:ea typeface="Microsoft YaHei"/>
                <a:cs typeface="Times New Roman"/>
              </a:rPr>
              <a:t> ……</a:t>
            </a:r>
          </a:p>
          <a:p>
            <a:r>
              <a:rPr lang="en-US">
                <a:latin typeface="Microsoft YaHei"/>
                <a:ea typeface="Microsoft YaHei"/>
                <a:cs typeface="Times New Roman"/>
              </a:rPr>
              <a:t>Machine learning features: CNN、SSL ……</a:t>
            </a:r>
            <a:endParaRPr lang="en-US"/>
          </a:p>
          <a:p>
            <a:r>
              <a:rPr lang="en-US">
                <a:latin typeface="Microsoft YaHei"/>
                <a:ea typeface="Microsoft YaHei"/>
                <a:cs typeface="Times New Roman"/>
              </a:rPr>
              <a:t>Discrete speech tokens: </a:t>
            </a:r>
            <a:r>
              <a:rPr lang="en-US" err="1">
                <a:latin typeface="Microsoft YaHei"/>
                <a:ea typeface="Microsoft YaHei"/>
                <a:cs typeface="Times New Roman"/>
              </a:rPr>
              <a:t>HuBERT</a:t>
            </a:r>
            <a:r>
              <a:rPr lang="en-US">
                <a:latin typeface="Microsoft YaHei"/>
                <a:ea typeface="Microsoft YaHei"/>
                <a:cs typeface="Times New Roman"/>
              </a:rPr>
              <a:t> </a:t>
            </a:r>
            <a:r>
              <a:rPr lang="en-US" err="1">
                <a:latin typeface="Microsoft YaHei"/>
                <a:ea typeface="Microsoft YaHei"/>
                <a:cs typeface="Times New Roman"/>
              </a:rPr>
              <a:t>clusters、EnCodec</a:t>
            </a:r>
            <a:r>
              <a:rPr lang="en-US">
                <a:latin typeface="Microsoft YaHei"/>
                <a:ea typeface="Microsoft YaHei"/>
                <a:cs typeface="Times New Roman"/>
              </a:rPr>
              <a:t> ……</a:t>
            </a:r>
            <a:endParaRPr lang="en-US"/>
          </a:p>
          <a:p>
            <a:endParaRPr lang="en-US" altLang="zh-CN">
              <a:latin typeface="Microsoft YaHei"/>
              <a:ea typeface="Microsoft YaHei"/>
              <a:cs typeface="Times New Roman"/>
            </a:endParaRPr>
          </a:p>
        </p:txBody>
      </p:sp>
      <p:sp>
        <p:nvSpPr>
          <p:cNvPr id="566" name="Slide Number Placeholder 5"/>
          <p:cNvSpPr>
            <a:spLocks noGrp="1"/>
          </p:cNvSpPr>
          <p:nvPr>
            <p:ph type="sldNum" sz="quarter" idx="12"/>
          </p:nvPr>
        </p:nvSpPr>
        <p:spPr/>
        <p:txBody>
          <a:bodyPr/>
          <a:lstStyle/>
          <a:p>
            <a:fld id="{E35E9E6D-B1E9-4F08-8E83-0E081C425F53}" type="slidenum">
              <a:rPr/>
              <a:t>2</a:t>
            </a:fld>
            <a:endParaRPr lang="de-DE"/>
          </a:p>
        </p:txBody>
      </p:sp>
      <p:sp>
        <p:nvSpPr>
          <p:cNvPr id="2" name="文本框 1">
            <a:extLst>
              <a:ext uri="{FF2B5EF4-FFF2-40B4-BE49-F238E27FC236}">
                <a16:creationId xmlns:a16="http://schemas.microsoft.com/office/drawing/2014/main" id="{9291B890-5E2C-9B27-9A75-55FCB71AB7E9}"/>
              </a:ext>
            </a:extLst>
          </p:cNvPr>
          <p:cNvSpPr txBox="1"/>
          <p:nvPr/>
        </p:nvSpPr>
        <p:spPr>
          <a:xfrm>
            <a:off x="251298" y="1044000"/>
            <a:ext cx="10657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zh-CN" sz="2400" b="1">
                <a:latin typeface="Microsoft YaHei"/>
                <a:ea typeface="Microsoft YaHei"/>
                <a:cs typeface="Arial"/>
              </a:rPr>
              <a:t>Speech features are compact representations of spoken information</a:t>
            </a:r>
          </a:p>
        </p:txBody>
      </p:sp>
      <p:sp>
        <p:nvSpPr>
          <p:cNvPr id="5" name="椭圆 4">
            <a:extLst>
              <a:ext uri="{FF2B5EF4-FFF2-40B4-BE49-F238E27FC236}">
                <a16:creationId xmlns:a16="http://schemas.microsoft.com/office/drawing/2014/main" id="{9D1BE78F-F1C6-2E7D-E566-E449712A9ADB}"/>
              </a:ext>
            </a:extLst>
          </p:cNvPr>
          <p:cNvSpPr/>
          <p:nvPr/>
        </p:nvSpPr>
        <p:spPr>
          <a:xfrm>
            <a:off x="3456131" y="4734569"/>
            <a:ext cx="2233620" cy="10033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ea typeface="黑体"/>
                <a:cs typeface="Arial"/>
              </a:rPr>
              <a:t>Signal processing features</a:t>
            </a:r>
            <a:endParaRPr lang="zh-CN" altLang="en-US">
              <a:solidFill>
                <a:schemeClr val="tx1"/>
              </a:solidFill>
              <a:ea typeface="黑体"/>
              <a:cs typeface="Arial"/>
            </a:endParaRPr>
          </a:p>
        </p:txBody>
      </p:sp>
      <p:sp>
        <p:nvSpPr>
          <p:cNvPr id="6" name="椭圆 5">
            <a:extLst>
              <a:ext uri="{FF2B5EF4-FFF2-40B4-BE49-F238E27FC236}">
                <a16:creationId xmlns:a16="http://schemas.microsoft.com/office/drawing/2014/main" id="{F0AFB18B-C589-A5A3-154A-80F8058C7FD5}"/>
              </a:ext>
            </a:extLst>
          </p:cNvPr>
          <p:cNvSpPr/>
          <p:nvPr/>
        </p:nvSpPr>
        <p:spPr>
          <a:xfrm>
            <a:off x="6253839" y="3132700"/>
            <a:ext cx="2233620" cy="10033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a:solidFill>
                  <a:schemeClr val="tx1"/>
                </a:solidFill>
                <a:ea typeface="黑体"/>
                <a:cs typeface="Arial"/>
              </a:rPr>
              <a:t>Discrete speech tokens</a:t>
            </a:r>
            <a:endParaRPr lang="zh-CN" altLang="en-US">
              <a:solidFill>
                <a:schemeClr val="tx1"/>
              </a:solidFill>
              <a:ea typeface="黑体"/>
              <a:cs typeface="Arial"/>
            </a:endParaRPr>
          </a:p>
        </p:txBody>
      </p:sp>
      <p:sp>
        <p:nvSpPr>
          <p:cNvPr id="7" name="椭圆 6">
            <a:extLst>
              <a:ext uri="{FF2B5EF4-FFF2-40B4-BE49-F238E27FC236}">
                <a16:creationId xmlns:a16="http://schemas.microsoft.com/office/drawing/2014/main" id="{4C933909-2256-C8C2-FBBC-5AAF3B348CA2}"/>
              </a:ext>
            </a:extLst>
          </p:cNvPr>
          <p:cNvSpPr/>
          <p:nvPr/>
        </p:nvSpPr>
        <p:spPr>
          <a:xfrm>
            <a:off x="7371810" y="4734569"/>
            <a:ext cx="2233620" cy="10033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a:solidFill>
                  <a:schemeClr val="tx1"/>
                </a:solidFill>
                <a:ea typeface="黑体"/>
                <a:cs typeface="Arial"/>
              </a:rPr>
              <a:t>Machine learning features</a:t>
            </a:r>
            <a:endParaRPr lang="zh-CN" altLang="en-US">
              <a:solidFill>
                <a:schemeClr val="tx1"/>
              </a:solidFill>
              <a:ea typeface="黑体"/>
              <a:cs typeface="Arial"/>
            </a:endParaRPr>
          </a:p>
        </p:txBody>
      </p:sp>
      <p:cxnSp>
        <p:nvCxnSpPr>
          <p:cNvPr id="8" name="直接箭头连接符 7">
            <a:extLst>
              <a:ext uri="{FF2B5EF4-FFF2-40B4-BE49-F238E27FC236}">
                <a16:creationId xmlns:a16="http://schemas.microsoft.com/office/drawing/2014/main" id="{663C527A-88E0-83B8-9609-A4FB9165A907}"/>
              </a:ext>
            </a:extLst>
          </p:cNvPr>
          <p:cNvCxnSpPr/>
          <p:nvPr/>
        </p:nvCxnSpPr>
        <p:spPr>
          <a:xfrm>
            <a:off x="2399953" y="6101492"/>
            <a:ext cx="7594413" cy="133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直接箭头连接符 8">
            <a:extLst>
              <a:ext uri="{FF2B5EF4-FFF2-40B4-BE49-F238E27FC236}">
                <a16:creationId xmlns:a16="http://schemas.microsoft.com/office/drawing/2014/main" id="{08EBE229-91A9-C202-F8AC-953003B24BF2}"/>
              </a:ext>
            </a:extLst>
          </p:cNvPr>
          <p:cNvCxnSpPr>
            <a:cxnSpLocks/>
          </p:cNvCxnSpPr>
          <p:nvPr/>
        </p:nvCxnSpPr>
        <p:spPr>
          <a:xfrm flipV="1">
            <a:off x="2611311" y="2822111"/>
            <a:ext cx="13347" cy="34295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文本框 9">
            <a:extLst>
              <a:ext uri="{FF2B5EF4-FFF2-40B4-BE49-F238E27FC236}">
                <a16:creationId xmlns:a16="http://schemas.microsoft.com/office/drawing/2014/main" id="{1EA9AAFE-5D68-9C41-58DB-F80B87437F80}"/>
              </a:ext>
            </a:extLst>
          </p:cNvPr>
          <p:cNvSpPr txBox="1"/>
          <p:nvPr/>
        </p:nvSpPr>
        <p:spPr>
          <a:xfrm>
            <a:off x="588068" y="2953901"/>
            <a:ext cx="2567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zh-CN" b="1">
                <a:latin typeface="Microsoft YaHei"/>
                <a:ea typeface="Microsoft YaHei"/>
                <a:cs typeface="Arial"/>
              </a:rPr>
              <a:t>Anti-distortion</a:t>
            </a:r>
            <a:endParaRPr lang="zh-CN" altLang="en-US" b="1">
              <a:latin typeface="Microsoft YaHei"/>
              <a:ea typeface="Microsoft YaHei"/>
              <a:cs typeface="Arial"/>
            </a:endParaRPr>
          </a:p>
        </p:txBody>
      </p:sp>
      <p:sp>
        <p:nvSpPr>
          <p:cNvPr id="11" name="文本框 10">
            <a:extLst>
              <a:ext uri="{FF2B5EF4-FFF2-40B4-BE49-F238E27FC236}">
                <a16:creationId xmlns:a16="http://schemas.microsoft.com/office/drawing/2014/main" id="{DB8F5A73-F58D-FA15-0E8A-5FE226EAB933}"/>
              </a:ext>
            </a:extLst>
          </p:cNvPr>
          <p:cNvSpPr txBox="1"/>
          <p:nvPr/>
        </p:nvSpPr>
        <p:spPr>
          <a:xfrm>
            <a:off x="8487459" y="6151772"/>
            <a:ext cx="25032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zh-CN" b="1">
                <a:latin typeface="Microsoft YaHei"/>
                <a:ea typeface="Microsoft YaHei"/>
                <a:cs typeface="Arial"/>
              </a:rPr>
              <a:t>Information density</a:t>
            </a:r>
            <a:endParaRPr lang="zh-CN" altLang="en-US" b="1">
              <a:latin typeface="Microsoft YaHei"/>
              <a:ea typeface="Microsoft YaHei"/>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6C4CC-5B9F-EF46-82F0-84A44CA5DFD7}"/>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4" name="灯片编号占位符 3">
            <a:extLst>
              <a:ext uri="{FF2B5EF4-FFF2-40B4-BE49-F238E27FC236}">
                <a16:creationId xmlns:a16="http://schemas.microsoft.com/office/drawing/2014/main" id="{2430410F-1853-5C41-9D87-22538EC4F8E8}"/>
              </a:ext>
            </a:extLst>
          </p:cNvPr>
          <p:cNvSpPr>
            <a:spLocks noGrp="1"/>
          </p:cNvSpPr>
          <p:nvPr>
            <p:ph type="sldNum" sz="quarter" idx="12"/>
          </p:nvPr>
        </p:nvSpPr>
        <p:spPr/>
        <p:txBody>
          <a:bodyPr/>
          <a:lstStyle/>
          <a:p>
            <a:fld id="{E35E9E6D-B1E9-4F08-8E83-0E081C425F53}" type="slidenum">
              <a:rPr lang="en-US" altLang="zh-CN" smtClean="0"/>
              <a:t>20</a:t>
            </a:fld>
            <a:endParaRPr lang="zh-CN" altLang="en-US"/>
          </a:p>
        </p:txBody>
      </p:sp>
      <p:sp>
        <p:nvSpPr>
          <p:cNvPr id="5" name="矩形: 圆角 121">
            <a:extLst>
              <a:ext uri="{FF2B5EF4-FFF2-40B4-BE49-F238E27FC236}">
                <a16:creationId xmlns:a16="http://schemas.microsoft.com/office/drawing/2014/main" id="{A82625BC-30E1-0349-8BA3-00AC239555F5}"/>
              </a:ext>
            </a:extLst>
          </p:cNvPr>
          <p:cNvSpPr/>
          <p:nvPr/>
        </p:nvSpPr>
        <p:spPr>
          <a:xfrm>
            <a:off x="3634400" y="1187231"/>
            <a:ext cx="2293434" cy="804606"/>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sp>
        <p:nvSpPr>
          <p:cNvPr id="6" name="左大括号 5">
            <a:extLst>
              <a:ext uri="{FF2B5EF4-FFF2-40B4-BE49-F238E27FC236}">
                <a16:creationId xmlns:a16="http://schemas.microsoft.com/office/drawing/2014/main" id="{46777C56-9AEB-2C47-BE1D-3278B57F00CF}"/>
              </a:ext>
            </a:extLst>
          </p:cNvPr>
          <p:cNvSpPr/>
          <p:nvPr/>
        </p:nvSpPr>
        <p:spPr>
          <a:xfrm>
            <a:off x="2222459" y="1601206"/>
            <a:ext cx="1411941" cy="3696007"/>
          </a:xfrm>
          <a:prstGeom prst="leftBrace">
            <a:avLst/>
          </a:prstGeom>
          <a:ln w="38100">
            <a:solidFill>
              <a:schemeClr val="accent2">
                <a:lumMod val="75000"/>
                <a:alpha val="100000"/>
              </a:scheme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7" name="矩形: 圆角 121">
            <a:extLst>
              <a:ext uri="{FF2B5EF4-FFF2-40B4-BE49-F238E27FC236}">
                <a16:creationId xmlns:a16="http://schemas.microsoft.com/office/drawing/2014/main" id="{50FDC790-96C0-5349-ACE0-7EE43E2EACAE}"/>
              </a:ext>
            </a:extLst>
          </p:cNvPr>
          <p:cNvSpPr/>
          <p:nvPr/>
        </p:nvSpPr>
        <p:spPr>
          <a:xfrm>
            <a:off x="255511" y="3026697"/>
            <a:ext cx="2064005" cy="804606"/>
          </a:xfrm>
          <a:prstGeom prst="roundRect">
            <a:avLst/>
          </a:prstGeom>
          <a:solidFill>
            <a:schemeClr val="accent2">
              <a:lumMod val="20000"/>
              <a:lumOff val="80000"/>
              <a:alpha val="10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Acoustic</a:t>
            </a:r>
          </a:p>
          <a:p>
            <a:pPr algn="ctr"/>
            <a:r>
              <a:rPr lang="en-US" b="1">
                <a:latin typeface="Microsoft YaHei" panose="020B0503020204020204" pitchFamily="34" charset="-122"/>
                <a:ea typeface="Microsoft YaHei" panose="020B0503020204020204" pitchFamily="34" charset="-122"/>
              </a:rPr>
              <a:t>Tokens</a:t>
            </a:r>
            <a:endParaRPr>
              <a:latin typeface="Microsoft YaHei" panose="020B0503020204020204" pitchFamily="34" charset="-122"/>
              <a:ea typeface="Microsoft YaHei" panose="020B0503020204020204" pitchFamily="34" charset="-122"/>
            </a:endParaRPr>
          </a:p>
        </p:txBody>
      </p:sp>
      <p:sp>
        <p:nvSpPr>
          <p:cNvPr id="8" name="矩形: 圆角 121">
            <a:extLst>
              <a:ext uri="{FF2B5EF4-FFF2-40B4-BE49-F238E27FC236}">
                <a16:creationId xmlns:a16="http://schemas.microsoft.com/office/drawing/2014/main" id="{988432F5-855F-6749-AEC5-B858458A7DFF}"/>
              </a:ext>
            </a:extLst>
          </p:cNvPr>
          <p:cNvSpPr/>
          <p:nvPr/>
        </p:nvSpPr>
        <p:spPr>
          <a:xfrm>
            <a:off x="3634400" y="3297707"/>
            <a:ext cx="2293434" cy="804606"/>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sp>
        <p:nvSpPr>
          <p:cNvPr id="9" name="矩形: 圆角 121">
            <a:extLst>
              <a:ext uri="{FF2B5EF4-FFF2-40B4-BE49-F238E27FC236}">
                <a16:creationId xmlns:a16="http://schemas.microsoft.com/office/drawing/2014/main" id="{A6FCF3A5-2270-C04A-B95C-DDB3D81B6BAD}"/>
              </a:ext>
            </a:extLst>
          </p:cNvPr>
          <p:cNvSpPr/>
          <p:nvPr/>
        </p:nvSpPr>
        <p:spPr>
          <a:xfrm>
            <a:off x="3634400" y="4910820"/>
            <a:ext cx="2293434" cy="804606"/>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sp>
        <p:nvSpPr>
          <p:cNvPr id="10" name="矩形: 圆角 121">
            <a:extLst>
              <a:ext uri="{FF2B5EF4-FFF2-40B4-BE49-F238E27FC236}">
                <a16:creationId xmlns:a16="http://schemas.microsoft.com/office/drawing/2014/main" id="{1EC0C24B-77FD-4D4C-BE5E-EB3A35059E07}"/>
              </a:ext>
            </a:extLst>
          </p:cNvPr>
          <p:cNvSpPr/>
          <p:nvPr/>
        </p:nvSpPr>
        <p:spPr>
          <a:xfrm>
            <a:off x="6264167" y="1187231"/>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better </a:t>
            </a:r>
            <a:r>
              <a:rPr lang="en-US" altLang="zh-CN" sz="1400" b="1">
                <a:latin typeface="Microsoft YaHei" panose="020B0503020204020204" pitchFamily="34" charset="-122"/>
                <a:ea typeface="Microsoft YaHei" panose="020B0503020204020204" pitchFamily="34" charset="-122"/>
              </a:rPr>
              <a:t>reconstruction</a:t>
            </a:r>
            <a:r>
              <a:rPr lang="en-US" altLang="zh-CN" sz="1400">
                <a:latin typeface="Microsoft YaHei" panose="020B0503020204020204" pitchFamily="34" charset="-122"/>
                <a:ea typeface="Microsoft YaHei" panose="020B0503020204020204" pitchFamily="34" charset="-122"/>
              </a:rPr>
              <a:t> quality with lower bitrates</a:t>
            </a:r>
          </a:p>
        </p:txBody>
      </p:sp>
      <p:sp>
        <p:nvSpPr>
          <p:cNvPr id="11" name="矩形: 圆角 121">
            <a:extLst>
              <a:ext uri="{FF2B5EF4-FFF2-40B4-BE49-F238E27FC236}">
                <a16:creationId xmlns:a16="http://schemas.microsoft.com/office/drawing/2014/main" id="{7AABBF58-5C05-BF4E-A298-20C3E5DE9880}"/>
              </a:ext>
            </a:extLst>
          </p:cNvPr>
          <p:cNvSpPr/>
          <p:nvPr/>
        </p:nvSpPr>
        <p:spPr>
          <a:xfrm>
            <a:off x="6264167" y="1552747"/>
            <a:ext cx="5536323" cy="1631887"/>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Advanced quantization strategy and model architectures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Temporal redundancy reduction</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Multi-resolution and variable-bitrate</a:t>
            </a:r>
          </a:p>
        </p:txBody>
      </p:sp>
      <p:sp>
        <p:nvSpPr>
          <p:cNvPr id="13" name="矩形: 圆角 121">
            <a:extLst>
              <a:ext uri="{FF2B5EF4-FFF2-40B4-BE49-F238E27FC236}">
                <a16:creationId xmlns:a16="http://schemas.microsoft.com/office/drawing/2014/main" id="{530ED9AC-EBF6-254C-981A-66FCD7532603}"/>
              </a:ext>
            </a:extLst>
          </p:cNvPr>
          <p:cNvSpPr/>
          <p:nvPr/>
        </p:nvSpPr>
        <p:spPr>
          <a:xfrm>
            <a:off x="6264167" y="3281504"/>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explicitly encode more </a:t>
            </a:r>
            <a:r>
              <a:rPr lang="en-US" altLang="zh-CN" sz="1400" b="1">
                <a:latin typeface="Microsoft YaHei" panose="020B0503020204020204" pitchFamily="34" charset="-122"/>
                <a:ea typeface="Microsoft YaHei" panose="020B0503020204020204" pitchFamily="34" charset="-122"/>
              </a:rPr>
              <a:t>semantic</a:t>
            </a:r>
            <a:r>
              <a:rPr lang="en-US" altLang="zh-CN" sz="1400">
                <a:latin typeface="Microsoft YaHei" panose="020B0503020204020204" pitchFamily="34" charset="-122"/>
                <a:ea typeface="Microsoft YaHei" panose="020B0503020204020204" pitchFamily="34" charset="-122"/>
              </a:rPr>
              <a:t> information</a:t>
            </a:r>
          </a:p>
        </p:txBody>
      </p:sp>
      <p:sp>
        <p:nvSpPr>
          <p:cNvPr id="14" name="矩形: 圆角 121">
            <a:extLst>
              <a:ext uri="{FF2B5EF4-FFF2-40B4-BE49-F238E27FC236}">
                <a16:creationId xmlns:a16="http://schemas.microsoft.com/office/drawing/2014/main" id="{DB0FA233-4F8D-274C-9327-B47600B9B7B7}"/>
              </a:ext>
            </a:extLst>
          </p:cNvPr>
          <p:cNvSpPr/>
          <p:nvPr/>
        </p:nvSpPr>
        <p:spPr>
          <a:xfrm>
            <a:off x="6264166" y="3673367"/>
            <a:ext cx="5536323" cy="1179699"/>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Semantic feature guidance</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Fixed semantic codebook</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Semantic as inputs or outputs</a:t>
            </a:r>
          </a:p>
        </p:txBody>
      </p:sp>
      <p:sp>
        <p:nvSpPr>
          <p:cNvPr id="15" name="矩形: 圆角 121">
            <a:extLst>
              <a:ext uri="{FF2B5EF4-FFF2-40B4-BE49-F238E27FC236}">
                <a16:creationId xmlns:a16="http://schemas.microsoft.com/office/drawing/2014/main" id="{BFA4369B-3E29-B145-8219-8B76CB783119}"/>
              </a:ext>
            </a:extLst>
          </p:cNvPr>
          <p:cNvSpPr/>
          <p:nvPr/>
        </p:nvSpPr>
        <p:spPr>
          <a:xfrm>
            <a:off x="6264166" y="4915282"/>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explicitly </a:t>
            </a:r>
            <a:r>
              <a:rPr lang="en-US" altLang="zh-CN" sz="1400" b="1">
                <a:latin typeface="Microsoft YaHei" panose="020B0503020204020204" pitchFamily="34" charset="-122"/>
                <a:ea typeface="Microsoft YaHei" panose="020B0503020204020204" pitchFamily="34" charset="-122"/>
              </a:rPr>
              <a:t>disentangle</a:t>
            </a:r>
            <a:r>
              <a:rPr lang="en-US" altLang="zh-CN" sz="1400">
                <a:latin typeface="Microsoft YaHei" panose="020B0503020204020204" pitchFamily="34" charset="-122"/>
                <a:ea typeface="Microsoft YaHei" panose="020B0503020204020204" pitchFamily="34" charset="-122"/>
              </a:rPr>
              <a:t> speech factors, like speaker</a:t>
            </a:r>
          </a:p>
        </p:txBody>
      </p:sp>
      <p:sp>
        <p:nvSpPr>
          <p:cNvPr id="16" name="矩形: 圆角 121">
            <a:extLst>
              <a:ext uri="{FF2B5EF4-FFF2-40B4-BE49-F238E27FC236}">
                <a16:creationId xmlns:a16="http://schemas.microsoft.com/office/drawing/2014/main" id="{4907FBB0-385A-7E45-9221-3F69C2061B47}"/>
              </a:ext>
            </a:extLst>
          </p:cNvPr>
          <p:cNvSpPr/>
          <p:nvPr/>
        </p:nvSpPr>
        <p:spPr>
          <a:xfrm>
            <a:off x="6264166" y="5273056"/>
            <a:ext cx="5536323" cy="1179699"/>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Gradient reversal layer</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Perturbation</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Source separation</a:t>
            </a:r>
          </a:p>
        </p:txBody>
      </p:sp>
      <p:cxnSp>
        <p:nvCxnSpPr>
          <p:cNvPr id="18" name="直线连接符 17">
            <a:extLst>
              <a:ext uri="{FF2B5EF4-FFF2-40B4-BE49-F238E27FC236}">
                <a16:creationId xmlns:a16="http://schemas.microsoft.com/office/drawing/2014/main" id="{E7785E45-80FD-9D43-A779-22E670EFD50A}"/>
              </a:ext>
            </a:extLst>
          </p:cNvPr>
          <p:cNvCxnSpPr/>
          <p:nvPr/>
        </p:nvCxnSpPr>
        <p:spPr>
          <a:xfrm>
            <a:off x="6161518" y="3227364"/>
            <a:ext cx="5638971" cy="0"/>
          </a:xfrm>
          <a:prstGeom prst="line">
            <a:avLst/>
          </a:prstGeom>
          <a:ln>
            <a:solidFill>
              <a:srgbClr val="242671"/>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73A01775-1251-BF4A-A1E3-D0817311EE44}"/>
              </a:ext>
            </a:extLst>
          </p:cNvPr>
          <p:cNvCxnSpPr/>
          <p:nvPr/>
        </p:nvCxnSpPr>
        <p:spPr>
          <a:xfrm>
            <a:off x="6161518" y="4880812"/>
            <a:ext cx="5638971" cy="0"/>
          </a:xfrm>
          <a:prstGeom prst="line">
            <a:avLst/>
          </a:prstGeom>
          <a:ln>
            <a:solidFill>
              <a:srgbClr val="2426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33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2FE1F2B-C609-814C-8972-FB1007C04163}"/>
              </a:ext>
            </a:extLst>
          </p:cNvPr>
          <p:cNvSpPr>
            <a:spLocks noGrp="1"/>
          </p:cNvSpPr>
          <p:nvPr>
            <p:ph idx="1"/>
          </p:nvPr>
        </p:nvSpPr>
        <p:spPr>
          <a:xfrm>
            <a:off x="609600" y="1557338"/>
            <a:ext cx="11055352" cy="4535488"/>
          </a:xfrm>
        </p:spPr>
        <p:txBody>
          <a:bodyPr/>
          <a:lstStyle/>
          <a:p>
            <a:r>
              <a:rPr kumimoji="1" lang="en-US" altLang="zh-CN"/>
              <a:t>Advanced quantization, modeling or training strategies</a:t>
            </a:r>
          </a:p>
          <a:p>
            <a:pPr lvl="1"/>
            <a:r>
              <a:rPr kumimoji="1" lang="en-US" altLang="zh-CN"/>
              <a:t>Codebook </a:t>
            </a:r>
            <a:r>
              <a:rPr kumimoji="1" lang="en-US" altLang="zh-CN" b="1"/>
              <a:t>lookup</a:t>
            </a:r>
            <a:r>
              <a:rPr kumimoji="1" lang="en-US" altLang="zh-CN"/>
              <a:t> (e.g. DAC)</a:t>
            </a:r>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r>
              <a:rPr kumimoji="1" lang="en-US" altLang="zh-CN"/>
              <a:t>Apply </a:t>
            </a:r>
            <a:r>
              <a:rPr kumimoji="1" lang="en-US" altLang="zh-CN" b="1"/>
              <a:t>FSQ</a:t>
            </a:r>
            <a:r>
              <a:rPr kumimoji="1" lang="en-US" altLang="zh-CN"/>
              <a:t> (e.g. SQ-Codec)</a:t>
            </a:r>
          </a:p>
          <a:p>
            <a:pPr lvl="1"/>
            <a:r>
              <a:rPr kumimoji="1" lang="en-US" altLang="zh-CN"/>
              <a:t>Apply </a:t>
            </a:r>
            <a:r>
              <a:rPr kumimoji="1" lang="en-US" altLang="zh-CN" b="1"/>
              <a:t>Transformer</a:t>
            </a:r>
            <a:r>
              <a:rPr kumimoji="1" lang="en-US" altLang="zh-CN"/>
              <a:t> (e.g. TS3-Codec) and </a:t>
            </a:r>
            <a:r>
              <a:rPr kumimoji="1" lang="en-US" altLang="zh-CN" b="1"/>
              <a:t>scale up </a:t>
            </a:r>
            <a:r>
              <a:rPr kumimoji="1" lang="en-US" altLang="zh-CN"/>
              <a:t>(e.g. Stable-Codec)</a:t>
            </a:r>
          </a:p>
          <a:p>
            <a:pPr lvl="1"/>
            <a:r>
              <a:rPr kumimoji="1" lang="en-US" altLang="zh-CN" b="1"/>
              <a:t>Single-codebook</a:t>
            </a:r>
            <a:r>
              <a:rPr kumimoji="1" lang="en-US" altLang="zh-CN"/>
              <a:t> design (e.g. Single-Codec, </a:t>
            </a:r>
            <a:r>
              <a:rPr kumimoji="1" lang="en-US" altLang="zh-CN" err="1"/>
              <a:t>WavTokenizer</a:t>
            </a:r>
            <a:r>
              <a:rPr kumimoji="1" lang="en-US" altLang="zh-CN"/>
              <a:t>, </a:t>
            </a:r>
            <a:r>
              <a:rPr kumimoji="1" lang="en-US" altLang="zh-CN" err="1"/>
              <a:t>BigCodec</a:t>
            </a:r>
            <a:r>
              <a:rPr kumimoji="1" lang="en-US" altLang="zh-CN"/>
              <a:t>)</a:t>
            </a:r>
          </a:p>
          <a:p>
            <a:pPr marL="0" indent="0">
              <a:buNone/>
            </a:pPr>
            <a:endParaRPr kumimoji="1" lang="en-US" altLang="zh-CN"/>
          </a:p>
        </p:txBody>
      </p:sp>
      <p:sp>
        <p:nvSpPr>
          <p:cNvPr id="27" name="圆角矩形 26">
            <a:extLst>
              <a:ext uri="{FF2B5EF4-FFF2-40B4-BE49-F238E27FC236}">
                <a16:creationId xmlns:a16="http://schemas.microsoft.com/office/drawing/2014/main" id="{8C79F71D-541B-B941-9425-D95485836F10}"/>
              </a:ext>
            </a:extLst>
          </p:cNvPr>
          <p:cNvSpPr/>
          <p:nvPr/>
        </p:nvSpPr>
        <p:spPr>
          <a:xfrm>
            <a:off x="682172" y="2383104"/>
            <a:ext cx="5145314" cy="230820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6DBAC66D-FF65-364C-95D7-BAA6933D7F66}"/>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4" name="灯片编号占位符 3">
            <a:extLst>
              <a:ext uri="{FF2B5EF4-FFF2-40B4-BE49-F238E27FC236}">
                <a16:creationId xmlns:a16="http://schemas.microsoft.com/office/drawing/2014/main" id="{A9A78D8E-6F0C-AD4C-B9F2-45C1EB5811B7}"/>
              </a:ext>
            </a:extLst>
          </p:cNvPr>
          <p:cNvSpPr>
            <a:spLocks noGrp="1"/>
          </p:cNvSpPr>
          <p:nvPr>
            <p:ph type="sldNum" sz="quarter" idx="12"/>
          </p:nvPr>
        </p:nvSpPr>
        <p:spPr/>
        <p:txBody>
          <a:bodyPr/>
          <a:lstStyle/>
          <a:p>
            <a:fld id="{E35E9E6D-B1E9-4F08-8E83-0E081C425F53}" type="slidenum">
              <a:rPr lang="en-US" altLang="zh-CN" smtClean="0"/>
              <a:t>21</a:t>
            </a:fld>
            <a:endParaRPr lang="zh-CN" altLang="en-US"/>
          </a:p>
        </p:txBody>
      </p:sp>
      <p:sp>
        <p:nvSpPr>
          <p:cNvPr id="5" name="矩形: 圆角 121">
            <a:extLst>
              <a:ext uri="{FF2B5EF4-FFF2-40B4-BE49-F238E27FC236}">
                <a16:creationId xmlns:a16="http://schemas.microsoft.com/office/drawing/2014/main" id="{500F2CB0-DBD1-0A41-929B-1C9EF1E79B90}"/>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sp>
        <p:nvSpPr>
          <p:cNvPr id="9" name="矩形 8">
            <a:extLst>
              <a:ext uri="{FF2B5EF4-FFF2-40B4-BE49-F238E27FC236}">
                <a16:creationId xmlns:a16="http://schemas.microsoft.com/office/drawing/2014/main" id="{E2EB81A4-B1DE-E34E-9EDE-8E8890C7540C}"/>
              </a:ext>
            </a:extLst>
          </p:cNvPr>
          <p:cNvSpPr/>
          <p:nvPr/>
        </p:nvSpPr>
        <p:spPr>
          <a:xfrm>
            <a:off x="2630929" y="3109825"/>
            <a:ext cx="1026887" cy="1306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94D0F70A-DC46-0A48-B6DD-D6AEA570B75E}"/>
              </a:ext>
            </a:extLst>
          </p:cNvPr>
          <p:cNvSpPr/>
          <p:nvPr/>
        </p:nvSpPr>
        <p:spPr>
          <a:xfrm>
            <a:off x="2630929" y="3251338"/>
            <a:ext cx="1026887" cy="130627"/>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0E3CF1D2-93F4-074C-95CE-DABB37F94AC0}"/>
              </a:ext>
            </a:extLst>
          </p:cNvPr>
          <p:cNvSpPr/>
          <p:nvPr/>
        </p:nvSpPr>
        <p:spPr>
          <a:xfrm>
            <a:off x="2630929" y="3556138"/>
            <a:ext cx="1026887" cy="1306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AE1D515F-A6C3-494C-95AA-D321460B508F}"/>
              </a:ext>
            </a:extLst>
          </p:cNvPr>
          <p:cNvSpPr/>
          <p:nvPr/>
        </p:nvSpPr>
        <p:spPr>
          <a:xfrm>
            <a:off x="2630929" y="3697651"/>
            <a:ext cx="1026887" cy="130627"/>
          </a:xfrm>
          <a:prstGeom prst="rect">
            <a:avLst/>
          </a:prstGeom>
          <a:solidFill>
            <a:srgbClr val="00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4C3957BE-17B9-F54C-A8F2-BD257712DF1B}"/>
              </a:ext>
            </a:extLst>
          </p:cNvPr>
          <p:cNvSpPr txBox="1"/>
          <p:nvPr/>
        </p:nvSpPr>
        <p:spPr>
          <a:xfrm>
            <a:off x="2864487" y="3240452"/>
            <a:ext cx="559769"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7996D303-5879-CF44-883C-EAB7F959BAB8}"/>
              </a:ext>
            </a:extLst>
          </p:cNvPr>
          <p:cNvSpPr txBox="1"/>
          <p:nvPr/>
        </p:nvSpPr>
        <p:spPr>
          <a:xfrm>
            <a:off x="2607596" y="2785093"/>
            <a:ext cx="107753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Codebook</a:t>
            </a:r>
            <a:endParaRPr kumimoji="1" lang="zh-CN" altLang="en-US" sz="1400">
              <a:latin typeface="Microsoft YaHei" panose="020B0503020204020204" pitchFamily="34" charset="-122"/>
              <a:ea typeface="Microsoft YaHei" panose="020B0503020204020204" pitchFamily="34" charset="-122"/>
            </a:endParaRPr>
          </a:p>
        </p:txBody>
      </p:sp>
      <p:sp>
        <p:nvSpPr>
          <p:cNvPr id="16" name="矩形 15">
            <a:extLst>
              <a:ext uri="{FF2B5EF4-FFF2-40B4-BE49-F238E27FC236}">
                <a16:creationId xmlns:a16="http://schemas.microsoft.com/office/drawing/2014/main" id="{D938C8AA-246A-C74E-BDCF-14AACE9C8142}"/>
              </a:ext>
            </a:extLst>
          </p:cNvPr>
          <p:cNvSpPr/>
          <p:nvPr/>
        </p:nvSpPr>
        <p:spPr>
          <a:xfrm rot="16200000">
            <a:off x="1059618" y="3316651"/>
            <a:ext cx="1026887" cy="130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8089AF34-A2A4-974D-9800-C032F7FD4330}"/>
              </a:ext>
            </a:extLst>
          </p:cNvPr>
          <p:cNvSpPr txBox="1"/>
          <p:nvPr/>
        </p:nvSpPr>
        <p:spPr>
          <a:xfrm>
            <a:off x="1023976" y="2560743"/>
            <a:ext cx="1228798"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Input vector</a:t>
            </a:r>
            <a:endParaRPr kumimoji="1" lang="zh-CN" altLang="en-US" sz="1400">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12A7086D-9615-3844-8615-54C11333DA46}"/>
              </a:ext>
            </a:extLst>
          </p:cNvPr>
          <p:cNvSpPr txBox="1"/>
          <p:nvPr/>
        </p:nvSpPr>
        <p:spPr>
          <a:xfrm>
            <a:off x="1064748" y="3914149"/>
            <a:ext cx="101662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1024-dim</a:t>
            </a:r>
            <a:endParaRPr kumimoji="1" lang="zh-CN" altLang="en-US" sz="140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C5505FD7-E34A-CF4F-8C71-6CA34F6EA293}"/>
              </a:ext>
            </a:extLst>
          </p:cNvPr>
          <p:cNvSpPr txBox="1"/>
          <p:nvPr/>
        </p:nvSpPr>
        <p:spPr>
          <a:xfrm>
            <a:off x="2630929" y="3914149"/>
            <a:ext cx="101662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1024-dim</a:t>
            </a:r>
            <a:endParaRPr kumimoji="1" lang="zh-CN" altLang="en-US" sz="1400">
              <a:latin typeface="Microsoft YaHei" panose="020B0503020204020204" pitchFamily="34" charset="-122"/>
              <a:ea typeface="Microsoft YaHei" panose="020B0503020204020204" pitchFamily="34" charset="-122"/>
            </a:endParaRPr>
          </a:p>
        </p:txBody>
      </p:sp>
      <p:sp>
        <p:nvSpPr>
          <p:cNvPr id="20" name="圆角矩形 19">
            <a:extLst>
              <a:ext uri="{FF2B5EF4-FFF2-40B4-BE49-F238E27FC236}">
                <a16:creationId xmlns:a16="http://schemas.microsoft.com/office/drawing/2014/main" id="{BB91D911-4AE2-9D4D-A6EE-C3ADD07557A1}"/>
              </a:ext>
            </a:extLst>
          </p:cNvPr>
          <p:cNvSpPr/>
          <p:nvPr/>
        </p:nvSpPr>
        <p:spPr>
          <a:xfrm>
            <a:off x="2416629" y="3175138"/>
            <a:ext cx="1480457" cy="24998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A273B1D0-7347-144A-A49B-155D9DAA0B6D}"/>
              </a:ext>
            </a:extLst>
          </p:cNvPr>
          <p:cNvSpPr txBox="1"/>
          <p:nvPr/>
        </p:nvSpPr>
        <p:spPr>
          <a:xfrm>
            <a:off x="3675958" y="2889454"/>
            <a:ext cx="772969" cy="307777"/>
          </a:xfrm>
          <a:prstGeom prst="rect">
            <a:avLst/>
          </a:prstGeom>
          <a:noFill/>
        </p:spPr>
        <p:txBody>
          <a:bodyPr wrap="none" rtlCol="0">
            <a:spAutoFit/>
          </a:bodyPr>
          <a:lstStyle/>
          <a:p>
            <a:pPr algn="l"/>
            <a:r>
              <a:rPr kumimoji="1" lang="en-US" altLang="zh-CN" sz="1400">
                <a:solidFill>
                  <a:srgbClr val="C00000"/>
                </a:solidFill>
                <a:latin typeface="Microsoft YaHei" panose="020B0503020204020204" pitchFamily="34" charset="-122"/>
                <a:ea typeface="Microsoft YaHei" panose="020B0503020204020204" pitchFamily="34" charset="-122"/>
              </a:rPr>
              <a:t>closest</a:t>
            </a:r>
            <a:endParaRPr kumimoji="1" lang="zh-CN" altLang="en-US" sz="1400">
              <a:solidFill>
                <a:srgbClr val="C00000"/>
              </a:solidFill>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C932ADF3-F1D6-4B46-8D85-89728899DFC6}"/>
              </a:ext>
            </a:extLst>
          </p:cNvPr>
          <p:cNvSpPr/>
          <p:nvPr/>
        </p:nvSpPr>
        <p:spPr>
          <a:xfrm rot="16200000">
            <a:off x="4363454" y="3316650"/>
            <a:ext cx="1026887" cy="130627"/>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右箭头 22">
            <a:extLst>
              <a:ext uri="{FF2B5EF4-FFF2-40B4-BE49-F238E27FC236}">
                <a16:creationId xmlns:a16="http://schemas.microsoft.com/office/drawing/2014/main" id="{69534798-46DC-F341-9C09-6F6359F16415}"/>
              </a:ext>
            </a:extLst>
          </p:cNvPr>
          <p:cNvSpPr/>
          <p:nvPr/>
        </p:nvSpPr>
        <p:spPr>
          <a:xfrm>
            <a:off x="1712686" y="3300128"/>
            <a:ext cx="638629"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右箭头 23">
            <a:extLst>
              <a:ext uri="{FF2B5EF4-FFF2-40B4-BE49-F238E27FC236}">
                <a16:creationId xmlns:a16="http://schemas.microsoft.com/office/drawing/2014/main" id="{BD30317E-6066-6A47-BCFC-EC288011A787}"/>
              </a:ext>
            </a:extLst>
          </p:cNvPr>
          <p:cNvSpPr/>
          <p:nvPr/>
        </p:nvSpPr>
        <p:spPr>
          <a:xfrm>
            <a:off x="4019439" y="3293676"/>
            <a:ext cx="638629"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BC294DE1-BE6A-4C42-B2DA-91A52C0705B8}"/>
              </a:ext>
            </a:extLst>
          </p:cNvPr>
          <p:cNvSpPr txBox="1"/>
          <p:nvPr/>
        </p:nvSpPr>
        <p:spPr>
          <a:xfrm>
            <a:off x="4183338" y="2560742"/>
            <a:ext cx="1389098"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Output vector</a:t>
            </a:r>
            <a:endParaRPr kumimoji="1" lang="zh-CN" altLang="en-US" sz="1400">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CF855F66-B351-B24A-9176-D8C85414DF8A}"/>
              </a:ext>
            </a:extLst>
          </p:cNvPr>
          <p:cNvSpPr txBox="1"/>
          <p:nvPr/>
        </p:nvSpPr>
        <p:spPr>
          <a:xfrm>
            <a:off x="4365328" y="3906288"/>
            <a:ext cx="101662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1024-dim</a:t>
            </a:r>
            <a:endParaRPr kumimoji="1" lang="zh-CN" altLang="en-US" sz="1400">
              <a:latin typeface="Microsoft YaHei" panose="020B0503020204020204" pitchFamily="34" charset="-122"/>
              <a:ea typeface="Microsoft YaHei" panose="020B0503020204020204" pitchFamily="34" charset="-122"/>
            </a:endParaRPr>
          </a:p>
        </p:txBody>
      </p:sp>
      <p:sp>
        <p:nvSpPr>
          <p:cNvPr id="28" name="圆角矩形 27">
            <a:extLst>
              <a:ext uri="{FF2B5EF4-FFF2-40B4-BE49-F238E27FC236}">
                <a16:creationId xmlns:a16="http://schemas.microsoft.com/office/drawing/2014/main" id="{7397F9EC-F8AD-5348-BF24-A9CFB4F083F6}"/>
              </a:ext>
            </a:extLst>
          </p:cNvPr>
          <p:cNvSpPr/>
          <p:nvPr/>
        </p:nvSpPr>
        <p:spPr>
          <a:xfrm>
            <a:off x="6329539" y="2380088"/>
            <a:ext cx="5145314" cy="23051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8E6AD04A-157A-AC4F-AC96-36A098AE478B}"/>
              </a:ext>
            </a:extLst>
          </p:cNvPr>
          <p:cNvSpPr/>
          <p:nvPr/>
        </p:nvSpPr>
        <p:spPr>
          <a:xfrm>
            <a:off x="8578624" y="3106810"/>
            <a:ext cx="419391" cy="1336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EA1B683F-B9B6-8043-943F-B0232EDE018C}"/>
              </a:ext>
            </a:extLst>
          </p:cNvPr>
          <p:cNvSpPr/>
          <p:nvPr/>
        </p:nvSpPr>
        <p:spPr>
          <a:xfrm>
            <a:off x="8578624" y="3248323"/>
            <a:ext cx="419391" cy="133642"/>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4A56D8E8-A64B-BD4B-86CA-89D9502667FE}"/>
              </a:ext>
            </a:extLst>
          </p:cNvPr>
          <p:cNvSpPr/>
          <p:nvPr/>
        </p:nvSpPr>
        <p:spPr>
          <a:xfrm>
            <a:off x="8578624" y="3553123"/>
            <a:ext cx="419391" cy="1336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62219D99-EB85-5F4B-B85A-2B9663447931}"/>
              </a:ext>
            </a:extLst>
          </p:cNvPr>
          <p:cNvSpPr/>
          <p:nvPr/>
        </p:nvSpPr>
        <p:spPr>
          <a:xfrm>
            <a:off x="8578624" y="3694636"/>
            <a:ext cx="419391" cy="133642"/>
          </a:xfrm>
          <a:prstGeom prst="rect">
            <a:avLst/>
          </a:prstGeom>
          <a:solidFill>
            <a:srgbClr val="00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2544E03A-940E-B243-906E-902F51A01CF8}"/>
              </a:ext>
            </a:extLst>
          </p:cNvPr>
          <p:cNvSpPr txBox="1"/>
          <p:nvPr/>
        </p:nvSpPr>
        <p:spPr>
          <a:xfrm>
            <a:off x="8508434" y="3250612"/>
            <a:ext cx="559769"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FBC2DA36-A8BD-8048-94E1-9C1A31DC749B}"/>
              </a:ext>
            </a:extLst>
          </p:cNvPr>
          <p:cNvSpPr txBox="1"/>
          <p:nvPr/>
        </p:nvSpPr>
        <p:spPr>
          <a:xfrm>
            <a:off x="8262371" y="2783295"/>
            <a:ext cx="107753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Codebook</a:t>
            </a:r>
            <a:endParaRPr kumimoji="1" lang="zh-CN" altLang="en-US" sz="1400">
              <a:latin typeface="Microsoft YaHei" panose="020B0503020204020204" pitchFamily="34" charset="-122"/>
              <a:ea typeface="Microsoft YaHei" panose="020B0503020204020204" pitchFamily="34" charset="-122"/>
            </a:endParaRPr>
          </a:p>
        </p:txBody>
      </p:sp>
      <p:sp>
        <p:nvSpPr>
          <p:cNvPr id="35" name="矩形 34">
            <a:extLst>
              <a:ext uri="{FF2B5EF4-FFF2-40B4-BE49-F238E27FC236}">
                <a16:creationId xmlns:a16="http://schemas.microsoft.com/office/drawing/2014/main" id="{8FB45EAD-922A-8847-88E0-E5F45A2EC6B2}"/>
              </a:ext>
            </a:extLst>
          </p:cNvPr>
          <p:cNvSpPr/>
          <p:nvPr/>
        </p:nvSpPr>
        <p:spPr>
          <a:xfrm rot="16200000">
            <a:off x="6452844" y="3307607"/>
            <a:ext cx="1026887" cy="130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a:extLst>
              <a:ext uri="{FF2B5EF4-FFF2-40B4-BE49-F238E27FC236}">
                <a16:creationId xmlns:a16="http://schemas.microsoft.com/office/drawing/2014/main" id="{D40855A0-28B3-B746-A810-1E07D9B2B06B}"/>
              </a:ext>
            </a:extLst>
          </p:cNvPr>
          <p:cNvSpPr txBox="1"/>
          <p:nvPr/>
        </p:nvSpPr>
        <p:spPr>
          <a:xfrm>
            <a:off x="6417202" y="2551699"/>
            <a:ext cx="1228798"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Input vector</a:t>
            </a:r>
            <a:endParaRPr kumimoji="1" lang="zh-CN" altLang="en-US" sz="1400">
              <a:latin typeface="Microsoft YaHei" panose="020B0503020204020204" pitchFamily="34" charset="-122"/>
              <a:ea typeface="Microsoft YaHei" panose="020B0503020204020204" pitchFamily="34" charset="-122"/>
            </a:endParaRPr>
          </a:p>
        </p:txBody>
      </p:sp>
      <p:sp>
        <p:nvSpPr>
          <p:cNvPr id="37" name="文本框 36">
            <a:extLst>
              <a:ext uri="{FF2B5EF4-FFF2-40B4-BE49-F238E27FC236}">
                <a16:creationId xmlns:a16="http://schemas.microsoft.com/office/drawing/2014/main" id="{239AFA15-D3F4-AE4D-855B-7B3E6FC1CCE2}"/>
              </a:ext>
            </a:extLst>
          </p:cNvPr>
          <p:cNvSpPr txBox="1"/>
          <p:nvPr/>
        </p:nvSpPr>
        <p:spPr>
          <a:xfrm>
            <a:off x="6457974" y="3886549"/>
            <a:ext cx="101662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1024-dim</a:t>
            </a:r>
            <a:endParaRPr kumimoji="1" lang="zh-CN" altLang="en-US" sz="1400">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7D147BC9-2A51-704D-8FC3-60A81C404C47}"/>
              </a:ext>
            </a:extLst>
          </p:cNvPr>
          <p:cNvSpPr txBox="1"/>
          <p:nvPr/>
        </p:nvSpPr>
        <p:spPr>
          <a:xfrm>
            <a:off x="8454609" y="3886549"/>
            <a:ext cx="699230"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8-dim</a:t>
            </a:r>
            <a:endParaRPr kumimoji="1" lang="zh-CN" altLang="en-US" sz="1400">
              <a:latin typeface="Microsoft YaHei" panose="020B0503020204020204" pitchFamily="34" charset="-122"/>
              <a:ea typeface="Microsoft YaHei" panose="020B0503020204020204" pitchFamily="34" charset="-122"/>
            </a:endParaRPr>
          </a:p>
        </p:txBody>
      </p:sp>
      <p:sp>
        <p:nvSpPr>
          <p:cNvPr id="39" name="圆角矩形 38">
            <a:extLst>
              <a:ext uri="{FF2B5EF4-FFF2-40B4-BE49-F238E27FC236}">
                <a16:creationId xmlns:a16="http://schemas.microsoft.com/office/drawing/2014/main" id="{7B853034-5D74-6243-85A2-BE740256459E}"/>
              </a:ext>
            </a:extLst>
          </p:cNvPr>
          <p:cNvSpPr/>
          <p:nvPr/>
        </p:nvSpPr>
        <p:spPr>
          <a:xfrm>
            <a:off x="8492538" y="3198939"/>
            <a:ext cx="579086" cy="24998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a:extLst>
              <a:ext uri="{FF2B5EF4-FFF2-40B4-BE49-F238E27FC236}">
                <a16:creationId xmlns:a16="http://schemas.microsoft.com/office/drawing/2014/main" id="{ABEE0CF8-A040-3146-B39E-0DB45FD5D176}"/>
              </a:ext>
            </a:extLst>
          </p:cNvPr>
          <p:cNvSpPr txBox="1"/>
          <p:nvPr/>
        </p:nvSpPr>
        <p:spPr>
          <a:xfrm>
            <a:off x="8989736" y="2965714"/>
            <a:ext cx="772969" cy="307777"/>
          </a:xfrm>
          <a:prstGeom prst="rect">
            <a:avLst/>
          </a:prstGeom>
          <a:noFill/>
        </p:spPr>
        <p:txBody>
          <a:bodyPr wrap="none" rtlCol="0">
            <a:spAutoFit/>
          </a:bodyPr>
          <a:lstStyle/>
          <a:p>
            <a:pPr algn="l"/>
            <a:r>
              <a:rPr kumimoji="1" lang="en-US" altLang="zh-CN" sz="1400">
                <a:solidFill>
                  <a:srgbClr val="C00000"/>
                </a:solidFill>
                <a:latin typeface="Microsoft YaHei" panose="020B0503020204020204" pitchFamily="34" charset="-122"/>
                <a:ea typeface="Microsoft YaHei" panose="020B0503020204020204" pitchFamily="34" charset="-122"/>
              </a:rPr>
              <a:t>closest</a:t>
            </a:r>
            <a:endParaRPr kumimoji="1" lang="zh-CN" altLang="en-US" sz="1400">
              <a:solidFill>
                <a:srgbClr val="C00000"/>
              </a:solidFill>
              <a:latin typeface="Microsoft YaHei" panose="020B0503020204020204" pitchFamily="34" charset="-122"/>
              <a:ea typeface="Microsoft YaHei" panose="020B0503020204020204" pitchFamily="34" charset="-122"/>
            </a:endParaRPr>
          </a:p>
        </p:txBody>
      </p:sp>
      <p:sp>
        <p:nvSpPr>
          <p:cNvPr id="41" name="矩形 40">
            <a:extLst>
              <a:ext uri="{FF2B5EF4-FFF2-40B4-BE49-F238E27FC236}">
                <a16:creationId xmlns:a16="http://schemas.microsoft.com/office/drawing/2014/main" id="{048A43B0-CEFC-5840-9B0E-4443169F63E8}"/>
              </a:ext>
            </a:extLst>
          </p:cNvPr>
          <p:cNvSpPr/>
          <p:nvPr/>
        </p:nvSpPr>
        <p:spPr>
          <a:xfrm rot="16200000">
            <a:off x="10010821" y="3313635"/>
            <a:ext cx="1026887" cy="130627"/>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右箭头 41">
            <a:extLst>
              <a:ext uri="{FF2B5EF4-FFF2-40B4-BE49-F238E27FC236}">
                <a16:creationId xmlns:a16="http://schemas.microsoft.com/office/drawing/2014/main" id="{C0C1FD77-539C-8B44-82DC-0A670A992A5D}"/>
              </a:ext>
            </a:extLst>
          </p:cNvPr>
          <p:cNvSpPr/>
          <p:nvPr/>
        </p:nvSpPr>
        <p:spPr>
          <a:xfrm>
            <a:off x="7127776" y="3284195"/>
            <a:ext cx="627076"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右箭头 42">
            <a:extLst>
              <a:ext uri="{FF2B5EF4-FFF2-40B4-BE49-F238E27FC236}">
                <a16:creationId xmlns:a16="http://schemas.microsoft.com/office/drawing/2014/main" id="{48B35340-B896-674C-B89E-1A84585B8E87}"/>
              </a:ext>
            </a:extLst>
          </p:cNvPr>
          <p:cNvSpPr/>
          <p:nvPr/>
        </p:nvSpPr>
        <p:spPr>
          <a:xfrm>
            <a:off x="9825206" y="3290661"/>
            <a:ext cx="574572"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50108615-D893-DD40-8BFC-C03075FBD8F3}"/>
              </a:ext>
            </a:extLst>
          </p:cNvPr>
          <p:cNvSpPr txBox="1"/>
          <p:nvPr/>
        </p:nvSpPr>
        <p:spPr>
          <a:xfrm>
            <a:off x="9796781" y="2559290"/>
            <a:ext cx="1389098"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Output vector</a:t>
            </a:r>
            <a:endParaRPr kumimoji="1" lang="zh-CN" altLang="en-US" sz="1400">
              <a:latin typeface="Microsoft YaHei" panose="020B0503020204020204" pitchFamily="34" charset="-122"/>
              <a:ea typeface="Microsoft YaHei" panose="020B0503020204020204" pitchFamily="34" charset="-122"/>
            </a:endParaRPr>
          </a:p>
        </p:txBody>
      </p:sp>
      <p:sp>
        <p:nvSpPr>
          <p:cNvPr id="45" name="文本框 44">
            <a:extLst>
              <a:ext uri="{FF2B5EF4-FFF2-40B4-BE49-F238E27FC236}">
                <a16:creationId xmlns:a16="http://schemas.microsoft.com/office/drawing/2014/main" id="{114ED64E-103B-A343-B003-FB9116D36F64}"/>
              </a:ext>
            </a:extLst>
          </p:cNvPr>
          <p:cNvSpPr txBox="1"/>
          <p:nvPr/>
        </p:nvSpPr>
        <p:spPr>
          <a:xfrm>
            <a:off x="10015951" y="3886549"/>
            <a:ext cx="101662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1024-dim</a:t>
            </a:r>
            <a:endParaRPr kumimoji="1" lang="zh-CN" altLang="en-US" sz="1400">
              <a:latin typeface="Microsoft YaHei" panose="020B0503020204020204" pitchFamily="34" charset="-122"/>
              <a:ea typeface="Microsoft YaHei" panose="020B0503020204020204" pitchFamily="34" charset="-122"/>
            </a:endParaRPr>
          </a:p>
        </p:txBody>
      </p:sp>
      <p:sp>
        <p:nvSpPr>
          <p:cNvPr id="46" name="矩形 45">
            <a:extLst>
              <a:ext uri="{FF2B5EF4-FFF2-40B4-BE49-F238E27FC236}">
                <a16:creationId xmlns:a16="http://schemas.microsoft.com/office/drawing/2014/main" id="{9AA57ED7-DE7D-F040-8D69-D63C0140EFCC}"/>
              </a:ext>
            </a:extLst>
          </p:cNvPr>
          <p:cNvSpPr/>
          <p:nvPr/>
        </p:nvSpPr>
        <p:spPr>
          <a:xfrm rot="16200000">
            <a:off x="7656537" y="3354996"/>
            <a:ext cx="405577" cy="130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右箭头 46">
            <a:extLst>
              <a:ext uri="{FF2B5EF4-FFF2-40B4-BE49-F238E27FC236}">
                <a16:creationId xmlns:a16="http://schemas.microsoft.com/office/drawing/2014/main" id="{49B2E71C-F4BA-134F-B51F-3E6D5C24AAD6}"/>
              </a:ext>
            </a:extLst>
          </p:cNvPr>
          <p:cNvSpPr/>
          <p:nvPr/>
        </p:nvSpPr>
        <p:spPr>
          <a:xfrm>
            <a:off x="8010803" y="3290661"/>
            <a:ext cx="384380"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a:extLst>
              <a:ext uri="{FF2B5EF4-FFF2-40B4-BE49-F238E27FC236}">
                <a16:creationId xmlns:a16="http://schemas.microsoft.com/office/drawing/2014/main" id="{D95BED8E-92A2-7D44-9B1F-FF68A2B37514}"/>
              </a:ext>
            </a:extLst>
          </p:cNvPr>
          <p:cNvSpPr/>
          <p:nvPr/>
        </p:nvSpPr>
        <p:spPr>
          <a:xfrm rot="16200000">
            <a:off x="9469943" y="3350630"/>
            <a:ext cx="419391" cy="133642"/>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右箭头 50">
            <a:extLst>
              <a:ext uri="{FF2B5EF4-FFF2-40B4-BE49-F238E27FC236}">
                <a16:creationId xmlns:a16="http://schemas.microsoft.com/office/drawing/2014/main" id="{20273350-4C86-3A46-9FC0-AE59EF63777B}"/>
              </a:ext>
            </a:extLst>
          </p:cNvPr>
          <p:cNvSpPr/>
          <p:nvPr/>
        </p:nvSpPr>
        <p:spPr>
          <a:xfrm>
            <a:off x="9163862" y="3284086"/>
            <a:ext cx="384380" cy="25601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文本框 52">
            <a:extLst>
              <a:ext uri="{FF2B5EF4-FFF2-40B4-BE49-F238E27FC236}">
                <a16:creationId xmlns:a16="http://schemas.microsoft.com/office/drawing/2014/main" id="{F9C4B4C0-0C0A-E34D-B0DB-6D2B425C2CCC}"/>
              </a:ext>
            </a:extLst>
          </p:cNvPr>
          <p:cNvSpPr txBox="1"/>
          <p:nvPr/>
        </p:nvSpPr>
        <p:spPr>
          <a:xfrm>
            <a:off x="7537630" y="3653710"/>
            <a:ext cx="699230"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8-dim</a:t>
            </a:r>
            <a:endParaRPr kumimoji="1" lang="zh-CN" altLang="en-US" sz="1400">
              <a:latin typeface="Microsoft YaHei" panose="020B0503020204020204" pitchFamily="34" charset="-122"/>
              <a:ea typeface="Microsoft YaHei" panose="020B0503020204020204" pitchFamily="34" charset="-122"/>
            </a:endParaRPr>
          </a:p>
        </p:txBody>
      </p:sp>
      <p:sp>
        <p:nvSpPr>
          <p:cNvPr id="54" name="文本框 53">
            <a:extLst>
              <a:ext uri="{FF2B5EF4-FFF2-40B4-BE49-F238E27FC236}">
                <a16:creationId xmlns:a16="http://schemas.microsoft.com/office/drawing/2014/main" id="{05BC0B73-A3BC-B04A-9FF7-3838CD9D5679}"/>
              </a:ext>
            </a:extLst>
          </p:cNvPr>
          <p:cNvSpPr txBox="1"/>
          <p:nvPr/>
        </p:nvSpPr>
        <p:spPr>
          <a:xfrm>
            <a:off x="9368108" y="3652812"/>
            <a:ext cx="699230"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8-dim</a:t>
            </a:r>
            <a:endParaRPr kumimoji="1" lang="zh-CN" altLang="en-US" sz="1400">
              <a:latin typeface="Microsoft YaHei" panose="020B0503020204020204" pitchFamily="34" charset="-122"/>
              <a:ea typeface="Microsoft YaHei" panose="020B0503020204020204" pitchFamily="34" charset="-122"/>
            </a:endParaRPr>
          </a:p>
        </p:txBody>
      </p:sp>
      <p:sp>
        <p:nvSpPr>
          <p:cNvPr id="55" name="文本框 54">
            <a:extLst>
              <a:ext uri="{FF2B5EF4-FFF2-40B4-BE49-F238E27FC236}">
                <a16:creationId xmlns:a16="http://schemas.microsoft.com/office/drawing/2014/main" id="{79BBDA73-3DD4-0648-8720-E00ECC82AB6B}"/>
              </a:ext>
            </a:extLst>
          </p:cNvPr>
          <p:cNvSpPr txBox="1"/>
          <p:nvPr/>
        </p:nvSpPr>
        <p:spPr>
          <a:xfrm>
            <a:off x="7038700" y="3090650"/>
            <a:ext cx="700256" cy="276999"/>
          </a:xfrm>
          <a:prstGeom prst="rect">
            <a:avLst/>
          </a:prstGeom>
          <a:noFill/>
        </p:spPr>
        <p:txBody>
          <a:bodyPr wrap="none" rtlCol="0">
            <a:spAutoFit/>
          </a:bodyPr>
          <a:lstStyle/>
          <a:p>
            <a:pPr algn="l"/>
            <a:r>
              <a:rPr kumimoji="1" lang="en-US" altLang="zh-CN" sz="1200">
                <a:latin typeface="Microsoft YaHei" panose="020B0503020204020204" pitchFamily="34" charset="-122"/>
                <a:ea typeface="Microsoft YaHei" panose="020B0503020204020204" pitchFamily="34" charset="-122"/>
              </a:rPr>
              <a:t>project</a:t>
            </a:r>
            <a:endParaRPr kumimoji="1" lang="zh-CN" altLang="en-US" sz="1200">
              <a:latin typeface="Microsoft YaHei" panose="020B0503020204020204" pitchFamily="34" charset="-122"/>
              <a:ea typeface="Microsoft YaHei" panose="020B0503020204020204" pitchFamily="34" charset="-122"/>
            </a:endParaRPr>
          </a:p>
        </p:txBody>
      </p:sp>
      <p:sp>
        <p:nvSpPr>
          <p:cNvPr id="56" name="文本框 55">
            <a:extLst>
              <a:ext uri="{FF2B5EF4-FFF2-40B4-BE49-F238E27FC236}">
                <a16:creationId xmlns:a16="http://schemas.microsoft.com/office/drawing/2014/main" id="{FE5DAA68-3FDC-7549-80B4-0BE2F546C1A7}"/>
              </a:ext>
            </a:extLst>
          </p:cNvPr>
          <p:cNvSpPr txBox="1"/>
          <p:nvPr/>
        </p:nvSpPr>
        <p:spPr>
          <a:xfrm>
            <a:off x="9735516" y="3097002"/>
            <a:ext cx="700256" cy="276999"/>
          </a:xfrm>
          <a:prstGeom prst="rect">
            <a:avLst/>
          </a:prstGeom>
          <a:noFill/>
        </p:spPr>
        <p:txBody>
          <a:bodyPr wrap="none" rtlCol="0">
            <a:spAutoFit/>
          </a:bodyPr>
          <a:lstStyle/>
          <a:p>
            <a:pPr algn="l"/>
            <a:r>
              <a:rPr kumimoji="1" lang="en-US" altLang="zh-CN" sz="1200">
                <a:latin typeface="Microsoft YaHei" panose="020B0503020204020204" pitchFamily="34" charset="-122"/>
                <a:ea typeface="Microsoft YaHei" panose="020B0503020204020204" pitchFamily="34" charset="-122"/>
              </a:rPr>
              <a:t>project</a:t>
            </a:r>
            <a:endParaRPr kumimoji="1" lang="zh-CN" altLang="en-US" sz="1200">
              <a:latin typeface="Microsoft YaHei" panose="020B0503020204020204" pitchFamily="34" charset="-122"/>
              <a:ea typeface="Microsoft YaHei" panose="020B0503020204020204" pitchFamily="34" charset="-122"/>
            </a:endParaRPr>
          </a:p>
        </p:txBody>
      </p:sp>
      <p:sp>
        <p:nvSpPr>
          <p:cNvPr id="57" name="文本框 56">
            <a:extLst>
              <a:ext uri="{FF2B5EF4-FFF2-40B4-BE49-F238E27FC236}">
                <a16:creationId xmlns:a16="http://schemas.microsoft.com/office/drawing/2014/main" id="{4696298C-B0A2-8040-9FF8-4AC7419205B5}"/>
              </a:ext>
            </a:extLst>
          </p:cNvPr>
          <p:cNvSpPr txBox="1"/>
          <p:nvPr/>
        </p:nvSpPr>
        <p:spPr>
          <a:xfrm>
            <a:off x="2330156" y="4315946"/>
            <a:ext cx="1653401" cy="369332"/>
          </a:xfrm>
          <a:prstGeom prst="rect">
            <a:avLst/>
          </a:prstGeom>
          <a:noFill/>
        </p:spPr>
        <p:txBody>
          <a:bodyPr wrap="none" rtlCol="0">
            <a:spAutoFit/>
          </a:bodyPr>
          <a:lstStyle/>
          <a:p>
            <a:pPr algn="l"/>
            <a:r>
              <a:rPr kumimoji="1" lang="en-US" altLang="zh-CN" b="1">
                <a:latin typeface="Microsoft YaHei" panose="020B0503020204020204" pitchFamily="34" charset="-122"/>
                <a:ea typeface="Microsoft YaHei" panose="020B0503020204020204" pitchFamily="34" charset="-122"/>
              </a:rPr>
              <a:t>Standard VQ</a:t>
            </a:r>
            <a:endParaRPr kumimoji="1" lang="zh-CN" altLang="en-US" b="1">
              <a:latin typeface="Microsoft YaHei" panose="020B0503020204020204" pitchFamily="34" charset="-122"/>
              <a:ea typeface="Microsoft YaHei" panose="020B0503020204020204" pitchFamily="34" charset="-122"/>
            </a:endParaRPr>
          </a:p>
        </p:txBody>
      </p:sp>
      <p:sp>
        <p:nvSpPr>
          <p:cNvPr id="58" name="文本框 57">
            <a:extLst>
              <a:ext uri="{FF2B5EF4-FFF2-40B4-BE49-F238E27FC236}">
                <a16:creationId xmlns:a16="http://schemas.microsoft.com/office/drawing/2014/main" id="{2D10F9FE-1B78-5A40-9216-BB9FAAFBB00D}"/>
              </a:ext>
            </a:extLst>
          </p:cNvPr>
          <p:cNvSpPr txBox="1"/>
          <p:nvPr/>
        </p:nvSpPr>
        <p:spPr>
          <a:xfrm>
            <a:off x="7404209" y="4331683"/>
            <a:ext cx="3223896" cy="369332"/>
          </a:xfrm>
          <a:prstGeom prst="rect">
            <a:avLst/>
          </a:prstGeom>
          <a:noFill/>
        </p:spPr>
        <p:txBody>
          <a:bodyPr wrap="none" rtlCol="0">
            <a:spAutoFit/>
          </a:bodyPr>
          <a:lstStyle/>
          <a:p>
            <a:pPr algn="l"/>
            <a:r>
              <a:rPr kumimoji="1" lang="en-US" altLang="zh-CN" b="1">
                <a:latin typeface="Microsoft YaHei" panose="020B0503020204020204" pitchFamily="34" charset="-122"/>
                <a:ea typeface="Microsoft YaHei" panose="020B0503020204020204" pitchFamily="34" charset="-122"/>
              </a:rPr>
              <a:t>VQ with codebook lookup</a:t>
            </a:r>
            <a:endParaRPr kumimoji="1" lang="zh-CN" altLang="en-US" b="1">
              <a:latin typeface="Microsoft YaHei" panose="020B0503020204020204" pitchFamily="34" charset="-122"/>
              <a:ea typeface="Microsoft YaHei" panose="020B0503020204020204" pitchFamily="34" charset="-122"/>
            </a:endParaRPr>
          </a:p>
        </p:txBody>
      </p:sp>
      <p:sp>
        <p:nvSpPr>
          <p:cNvPr id="59" name="圆角矩形标注 58">
            <a:extLst>
              <a:ext uri="{FF2B5EF4-FFF2-40B4-BE49-F238E27FC236}">
                <a16:creationId xmlns:a16="http://schemas.microsoft.com/office/drawing/2014/main" id="{CFBC5BB9-F209-4F48-AD34-FCAFD1F2AA68}"/>
              </a:ext>
            </a:extLst>
          </p:cNvPr>
          <p:cNvSpPr/>
          <p:nvPr/>
        </p:nvSpPr>
        <p:spPr>
          <a:xfrm>
            <a:off x="1247026" y="6151470"/>
            <a:ext cx="4156698" cy="402303"/>
          </a:xfrm>
          <a:prstGeom prst="wedgeRoundRectCallout">
            <a:avLst>
              <a:gd name="adj1" fmla="val -21095"/>
              <a:gd name="adj2" fmla="val -960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a:solidFill>
                  <a:sysClr val="windowText" lastClr="000000"/>
                </a:solidFill>
              </a:rPr>
              <a:t>Very favorable for generation tasks</a:t>
            </a:r>
            <a:endParaRPr kumimoji="1" lang="zh-CN" altLang="en-US" sz="2000">
              <a:solidFill>
                <a:sysClr val="windowText" lastClr="000000"/>
              </a:solidFill>
            </a:endParaRPr>
          </a:p>
        </p:txBody>
      </p:sp>
    </p:spTree>
    <p:extLst>
      <p:ext uri="{BB962C8B-B14F-4D97-AF65-F5344CB8AC3E}">
        <p14:creationId xmlns:p14="http://schemas.microsoft.com/office/powerpoint/2010/main" val="3631746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8ECE7A-26E7-2E4F-A480-AAD61E3AF657}"/>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9FE80374-9D61-8A42-9F96-4CF4DC891D5B}"/>
              </a:ext>
            </a:extLst>
          </p:cNvPr>
          <p:cNvSpPr>
            <a:spLocks noGrp="1"/>
          </p:cNvSpPr>
          <p:nvPr>
            <p:ph idx="1"/>
          </p:nvPr>
        </p:nvSpPr>
        <p:spPr>
          <a:xfrm>
            <a:off x="609600" y="1509486"/>
            <a:ext cx="11055352" cy="4583340"/>
          </a:xfrm>
        </p:spPr>
        <p:txBody>
          <a:bodyPr/>
          <a:lstStyle/>
          <a:p>
            <a:r>
              <a:rPr kumimoji="1" lang="en-US" altLang="zh-CN"/>
              <a:t>Temporal redundancy reduction</a:t>
            </a:r>
          </a:p>
          <a:p>
            <a:pPr lvl="1"/>
            <a:r>
              <a:rPr kumimoji="1" lang="en-US" altLang="zh-CN"/>
              <a:t>Motivation: </a:t>
            </a:r>
            <a:r>
              <a:rPr kumimoji="1" lang="en-US" altLang="zh-CN" b="1"/>
              <a:t>global</a:t>
            </a:r>
            <a:r>
              <a:rPr kumimoji="1" lang="en-US" altLang="zh-CN"/>
              <a:t> information should not be encoded in </a:t>
            </a:r>
            <a:r>
              <a:rPr kumimoji="1" lang="en-US" altLang="zh-CN" b="1"/>
              <a:t>time-varying</a:t>
            </a:r>
            <a:r>
              <a:rPr kumimoji="1" lang="en-US" altLang="zh-CN"/>
              <a:t> tokens</a:t>
            </a:r>
          </a:p>
          <a:p>
            <a:pPr lvl="1"/>
            <a:r>
              <a:rPr kumimoji="1" lang="en-US" altLang="zh-CN"/>
              <a:t>Examples: </a:t>
            </a:r>
            <a:r>
              <a:rPr kumimoji="1" lang="en-US" altLang="zh-CN" err="1"/>
              <a:t>Disen</a:t>
            </a:r>
            <a:r>
              <a:rPr kumimoji="1" lang="en-US" altLang="zh-CN"/>
              <a:t>-TF-Codec, </a:t>
            </a:r>
            <a:r>
              <a:rPr kumimoji="1" lang="en-US" altLang="zh-CN" err="1"/>
              <a:t>TiCodec</a:t>
            </a:r>
            <a:r>
              <a:rPr kumimoji="1" lang="en-US" altLang="zh-CN"/>
              <a:t>, </a:t>
            </a:r>
            <a:r>
              <a:rPr kumimoji="1" lang="en-US" altLang="zh-CN" err="1"/>
              <a:t>FreeCodec</a:t>
            </a:r>
            <a:r>
              <a:rPr kumimoji="1" lang="en-US" altLang="zh-CN"/>
              <a:t>…</a:t>
            </a:r>
            <a:endParaRPr kumimoji="1" lang="zh-CN" altLang="en-US"/>
          </a:p>
        </p:txBody>
      </p:sp>
      <p:sp>
        <p:nvSpPr>
          <p:cNvPr id="4" name="灯片编号占位符 3">
            <a:extLst>
              <a:ext uri="{FF2B5EF4-FFF2-40B4-BE49-F238E27FC236}">
                <a16:creationId xmlns:a16="http://schemas.microsoft.com/office/drawing/2014/main" id="{3C6DC543-DA9A-3B4F-8875-AC4D75ABF9AD}"/>
              </a:ext>
            </a:extLst>
          </p:cNvPr>
          <p:cNvSpPr>
            <a:spLocks noGrp="1"/>
          </p:cNvSpPr>
          <p:nvPr>
            <p:ph type="sldNum" sz="quarter" idx="12"/>
          </p:nvPr>
        </p:nvSpPr>
        <p:spPr/>
        <p:txBody>
          <a:bodyPr/>
          <a:lstStyle/>
          <a:p>
            <a:fld id="{E35E9E6D-B1E9-4F08-8E83-0E081C425F53}" type="slidenum">
              <a:rPr lang="en-US" altLang="zh-CN" smtClean="0"/>
              <a:t>22</a:t>
            </a:fld>
            <a:endParaRPr lang="zh-CN" altLang="en-US"/>
          </a:p>
        </p:txBody>
      </p:sp>
      <p:sp>
        <p:nvSpPr>
          <p:cNvPr id="5" name="矩形: 圆角 121">
            <a:extLst>
              <a:ext uri="{FF2B5EF4-FFF2-40B4-BE49-F238E27FC236}">
                <a16:creationId xmlns:a16="http://schemas.microsoft.com/office/drawing/2014/main" id="{51546620-169F-7B47-B17C-C05A5E71A51D}"/>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cxnSp>
        <p:nvCxnSpPr>
          <p:cNvPr id="25" name="直线箭头连接符 24">
            <a:extLst>
              <a:ext uri="{FF2B5EF4-FFF2-40B4-BE49-F238E27FC236}">
                <a16:creationId xmlns:a16="http://schemas.microsoft.com/office/drawing/2014/main" id="{E242EC8E-1993-294E-A461-79AB971FE559}"/>
              </a:ext>
            </a:extLst>
          </p:cNvPr>
          <p:cNvCxnSpPr>
            <a:cxnSpLocks/>
          </p:cNvCxnSpPr>
          <p:nvPr/>
        </p:nvCxnSpPr>
        <p:spPr>
          <a:xfrm>
            <a:off x="3272144" y="3857228"/>
            <a:ext cx="5420423" cy="0"/>
          </a:xfrm>
          <a:prstGeom prst="straightConnector1">
            <a:avLst/>
          </a:prstGeom>
          <a:noFill/>
          <a:ln w="28575" cap="flat" cmpd="sng" algn="ctr">
            <a:solidFill>
              <a:sysClr val="windowText" lastClr="000000"/>
            </a:solidFill>
            <a:prstDash val="solid"/>
            <a:miter lim="800000"/>
            <a:tailEnd type="triangle"/>
          </a:ln>
          <a:effectLst/>
        </p:spPr>
      </p:cxnSp>
      <p:sp>
        <p:nvSpPr>
          <p:cNvPr id="26" name="梯形 25">
            <a:extLst>
              <a:ext uri="{FF2B5EF4-FFF2-40B4-BE49-F238E27FC236}">
                <a16:creationId xmlns:a16="http://schemas.microsoft.com/office/drawing/2014/main" id="{0148EFF1-7BDF-E74C-9FDF-3F75C1ED9AEE}"/>
              </a:ext>
            </a:extLst>
          </p:cNvPr>
          <p:cNvSpPr/>
          <p:nvPr/>
        </p:nvSpPr>
        <p:spPr>
          <a:xfrm rot="5400000">
            <a:off x="3656738" y="3156961"/>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文本框 26">
            <a:extLst>
              <a:ext uri="{FF2B5EF4-FFF2-40B4-BE49-F238E27FC236}">
                <a16:creationId xmlns:a16="http://schemas.microsoft.com/office/drawing/2014/main" id="{8DD1AAA9-E84B-DA40-845C-9EFF68FBA467}"/>
              </a:ext>
            </a:extLst>
          </p:cNvPr>
          <p:cNvSpPr txBox="1"/>
          <p:nvPr/>
        </p:nvSpPr>
        <p:spPr>
          <a:xfrm>
            <a:off x="3734611" y="3683497"/>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a:solidFill>
                <a:prstClr val="black"/>
              </a:solidFill>
              <a:latin typeface="Helvetica" pitchFamily="2" charset="0"/>
              <a:ea typeface="等线" panose="02010600030101010101" pitchFamily="2" charset="-122"/>
              <a:cs typeface="Calibri" panose="020F0502020204030204" pitchFamily="34" charset="0"/>
            </a:endParaRPr>
          </a:p>
        </p:txBody>
      </p:sp>
      <p:sp>
        <p:nvSpPr>
          <p:cNvPr id="28" name="圆角矩形 27">
            <a:extLst>
              <a:ext uri="{FF2B5EF4-FFF2-40B4-BE49-F238E27FC236}">
                <a16:creationId xmlns:a16="http://schemas.microsoft.com/office/drawing/2014/main" id="{40F98C62-E478-C440-9616-F79F290CD093}"/>
              </a:ext>
            </a:extLst>
          </p:cNvPr>
          <p:cNvSpPr/>
          <p:nvPr/>
        </p:nvSpPr>
        <p:spPr>
          <a:xfrm>
            <a:off x="5078378" y="3649510"/>
            <a:ext cx="1400536"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29" name="梯形 28">
            <a:extLst>
              <a:ext uri="{FF2B5EF4-FFF2-40B4-BE49-F238E27FC236}">
                <a16:creationId xmlns:a16="http://schemas.microsoft.com/office/drawing/2014/main" id="{FD82C2FB-2692-F547-A6B8-122080AE3959}"/>
              </a:ext>
            </a:extLst>
          </p:cNvPr>
          <p:cNvSpPr/>
          <p:nvPr/>
        </p:nvSpPr>
        <p:spPr>
          <a:xfrm rot="16200000">
            <a:off x="7180390" y="3156961"/>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F23517D4-F5A8-6844-B6FD-ABD52585EEDF}"/>
              </a:ext>
            </a:extLst>
          </p:cNvPr>
          <p:cNvSpPr txBox="1"/>
          <p:nvPr/>
        </p:nvSpPr>
        <p:spPr>
          <a:xfrm>
            <a:off x="7258264" y="3683497"/>
            <a:ext cx="1056700"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Cambria Math" panose="02040503050406030204" pitchFamily="18" charset="0"/>
                <a:cs typeface="Calibri" panose="020F0502020204030204" pitchFamily="34" charset="0"/>
              </a:rPr>
              <a:t>Decoder</a:t>
            </a:r>
            <a:endParaRPr kumimoji="1" lang="zh-CN" altLang="en-US">
              <a:solidFill>
                <a:prstClr val="black"/>
              </a:solidFill>
              <a:latin typeface="Helvetica" pitchFamily="2" charset="0"/>
              <a:ea typeface="等线" panose="02010600030101010101" pitchFamily="2" charset="-122"/>
              <a:cs typeface="Calibri" panose="020F0502020204030204" pitchFamily="34" charset="0"/>
            </a:endParaRPr>
          </a:p>
        </p:txBody>
      </p:sp>
      <p:cxnSp>
        <p:nvCxnSpPr>
          <p:cNvPr id="31" name="肘形连接符 30">
            <a:extLst>
              <a:ext uri="{FF2B5EF4-FFF2-40B4-BE49-F238E27FC236}">
                <a16:creationId xmlns:a16="http://schemas.microsoft.com/office/drawing/2014/main" id="{A61F7316-E95F-E644-B857-A2F18E3D42AE}"/>
              </a:ext>
            </a:extLst>
          </p:cNvPr>
          <p:cNvCxnSpPr>
            <a:cxnSpLocks/>
            <a:endCxn id="29" idx="1"/>
          </p:cNvCxnSpPr>
          <p:nvPr/>
        </p:nvCxnSpPr>
        <p:spPr>
          <a:xfrm flipV="1">
            <a:off x="3357009" y="4311897"/>
            <a:ext cx="4429605" cy="471053"/>
          </a:xfrm>
          <a:prstGeom prst="bentConnector2">
            <a:avLst/>
          </a:prstGeom>
          <a:noFill/>
          <a:ln w="28575" cap="flat" cmpd="sng" algn="ctr">
            <a:solidFill>
              <a:sysClr val="windowText" lastClr="000000"/>
            </a:solidFill>
            <a:prstDash val="solid"/>
            <a:miter lim="800000"/>
            <a:tailEnd type="triangle"/>
          </a:ln>
          <a:effectLst/>
        </p:spPr>
      </p:cxnSp>
      <p:sp>
        <p:nvSpPr>
          <p:cNvPr id="32" name="圆角矩形 31">
            <a:extLst>
              <a:ext uri="{FF2B5EF4-FFF2-40B4-BE49-F238E27FC236}">
                <a16:creationId xmlns:a16="http://schemas.microsoft.com/office/drawing/2014/main" id="{99550DD2-F0C5-2841-9966-E08520D1BC36}"/>
              </a:ext>
            </a:extLst>
          </p:cNvPr>
          <p:cNvSpPr/>
          <p:nvPr/>
        </p:nvSpPr>
        <p:spPr>
          <a:xfrm>
            <a:off x="5036004" y="4511451"/>
            <a:ext cx="942339" cy="579492"/>
          </a:xfrm>
          <a:prstGeom prst="roundRect">
            <a:avLst/>
          </a:prstGeom>
          <a:gradFill>
            <a:gsLst>
              <a:gs pos="24000">
                <a:srgbClr val="FFC000">
                  <a:lumMod val="40000"/>
                  <a:lumOff val="60000"/>
                </a:srgbClr>
              </a:gs>
              <a:gs pos="74000">
                <a:srgbClr val="FFC000">
                  <a:lumMod val="20000"/>
                  <a:lumOff val="80000"/>
                </a:srgbClr>
              </a:gs>
            </a:gsLst>
            <a:path path="circle">
              <a:fillToRect l="100000" t="100000"/>
            </a:path>
          </a:gradFill>
          <a:ln w="28575"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4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Global Encoder</a:t>
            </a:r>
            <a:endParaRPr kumimoji="1" lang="zh-CN" altLang="en-US" sz="14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33" name="椭圆 32">
            <a:extLst>
              <a:ext uri="{FF2B5EF4-FFF2-40B4-BE49-F238E27FC236}">
                <a16:creationId xmlns:a16="http://schemas.microsoft.com/office/drawing/2014/main" id="{069D2CA6-A45E-0848-A2D1-78374DE6CA73}"/>
              </a:ext>
            </a:extLst>
          </p:cNvPr>
          <p:cNvSpPr/>
          <p:nvPr/>
        </p:nvSpPr>
        <p:spPr>
          <a:xfrm>
            <a:off x="5249029" y="2901407"/>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34" name="Picture 2">
            <a:extLst>
              <a:ext uri="{FF2B5EF4-FFF2-40B4-BE49-F238E27FC236}">
                <a16:creationId xmlns:a16="http://schemas.microsoft.com/office/drawing/2014/main" id="{B768A387-C3AC-8446-AD5B-6906CA2F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482" y="2791888"/>
            <a:ext cx="858314" cy="22990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393DC1AA-AC6E-5249-9A94-499221BDF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177" y="2791887"/>
            <a:ext cx="858314" cy="2299055"/>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线箭头连接符 35">
            <a:extLst>
              <a:ext uri="{FF2B5EF4-FFF2-40B4-BE49-F238E27FC236}">
                <a16:creationId xmlns:a16="http://schemas.microsoft.com/office/drawing/2014/main" id="{5D33FD66-60D2-0949-B2F0-21911227FC92}"/>
              </a:ext>
            </a:extLst>
          </p:cNvPr>
          <p:cNvCxnSpPr>
            <a:cxnSpLocks/>
            <a:endCxn id="33" idx="2"/>
          </p:cNvCxnSpPr>
          <p:nvPr/>
        </p:nvCxnSpPr>
        <p:spPr>
          <a:xfrm>
            <a:off x="3272144" y="3109617"/>
            <a:ext cx="1976885" cy="0"/>
          </a:xfrm>
          <a:prstGeom prst="straightConnector1">
            <a:avLst/>
          </a:prstGeom>
          <a:noFill/>
          <a:ln w="28575" cap="flat" cmpd="sng" algn="ctr">
            <a:solidFill>
              <a:sysClr val="windowText" lastClr="000000"/>
            </a:solidFill>
            <a:prstDash val="solid"/>
            <a:miter lim="800000"/>
            <a:tailEnd type="triangle"/>
          </a:ln>
          <a:effectLst/>
        </p:spPr>
      </p:cxnSp>
      <p:cxnSp>
        <p:nvCxnSpPr>
          <p:cNvPr id="37" name="直线箭头连接符 36">
            <a:extLst>
              <a:ext uri="{FF2B5EF4-FFF2-40B4-BE49-F238E27FC236}">
                <a16:creationId xmlns:a16="http://schemas.microsoft.com/office/drawing/2014/main" id="{34E3B60F-F889-2544-9BDB-E5C577B721D3}"/>
              </a:ext>
            </a:extLst>
          </p:cNvPr>
          <p:cNvCxnSpPr>
            <a:cxnSpLocks/>
            <a:endCxn id="33" idx="6"/>
          </p:cNvCxnSpPr>
          <p:nvPr/>
        </p:nvCxnSpPr>
        <p:spPr>
          <a:xfrm flipH="1">
            <a:off x="7204227" y="3109617"/>
            <a:ext cx="1389563" cy="0"/>
          </a:xfrm>
          <a:prstGeom prst="straightConnector1">
            <a:avLst/>
          </a:prstGeom>
          <a:noFill/>
          <a:ln w="28575" cap="flat" cmpd="sng" algn="ctr">
            <a:solidFill>
              <a:sysClr val="windowText" lastClr="000000"/>
            </a:solidFill>
            <a:prstDash val="solid"/>
            <a:miter lim="800000"/>
            <a:tailEnd type="triangle"/>
          </a:ln>
          <a:effectLst/>
        </p:spPr>
      </p:cxnSp>
      <p:sp>
        <p:nvSpPr>
          <p:cNvPr id="38" name="椭圆 37">
            <a:extLst>
              <a:ext uri="{FF2B5EF4-FFF2-40B4-BE49-F238E27FC236}">
                <a16:creationId xmlns:a16="http://schemas.microsoft.com/office/drawing/2014/main" id="{0AB43693-9C80-BA41-A73A-0812F9F8E8B8}"/>
              </a:ext>
            </a:extLst>
          </p:cNvPr>
          <p:cNvSpPr/>
          <p:nvPr/>
        </p:nvSpPr>
        <p:spPr>
          <a:xfrm>
            <a:off x="6722722" y="3382080"/>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FA2F6936-1E51-5E4B-A2C0-B0B6436D9D0A}"/>
              </a:ext>
            </a:extLst>
          </p:cNvPr>
          <p:cNvSpPr/>
          <p:nvPr/>
        </p:nvSpPr>
        <p:spPr>
          <a:xfrm>
            <a:off x="6722722" y="3584494"/>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15981C73-BEEF-914F-994B-C94200800736}"/>
              </a:ext>
            </a:extLst>
          </p:cNvPr>
          <p:cNvSpPr/>
          <p:nvPr/>
        </p:nvSpPr>
        <p:spPr>
          <a:xfrm>
            <a:off x="6722722" y="3786908"/>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F1A394F0-5D9E-AE46-9DD8-EC19469AC0EB}"/>
              </a:ext>
            </a:extLst>
          </p:cNvPr>
          <p:cNvSpPr/>
          <p:nvPr/>
        </p:nvSpPr>
        <p:spPr>
          <a:xfrm>
            <a:off x="6722722" y="3989322"/>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0F324B9D-3370-AA43-AB2C-6E15C2A3BB39}"/>
              </a:ext>
            </a:extLst>
          </p:cNvPr>
          <p:cNvSpPr/>
          <p:nvPr/>
        </p:nvSpPr>
        <p:spPr>
          <a:xfrm>
            <a:off x="6722722" y="4191736"/>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文本框 42">
            <a:extLst>
              <a:ext uri="{FF2B5EF4-FFF2-40B4-BE49-F238E27FC236}">
                <a16:creationId xmlns:a16="http://schemas.microsoft.com/office/drawing/2014/main" id="{BDB187DD-B8DC-D34D-A264-ACB91D1E666E}"/>
              </a:ext>
            </a:extLst>
          </p:cNvPr>
          <p:cNvSpPr txBox="1"/>
          <p:nvPr/>
        </p:nvSpPr>
        <p:spPr>
          <a:xfrm>
            <a:off x="6230020" y="4321991"/>
            <a:ext cx="1165705" cy="368242"/>
          </a:xfrm>
          <a:prstGeom prst="rect">
            <a:avLst/>
          </a:prstGeom>
          <a:noFill/>
        </p:spPr>
        <p:txBody>
          <a:bodyPr wrap="none" rtlCol="0">
            <a:spAutoFit/>
          </a:bodyPr>
          <a:lstStyle/>
          <a:p>
            <a:pPr algn="ctr" fontAlgn="auto">
              <a:lnSpc>
                <a:spcPct val="80000"/>
              </a:lnSpc>
              <a:spcBef>
                <a:spcPts val="0"/>
              </a:spcBef>
              <a:spcAft>
                <a:spcPts val="0"/>
              </a:spcAft>
            </a:pPr>
            <a:r>
              <a:rPr kumimoji="1" lang="en-US" altLang="zh-CN" sz="1100" b="1">
                <a:solidFill>
                  <a:prstClr val="black"/>
                </a:solidFill>
                <a:latin typeface="Helvetica" pitchFamily="2" charset="0"/>
                <a:ea typeface="Cambria Math" panose="02040503050406030204" pitchFamily="18" charset="0"/>
                <a:cs typeface="Calibri" panose="020F0502020204030204" pitchFamily="34" charset="0"/>
              </a:rPr>
              <a:t>Discrete </a:t>
            </a:r>
          </a:p>
          <a:p>
            <a:pPr algn="ctr" fontAlgn="auto">
              <a:lnSpc>
                <a:spcPct val="80000"/>
              </a:lnSpc>
              <a:spcBef>
                <a:spcPts val="0"/>
              </a:spcBef>
              <a:spcAft>
                <a:spcPts val="0"/>
              </a:spcAft>
            </a:pPr>
            <a:r>
              <a:rPr kumimoji="1" lang="en-US" altLang="zh-CN" sz="1100" b="1">
                <a:solidFill>
                  <a:prstClr val="black"/>
                </a:solidFill>
                <a:latin typeface="Helvetica" pitchFamily="2" charset="0"/>
                <a:ea typeface="Cambria Math" panose="02040503050406030204" pitchFamily="18" charset="0"/>
                <a:cs typeface="Calibri" panose="020F0502020204030204" pitchFamily="34" charset="0"/>
              </a:rPr>
              <a:t>speech tokens</a:t>
            </a:r>
            <a:endParaRPr kumimoji="1" lang="zh-CN" altLang="en-US" sz="1100" b="1">
              <a:solidFill>
                <a:prstClr val="black"/>
              </a:solidFill>
              <a:latin typeface="Helvetica" pitchFamily="2" charset="0"/>
              <a:ea typeface="等线" panose="02010600030101010101" pitchFamily="2" charset="-122"/>
              <a:cs typeface="Calibri" panose="020F0502020204030204" pitchFamily="34" charset="0"/>
            </a:endParaRPr>
          </a:p>
        </p:txBody>
      </p:sp>
      <p:sp>
        <p:nvSpPr>
          <p:cNvPr id="44" name="圆角矩形 43">
            <a:extLst>
              <a:ext uri="{FF2B5EF4-FFF2-40B4-BE49-F238E27FC236}">
                <a16:creationId xmlns:a16="http://schemas.microsoft.com/office/drawing/2014/main" id="{E0002A50-4FA8-7142-9473-8F1ADA7BFD1E}"/>
              </a:ext>
            </a:extLst>
          </p:cNvPr>
          <p:cNvSpPr/>
          <p:nvPr/>
        </p:nvSpPr>
        <p:spPr>
          <a:xfrm>
            <a:off x="4437498" y="4387203"/>
            <a:ext cx="1989285" cy="823859"/>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圆角矩形标注 44">
            <a:extLst>
              <a:ext uri="{FF2B5EF4-FFF2-40B4-BE49-F238E27FC236}">
                <a16:creationId xmlns:a16="http://schemas.microsoft.com/office/drawing/2014/main" id="{B23F2D71-5269-A245-B594-A48D3C5813DE}"/>
              </a:ext>
            </a:extLst>
          </p:cNvPr>
          <p:cNvSpPr/>
          <p:nvPr/>
        </p:nvSpPr>
        <p:spPr>
          <a:xfrm>
            <a:off x="2831778" y="5549219"/>
            <a:ext cx="6293129" cy="1087214"/>
          </a:xfrm>
          <a:prstGeom prst="wedgeRoundRectCallout">
            <a:avLst>
              <a:gd name="adj1" fmla="val 7580"/>
              <a:gd name="adj2" fmla="val -84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ysClr val="windowText" lastClr="000000"/>
                </a:solidFill>
              </a:rPr>
              <a:t>Captures global information, like speaker timbre.</a:t>
            </a:r>
          </a:p>
          <a:p>
            <a:pPr algn="ctr"/>
            <a:r>
              <a:rPr kumimoji="1" lang="en-US" altLang="zh-CN" sz="1600">
                <a:solidFill>
                  <a:sysClr val="windowText" lastClr="000000"/>
                </a:solidFill>
              </a:rPr>
              <a:t>Information bottleneck in quantizer restricts it to be encoded again.</a:t>
            </a:r>
          </a:p>
        </p:txBody>
      </p:sp>
    </p:spTree>
    <p:extLst>
      <p:ext uri="{BB962C8B-B14F-4D97-AF65-F5344CB8AC3E}">
        <p14:creationId xmlns:p14="http://schemas.microsoft.com/office/powerpoint/2010/main" val="1619562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027719-25AD-6049-B5FE-F48638BE6544}"/>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6BE5C8F5-7506-DF43-8008-5376C4596B9F}"/>
              </a:ext>
            </a:extLst>
          </p:cNvPr>
          <p:cNvSpPr>
            <a:spLocks noGrp="1"/>
          </p:cNvSpPr>
          <p:nvPr>
            <p:ph idx="1"/>
          </p:nvPr>
        </p:nvSpPr>
        <p:spPr>
          <a:xfrm>
            <a:off x="609600" y="1521069"/>
            <a:ext cx="11055352" cy="654560"/>
          </a:xfrm>
        </p:spPr>
        <p:txBody>
          <a:bodyPr/>
          <a:lstStyle/>
          <a:p>
            <a:r>
              <a:rPr kumimoji="1" lang="en-US" altLang="zh-CN"/>
              <a:t>Multi-resolution and variable bitrate tokens</a:t>
            </a:r>
          </a:p>
          <a:p>
            <a:r>
              <a:rPr kumimoji="1" lang="en-US" altLang="zh-CN"/>
              <a:t>A few concepts here</a:t>
            </a:r>
            <a:endParaRPr kumimoji="1" lang="zh-CN" altLang="en-US"/>
          </a:p>
        </p:txBody>
      </p:sp>
      <p:sp>
        <p:nvSpPr>
          <p:cNvPr id="4" name="灯片编号占位符 3">
            <a:extLst>
              <a:ext uri="{FF2B5EF4-FFF2-40B4-BE49-F238E27FC236}">
                <a16:creationId xmlns:a16="http://schemas.microsoft.com/office/drawing/2014/main" id="{3849E64F-A033-C34B-84F9-EDB543F3EB85}"/>
              </a:ext>
            </a:extLst>
          </p:cNvPr>
          <p:cNvSpPr>
            <a:spLocks noGrp="1"/>
          </p:cNvSpPr>
          <p:nvPr>
            <p:ph type="sldNum" sz="quarter" idx="12"/>
          </p:nvPr>
        </p:nvSpPr>
        <p:spPr/>
        <p:txBody>
          <a:bodyPr/>
          <a:lstStyle/>
          <a:p>
            <a:fld id="{E35E9E6D-B1E9-4F08-8E83-0E081C425F53}" type="slidenum">
              <a:rPr lang="en-US" altLang="zh-CN" smtClean="0"/>
              <a:t>23</a:t>
            </a:fld>
            <a:endParaRPr lang="zh-CN" altLang="en-US"/>
          </a:p>
        </p:txBody>
      </p:sp>
      <p:sp>
        <p:nvSpPr>
          <p:cNvPr id="5" name="矩形: 圆角 121">
            <a:extLst>
              <a:ext uri="{FF2B5EF4-FFF2-40B4-BE49-F238E27FC236}">
                <a16:creationId xmlns:a16="http://schemas.microsoft.com/office/drawing/2014/main" id="{321DD8B7-7525-2A4B-8B1A-C24F2978111B}"/>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grpSp>
        <p:nvGrpSpPr>
          <p:cNvPr id="6" name="组合 5">
            <a:extLst>
              <a:ext uri="{FF2B5EF4-FFF2-40B4-BE49-F238E27FC236}">
                <a16:creationId xmlns:a16="http://schemas.microsoft.com/office/drawing/2014/main" id="{EDCC9081-54C4-CA43-8361-790AA7875FF9}"/>
              </a:ext>
            </a:extLst>
          </p:cNvPr>
          <p:cNvGrpSpPr/>
          <p:nvPr/>
        </p:nvGrpSpPr>
        <p:grpSpPr>
          <a:xfrm>
            <a:off x="3690739" y="2037523"/>
            <a:ext cx="8057915" cy="2408398"/>
            <a:chOff x="2714115" y="2371841"/>
            <a:chExt cx="6648371" cy="1987104"/>
          </a:xfrm>
        </p:grpSpPr>
        <p:cxnSp>
          <p:nvCxnSpPr>
            <p:cNvPr id="7" name="直线箭头连接符 6">
              <a:extLst>
                <a:ext uri="{FF2B5EF4-FFF2-40B4-BE49-F238E27FC236}">
                  <a16:creationId xmlns:a16="http://schemas.microsoft.com/office/drawing/2014/main" id="{44E2F95D-D136-6841-87C4-1596FEB5BF92}"/>
                </a:ext>
              </a:extLst>
            </p:cNvPr>
            <p:cNvCxnSpPr>
              <a:cxnSpLocks/>
            </p:cNvCxnSpPr>
            <p:nvPr/>
          </p:nvCxnSpPr>
          <p:spPr>
            <a:xfrm>
              <a:off x="3329777" y="3437181"/>
              <a:ext cx="5420423" cy="0"/>
            </a:xfrm>
            <a:prstGeom prst="straightConnector1">
              <a:avLst/>
            </a:prstGeom>
            <a:noFill/>
            <a:ln w="28575" cap="flat" cmpd="sng" algn="ctr">
              <a:solidFill>
                <a:sysClr val="windowText" lastClr="000000"/>
              </a:solidFill>
              <a:prstDash val="solid"/>
              <a:miter lim="800000"/>
              <a:tailEnd type="triangle"/>
            </a:ln>
            <a:effectLst/>
          </p:spPr>
        </p:cxnSp>
        <p:sp>
          <p:nvSpPr>
            <p:cNvPr id="8" name="梯形 7">
              <a:extLst>
                <a:ext uri="{FF2B5EF4-FFF2-40B4-BE49-F238E27FC236}">
                  <a16:creationId xmlns:a16="http://schemas.microsoft.com/office/drawing/2014/main" id="{B6F1F533-85A0-0D42-A4A3-7DD42BF4964B}"/>
                </a:ext>
              </a:extLst>
            </p:cNvPr>
            <p:cNvSpPr/>
            <p:nvPr/>
          </p:nvSpPr>
          <p:spPr>
            <a:xfrm rot="5400000">
              <a:off x="3714371" y="2736914"/>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CF5F0855-0CED-8A4D-9AB5-BAC4B312E608}"/>
                </a:ext>
              </a:extLst>
            </p:cNvPr>
            <p:cNvSpPr txBox="1"/>
            <p:nvPr/>
          </p:nvSpPr>
          <p:spPr>
            <a:xfrm>
              <a:off x="3844350" y="3272121"/>
              <a:ext cx="940630" cy="330120"/>
            </a:xfrm>
            <a:prstGeom prst="rect">
              <a:avLst/>
            </a:prstGeom>
            <a:noFill/>
          </p:spPr>
          <p:txBody>
            <a:bodyPr wrap="none" rtlCol="0">
              <a:spAutoFit/>
            </a:bodyPr>
            <a:lstStyle/>
            <a:p>
              <a:pPr fontAlgn="auto">
                <a:spcBef>
                  <a:spcPts val="0"/>
                </a:spcBef>
                <a:spcAft>
                  <a:spcPts val="0"/>
                </a:spcAft>
              </a:pPr>
              <a:r>
                <a:rPr kumimoji="1" lang="en-US" altLang="zh-CN" sz="2000">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sz="2000">
                <a:solidFill>
                  <a:prstClr val="black"/>
                </a:solidFill>
                <a:latin typeface="Helvetica" pitchFamily="2" charset="0"/>
                <a:ea typeface="等线" panose="02010600030101010101" pitchFamily="2" charset="-122"/>
                <a:cs typeface="Calibri" panose="020F0502020204030204" pitchFamily="34" charset="0"/>
              </a:endParaRPr>
            </a:p>
          </p:txBody>
        </p:sp>
        <p:sp>
          <p:nvSpPr>
            <p:cNvPr id="10" name="圆角矩形 9">
              <a:extLst>
                <a:ext uri="{FF2B5EF4-FFF2-40B4-BE49-F238E27FC236}">
                  <a16:creationId xmlns:a16="http://schemas.microsoft.com/office/drawing/2014/main" id="{E241C373-6E59-E847-BAB8-DDD5E7C7A141}"/>
                </a:ext>
              </a:extLst>
            </p:cNvPr>
            <p:cNvSpPr/>
            <p:nvPr/>
          </p:nvSpPr>
          <p:spPr>
            <a:xfrm>
              <a:off x="5131157" y="3139108"/>
              <a:ext cx="1400536" cy="57598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11" name="梯形 10">
              <a:extLst>
                <a:ext uri="{FF2B5EF4-FFF2-40B4-BE49-F238E27FC236}">
                  <a16:creationId xmlns:a16="http://schemas.microsoft.com/office/drawing/2014/main" id="{0742544C-5C48-C442-89AC-0B51BA4BFBB3}"/>
                </a:ext>
              </a:extLst>
            </p:cNvPr>
            <p:cNvSpPr/>
            <p:nvPr/>
          </p:nvSpPr>
          <p:spPr>
            <a:xfrm rot="16200000">
              <a:off x="7238023" y="2736914"/>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9AF9A8EA-0FC9-9B40-B1D1-3C6F3AEA0DE0}"/>
                </a:ext>
              </a:extLst>
            </p:cNvPr>
            <p:cNvSpPr txBox="1"/>
            <p:nvPr/>
          </p:nvSpPr>
          <p:spPr>
            <a:xfrm>
              <a:off x="7384487" y="3263450"/>
              <a:ext cx="952533" cy="330120"/>
            </a:xfrm>
            <a:prstGeom prst="rect">
              <a:avLst/>
            </a:prstGeom>
            <a:noFill/>
          </p:spPr>
          <p:txBody>
            <a:bodyPr wrap="none" rtlCol="0">
              <a:spAutoFit/>
            </a:bodyPr>
            <a:lstStyle/>
            <a:p>
              <a:pPr fontAlgn="auto">
                <a:spcBef>
                  <a:spcPts val="0"/>
                </a:spcBef>
                <a:spcAft>
                  <a:spcPts val="0"/>
                </a:spcAft>
              </a:pPr>
              <a:r>
                <a:rPr kumimoji="1" lang="en-US" altLang="zh-CN" sz="2000">
                  <a:solidFill>
                    <a:prstClr val="black"/>
                  </a:solidFill>
                  <a:latin typeface="Helvetica" pitchFamily="2" charset="0"/>
                  <a:ea typeface="Cambria Math" panose="02040503050406030204" pitchFamily="18" charset="0"/>
                  <a:cs typeface="Calibri" panose="020F0502020204030204" pitchFamily="34" charset="0"/>
                </a:rPr>
                <a:t>Decoder</a:t>
              </a:r>
              <a:endParaRPr kumimoji="1" lang="zh-CN" altLang="en-US" sz="2000">
                <a:solidFill>
                  <a:prstClr val="black"/>
                </a:solidFill>
                <a:latin typeface="Helvetica" pitchFamily="2" charset="0"/>
                <a:ea typeface="等线" panose="02010600030101010101" pitchFamily="2" charset="-122"/>
                <a:cs typeface="Calibri" panose="020F0502020204030204" pitchFamily="34" charset="0"/>
              </a:endParaRPr>
            </a:p>
          </p:txBody>
        </p:sp>
        <p:sp>
          <p:nvSpPr>
            <p:cNvPr id="13" name="椭圆 12">
              <a:extLst>
                <a:ext uri="{FF2B5EF4-FFF2-40B4-BE49-F238E27FC236}">
                  <a16:creationId xmlns:a16="http://schemas.microsoft.com/office/drawing/2014/main" id="{8B652088-2743-8347-AA24-2ABAD2619786}"/>
                </a:ext>
              </a:extLst>
            </p:cNvPr>
            <p:cNvSpPr/>
            <p:nvPr/>
          </p:nvSpPr>
          <p:spPr>
            <a:xfrm>
              <a:off x="5325930" y="2385486"/>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14" name="Picture 2">
              <a:extLst>
                <a:ext uri="{FF2B5EF4-FFF2-40B4-BE49-F238E27FC236}">
                  <a16:creationId xmlns:a16="http://schemas.microsoft.com/office/drawing/2014/main" id="{4A56DB2C-9906-E64F-95E0-4DDBC1D5B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82"/>
            <a:stretch/>
          </p:blipFill>
          <p:spPr bwMode="auto">
            <a:xfrm>
              <a:off x="2714115" y="2371841"/>
              <a:ext cx="858314" cy="18051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862D465-B361-EA44-9F17-1BE183094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16"/>
            <a:stretch/>
          </p:blipFill>
          <p:spPr bwMode="auto">
            <a:xfrm>
              <a:off x="8503810" y="2371841"/>
              <a:ext cx="858676" cy="180515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线箭头连接符 15">
              <a:extLst>
                <a:ext uri="{FF2B5EF4-FFF2-40B4-BE49-F238E27FC236}">
                  <a16:creationId xmlns:a16="http://schemas.microsoft.com/office/drawing/2014/main" id="{0D6DD553-8667-4047-8AF1-647E85E54B1F}"/>
                </a:ext>
              </a:extLst>
            </p:cNvPr>
            <p:cNvCxnSpPr>
              <a:cxnSpLocks/>
              <a:endCxn id="13" idx="2"/>
            </p:cNvCxnSpPr>
            <p:nvPr/>
          </p:nvCxnSpPr>
          <p:spPr>
            <a:xfrm>
              <a:off x="3349045" y="2593696"/>
              <a:ext cx="1976885" cy="0"/>
            </a:xfrm>
            <a:prstGeom prst="straightConnector1">
              <a:avLst/>
            </a:prstGeom>
            <a:noFill/>
            <a:ln w="28575" cap="flat" cmpd="sng" algn="ctr">
              <a:solidFill>
                <a:sysClr val="windowText" lastClr="000000"/>
              </a:solidFill>
              <a:prstDash val="solid"/>
              <a:miter lim="800000"/>
              <a:tailEnd type="triangle"/>
            </a:ln>
            <a:effectLst/>
          </p:spPr>
        </p:cxnSp>
        <p:cxnSp>
          <p:nvCxnSpPr>
            <p:cNvPr id="17" name="直线箭头连接符 16">
              <a:extLst>
                <a:ext uri="{FF2B5EF4-FFF2-40B4-BE49-F238E27FC236}">
                  <a16:creationId xmlns:a16="http://schemas.microsoft.com/office/drawing/2014/main" id="{F25490BF-357D-D64D-9B23-DC531F6B7EAE}"/>
                </a:ext>
              </a:extLst>
            </p:cNvPr>
            <p:cNvCxnSpPr>
              <a:cxnSpLocks/>
              <a:endCxn id="13" idx="6"/>
            </p:cNvCxnSpPr>
            <p:nvPr/>
          </p:nvCxnSpPr>
          <p:spPr>
            <a:xfrm flipH="1">
              <a:off x="7281128" y="2593696"/>
              <a:ext cx="1389563" cy="0"/>
            </a:xfrm>
            <a:prstGeom prst="straightConnector1">
              <a:avLst/>
            </a:prstGeom>
            <a:noFill/>
            <a:ln w="28575" cap="flat" cmpd="sng" algn="ctr">
              <a:solidFill>
                <a:sysClr val="windowText" lastClr="000000"/>
              </a:solidFill>
              <a:prstDash val="solid"/>
              <a:miter lim="800000"/>
              <a:tailEnd type="triangle"/>
            </a:ln>
            <a:effectLst/>
          </p:spPr>
        </p:cxnSp>
        <p:sp>
          <p:nvSpPr>
            <p:cNvPr id="18" name="椭圆 17">
              <a:extLst>
                <a:ext uri="{FF2B5EF4-FFF2-40B4-BE49-F238E27FC236}">
                  <a16:creationId xmlns:a16="http://schemas.microsoft.com/office/drawing/2014/main" id="{7224D450-0235-1A49-8CAF-85163A584740}"/>
                </a:ext>
              </a:extLst>
            </p:cNvPr>
            <p:cNvSpPr/>
            <p:nvPr/>
          </p:nvSpPr>
          <p:spPr>
            <a:xfrm>
              <a:off x="6780355" y="2962033"/>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椭圆 18">
              <a:extLst>
                <a:ext uri="{FF2B5EF4-FFF2-40B4-BE49-F238E27FC236}">
                  <a16:creationId xmlns:a16="http://schemas.microsoft.com/office/drawing/2014/main" id="{8631494D-6EF8-2941-B93E-904BC4C16333}"/>
                </a:ext>
              </a:extLst>
            </p:cNvPr>
            <p:cNvSpPr/>
            <p:nvPr/>
          </p:nvSpPr>
          <p:spPr>
            <a:xfrm>
              <a:off x="6780355" y="316444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7B64E54E-958E-D542-905A-291A8E49B744}"/>
                </a:ext>
              </a:extLst>
            </p:cNvPr>
            <p:cNvSpPr/>
            <p:nvPr/>
          </p:nvSpPr>
          <p:spPr>
            <a:xfrm>
              <a:off x="6780355" y="3366861"/>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E0C94F07-D7D4-324E-A5A3-2B77CF0947BE}"/>
                </a:ext>
              </a:extLst>
            </p:cNvPr>
            <p:cNvSpPr/>
            <p:nvPr/>
          </p:nvSpPr>
          <p:spPr>
            <a:xfrm>
              <a:off x="6780355" y="3569275"/>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C7CC52A5-08A9-B642-90A6-4C9BA80C821A}"/>
                </a:ext>
              </a:extLst>
            </p:cNvPr>
            <p:cNvSpPr/>
            <p:nvPr/>
          </p:nvSpPr>
          <p:spPr>
            <a:xfrm>
              <a:off x="6780355" y="3771689"/>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0760A57E-944B-0048-8D5D-3631B431DA0C}"/>
                </a:ext>
              </a:extLst>
            </p:cNvPr>
            <p:cNvSpPr txBox="1"/>
            <p:nvPr/>
          </p:nvSpPr>
          <p:spPr>
            <a:xfrm>
              <a:off x="6270154" y="3993009"/>
              <a:ext cx="1176051" cy="365936"/>
            </a:xfrm>
            <a:prstGeom prst="rect">
              <a:avLst/>
            </a:prstGeom>
            <a:noFill/>
          </p:spPr>
          <p:txBody>
            <a:bodyPr wrap="none" rtlCol="0">
              <a:spAutoFit/>
            </a:bodyPr>
            <a:lstStyle/>
            <a:p>
              <a:pPr algn="ctr" fontAlgn="auto">
                <a:lnSpc>
                  <a:spcPct val="80000"/>
                </a:lnSpc>
                <a:spcBef>
                  <a:spcPts val="0"/>
                </a:spcBef>
                <a:spcAft>
                  <a:spcPts val="0"/>
                </a:spcAft>
              </a:pPr>
              <a:r>
                <a:rPr kumimoji="1" lang="en-US" altLang="zh-CN" sz="1400" b="1">
                  <a:solidFill>
                    <a:prstClr val="black"/>
                  </a:solidFill>
                  <a:latin typeface="Helvetica" pitchFamily="2" charset="0"/>
                  <a:ea typeface="Cambria Math" panose="02040503050406030204" pitchFamily="18" charset="0"/>
                  <a:cs typeface="Calibri" panose="020F0502020204030204" pitchFamily="34" charset="0"/>
                </a:rPr>
                <a:t>Discrete </a:t>
              </a:r>
            </a:p>
            <a:p>
              <a:pPr algn="ctr" fontAlgn="auto">
                <a:lnSpc>
                  <a:spcPct val="80000"/>
                </a:lnSpc>
                <a:spcBef>
                  <a:spcPts val="0"/>
                </a:spcBef>
                <a:spcAft>
                  <a:spcPts val="0"/>
                </a:spcAft>
              </a:pPr>
              <a:r>
                <a:rPr kumimoji="1" lang="en-US" altLang="zh-CN" sz="1400" b="1">
                  <a:solidFill>
                    <a:prstClr val="black"/>
                  </a:solidFill>
                  <a:latin typeface="Helvetica" pitchFamily="2" charset="0"/>
                  <a:ea typeface="Cambria Math" panose="02040503050406030204" pitchFamily="18" charset="0"/>
                  <a:cs typeface="Calibri" panose="020F0502020204030204" pitchFamily="34" charset="0"/>
                </a:rPr>
                <a:t>speech tokens</a:t>
              </a:r>
              <a:endParaRPr kumimoji="1" lang="zh-CN" altLang="en-US" sz="1400" b="1">
                <a:solidFill>
                  <a:prstClr val="black"/>
                </a:solidFill>
                <a:latin typeface="Helvetica" pitchFamily="2" charset="0"/>
                <a:ea typeface="等线" panose="02010600030101010101" pitchFamily="2" charset="-122"/>
                <a:cs typeface="Calibri" panose="020F0502020204030204" pitchFamily="34" charset="0"/>
              </a:endParaRPr>
            </a:p>
          </p:txBody>
        </p:sp>
      </p:grpSp>
      <p:sp>
        <p:nvSpPr>
          <p:cNvPr id="25" name="圆角矩形标注 24">
            <a:extLst>
              <a:ext uri="{FF2B5EF4-FFF2-40B4-BE49-F238E27FC236}">
                <a16:creationId xmlns:a16="http://schemas.microsoft.com/office/drawing/2014/main" id="{72158065-8813-8348-B29B-C20135EEC659}"/>
              </a:ext>
            </a:extLst>
          </p:cNvPr>
          <p:cNvSpPr/>
          <p:nvPr/>
        </p:nvSpPr>
        <p:spPr>
          <a:xfrm>
            <a:off x="3320984" y="3932041"/>
            <a:ext cx="4530925" cy="970018"/>
          </a:xfrm>
          <a:prstGeom prst="wedgeRoundRectCallout">
            <a:avLst>
              <a:gd name="adj1" fmla="val 21265"/>
              <a:gd name="adj2" fmla="val -876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Temporal resolution (frame rate), Hz</a:t>
            </a:r>
          </a:p>
          <a:p>
            <a:pPr algn="ctr"/>
            <a:r>
              <a:rPr kumimoji="1" lang="en-US" altLang="zh-CN">
                <a:solidFill>
                  <a:schemeClr val="tx1"/>
                </a:solidFill>
              </a:rPr>
              <a:t>Number of frames per second of representation.</a:t>
            </a:r>
            <a:endParaRPr kumimoji="1" lang="zh-CN" altLang="en-US">
              <a:solidFill>
                <a:schemeClr val="tx1"/>
              </a:solidFill>
            </a:endParaRPr>
          </a:p>
        </p:txBody>
      </p:sp>
      <p:sp>
        <p:nvSpPr>
          <p:cNvPr id="26" name="圆角矩形标注 25">
            <a:extLst>
              <a:ext uri="{FF2B5EF4-FFF2-40B4-BE49-F238E27FC236}">
                <a16:creationId xmlns:a16="http://schemas.microsoft.com/office/drawing/2014/main" id="{DA7549D8-EA75-8242-9C60-899DEBEDAC07}"/>
              </a:ext>
            </a:extLst>
          </p:cNvPr>
          <p:cNvSpPr/>
          <p:nvPr/>
        </p:nvSpPr>
        <p:spPr>
          <a:xfrm>
            <a:off x="7849981" y="4786467"/>
            <a:ext cx="4342019" cy="1200728"/>
          </a:xfrm>
          <a:prstGeom prst="wedgeRoundRectCallout">
            <a:avLst>
              <a:gd name="adj1" fmla="val -20831"/>
              <a:gd name="adj2" fmla="val -836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Bitrate, bit/s</a:t>
            </a:r>
          </a:p>
          <a:p>
            <a:pPr algn="ctr"/>
            <a:r>
              <a:rPr kumimoji="1" lang="en-US" altLang="zh-CN">
                <a:solidFill>
                  <a:schemeClr val="tx1"/>
                </a:solidFill>
              </a:rPr>
              <a:t>Number of binary bits needed to encode the tokens per second</a:t>
            </a:r>
            <a:endParaRPr kumimoji="1" lang="zh-CN" altLang="en-US">
              <a:solidFill>
                <a:schemeClr val="tx1"/>
              </a:solidFill>
            </a:endParaRPr>
          </a:p>
        </p:txBody>
      </p:sp>
      <mc:AlternateContent xmlns:mc="http://schemas.openxmlformats.org/markup-compatibility/2006" xmlns:a14="http://schemas.microsoft.com/office/drawing/2010/main">
        <mc:Choice Requires="a14">
          <p:sp>
            <p:nvSpPr>
              <p:cNvPr id="27" name="圆角矩形 26">
                <a:extLst>
                  <a:ext uri="{FF2B5EF4-FFF2-40B4-BE49-F238E27FC236}">
                    <a16:creationId xmlns:a16="http://schemas.microsoft.com/office/drawing/2014/main" id="{D394D01F-3B9F-1D49-9491-6E7A51216B7F}"/>
                  </a:ext>
                </a:extLst>
              </p:cNvPr>
              <p:cNvSpPr/>
              <p:nvPr/>
            </p:nvSpPr>
            <p:spPr>
              <a:xfrm>
                <a:off x="308683" y="5199867"/>
                <a:ext cx="4858247" cy="1100878"/>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For a quantizer at </a:t>
                </a:r>
                <a14:m>
                  <m:oMath xmlns:m="http://schemas.openxmlformats.org/officeDocument/2006/math">
                    <m:r>
                      <a:rPr kumimoji="1" lang="en-US" altLang="zh-CN" i="1" dirty="0" smtClean="0">
                        <a:solidFill>
                          <a:schemeClr val="tx1"/>
                        </a:solidFill>
                        <a:latin typeface="Cambria Math" panose="02040503050406030204" pitchFamily="18" charset="0"/>
                      </a:rPr>
                      <m:t>𝐹</m:t>
                    </m:r>
                  </m:oMath>
                </a14:m>
                <a:r>
                  <a:rPr kumimoji="1" lang="en-US" altLang="zh-CN" i="1">
                    <a:solidFill>
                      <a:schemeClr val="tx1"/>
                    </a:solidFill>
                  </a:rPr>
                  <a:t> </a:t>
                </a:r>
                <a:r>
                  <a:rPr kumimoji="1" lang="en-US" altLang="zh-CN">
                    <a:solidFill>
                      <a:schemeClr val="tx1"/>
                    </a:solidFill>
                  </a:rPr>
                  <a:t>(Hz), with vocabulary size </a:t>
                </a:r>
                <a14:m>
                  <m:oMath xmlns:m="http://schemas.openxmlformats.org/officeDocument/2006/math">
                    <m:r>
                      <a:rPr kumimoji="1" lang="en-US" altLang="zh-CN" i="1" dirty="0" smtClean="0">
                        <a:solidFill>
                          <a:schemeClr val="tx1"/>
                        </a:solidFill>
                        <a:latin typeface="Cambria Math" panose="02040503050406030204" pitchFamily="18" charset="0"/>
                      </a:rPr>
                      <m:t>𝑉</m:t>
                    </m:r>
                  </m:oMath>
                </a14:m>
                <a:r>
                  <a:rPr kumimoji="1" lang="en-US" altLang="zh-CN">
                    <a:solidFill>
                      <a:schemeClr val="tx1"/>
                    </a:solidFill>
                  </a:rPr>
                  <a:t>, then its bitrate is</a:t>
                </a:r>
              </a:p>
              <a:p>
                <a:pPr algn="ctr"/>
                <a14:m>
                  <m:oMath xmlns:m="http://schemas.openxmlformats.org/officeDocument/2006/math">
                    <m:r>
                      <a:rPr kumimoji="1" lang="en-US" altLang="zh-CN" b="0" i="1" smtClean="0">
                        <a:solidFill>
                          <a:schemeClr val="tx1"/>
                        </a:solidFill>
                        <a:latin typeface="Cambria Math" panose="02040503050406030204" pitchFamily="18" charset="0"/>
                      </a:rPr>
                      <m:t>𝐹</m:t>
                    </m:r>
                    <m:d>
                      <m:dPr>
                        <m:begChr m:val="⌈"/>
                        <m:endChr m:val=""/>
                        <m:ctrlPr>
                          <a:rPr kumimoji="1" lang="en-US" altLang="zh-CN" b="0" i="1" smtClean="0">
                            <a:solidFill>
                              <a:schemeClr val="tx1"/>
                            </a:solidFill>
                            <a:latin typeface="Cambria Math" panose="02040503050406030204" pitchFamily="18" charset="0"/>
                          </a:rPr>
                        </m:ctrlPr>
                      </m:dPr>
                      <m:e>
                        <m:d>
                          <m:dPr>
                            <m:begChr m:val=""/>
                            <m:endChr m:val="⌉"/>
                            <m:ctrlPr>
                              <a:rPr kumimoji="1" lang="en-US" altLang="zh-CN" b="0" i="1" smtClean="0">
                                <a:solidFill>
                                  <a:schemeClr val="tx1"/>
                                </a:solidFill>
                                <a:latin typeface="Cambria Math" panose="02040503050406030204" pitchFamily="18" charset="0"/>
                              </a:rPr>
                            </m:ctrlPr>
                          </m:dPr>
                          <m:e>
                            <m:func>
                              <m:funcPr>
                                <m:ctrlPr>
                                  <a:rPr kumimoji="1" lang="en-US" altLang="zh-CN" b="0" i="1" smtClean="0">
                                    <a:solidFill>
                                      <a:schemeClr val="tx1"/>
                                    </a:solidFill>
                                    <a:latin typeface="Cambria Math" panose="02040503050406030204" pitchFamily="18" charset="0"/>
                                  </a:rPr>
                                </m:ctrlPr>
                              </m:funcPr>
                              <m:fName>
                                <m:sSub>
                                  <m:sSubPr>
                                    <m:ctrlPr>
                                      <a:rPr kumimoji="1" lang="en-US" altLang="zh-CN" b="0" i="1" smtClean="0">
                                        <a:solidFill>
                                          <a:schemeClr val="tx1"/>
                                        </a:solidFill>
                                        <a:latin typeface="Cambria Math" panose="02040503050406030204" pitchFamily="18" charset="0"/>
                                      </a:rPr>
                                    </m:ctrlPr>
                                  </m:sSubPr>
                                  <m:e>
                                    <m:r>
                                      <m:rPr>
                                        <m:sty m:val="p"/>
                                      </m:rPr>
                                      <a:rPr kumimoji="1" lang="en-US" altLang="zh-CN" b="0" i="0" smtClean="0">
                                        <a:solidFill>
                                          <a:schemeClr val="tx1"/>
                                        </a:solidFill>
                                        <a:latin typeface="Cambria Math" panose="02040503050406030204" pitchFamily="18" charset="0"/>
                                      </a:rPr>
                                      <m:t>log</m:t>
                                    </m:r>
                                  </m:e>
                                  <m:sub>
                                    <m:r>
                                      <a:rPr kumimoji="1" lang="en-US" altLang="zh-CN" b="0" i="1" smtClean="0">
                                        <a:solidFill>
                                          <a:schemeClr val="tx1"/>
                                        </a:solidFill>
                                        <a:latin typeface="Cambria Math" panose="02040503050406030204" pitchFamily="18" charset="0"/>
                                      </a:rPr>
                                      <m:t>2</m:t>
                                    </m:r>
                                  </m:sub>
                                </m:sSub>
                              </m:fName>
                              <m:e>
                                <m:r>
                                  <a:rPr kumimoji="1" lang="en-US" altLang="zh-CN" b="0" i="1" smtClean="0">
                                    <a:solidFill>
                                      <a:schemeClr val="tx1"/>
                                    </a:solidFill>
                                    <a:latin typeface="Cambria Math" panose="02040503050406030204" pitchFamily="18" charset="0"/>
                                  </a:rPr>
                                  <m:t>𝑉</m:t>
                                </m:r>
                              </m:e>
                            </m:func>
                          </m:e>
                        </m:d>
                      </m:e>
                    </m:d>
                  </m:oMath>
                </a14:m>
                <a:r>
                  <a:rPr kumimoji="1" lang="en-US" altLang="zh-CN">
                    <a:solidFill>
                      <a:schemeClr val="tx1"/>
                    </a:solidFill>
                  </a:rPr>
                  <a:t> bit/s</a:t>
                </a:r>
              </a:p>
            </p:txBody>
          </p:sp>
        </mc:Choice>
        <mc:Fallback xmlns="">
          <p:sp>
            <p:nvSpPr>
              <p:cNvPr id="27" name="圆角矩形 26">
                <a:extLst>
                  <a:ext uri="{FF2B5EF4-FFF2-40B4-BE49-F238E27FC236}">
                    <a16:creationId xmlns:a16="http://schemas.microsoft.com/office/drawing/2014/main" id="{D394D01F-3B9F-1D49-9491-6E7A51216B7F}"/>
                  </a:ext>
                </a:extLst>
              </p:cNvPr>
              <p:cNvSpPr>
                <a:spLocks noRot="1" noChangeAspect="1" noMove="1" noResize="1" noEditPoints="1" noAdjustHandles="1" noChangeArrowheads="1" noChangeShapeType="1" noTextEdit="1"/>
              </p:cNvSpPr>
              <p:nvPr/>
            </p:nvSpPr>
            <p:spPr>
              <a:xfrm>
                <a:off x="308683" y="5199867"/>
                <a:ext cx="4858247" cy="1100878"/>
              </a:xfrm>
              <a:prstGeom prst="roundRect">
                <a:avLst/>
              </a:prstGeom>
              <a:blipFill>
                <a:blip r:embed="rId4"/>
                <a:stretch>
                  <a:fillRect b="-51892"/>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978320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027719-25AD-6049-B5FE-F48638BE6544}"/>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6BE5C8F5-7506-DF43-8008-5376C4596B9F}"/>
              </a:ext>
            </a:extLst>
          </p:cNvPr>
          <p:cNvSpPr>
            <a:spLocks noGrp="1"/>
          </p:cNvSpPr>
          <p:nvPr>
            <p:ph idx="1"/>
          </p:nvPr>
        </p:nvSpPr>
        <p:spPr>
          <a:xfrm>
            <a:off x="609600" y="1521069"/>
            <a:ext cx="11055352" cy="654560"/>
          </a:xfrm>
        </p:spPr>
        <p:txBody>
          <a:bodyPr/>
          <a:lstStyle/>
          <a:p>
            <a:r>
              <a:rPr kumimoji="1" lang="en-US" altLang="zh-CN"/>
              <a:t>Multi-resolution and variable bitrate tokens</a:t>
            </a:r>
          </a:p>
          <a:p>
            <a:r>
              <a:rPr kumimoji="1" lang="en-US" altLang="zh-CN"/>
              <a:t>A few concepts here</a:t>
            </a:r>
            <a:endParaRPr kumimoji="1" lang="zh-CN" altLang="en-US"/>
          </a:p>
        </p:txBody>
      </p:sp>
      <p:sp>
        <p:nvSpPr>
          <p:cNvPr id="4" name="灯片编号占位符 3">
            <a:extLst>
              <a:ext uri="{FF2B5EF4-FFF2-40B4-BE49-F238E27FC236}">
                <a16:creationId xmlns:a16="http://schemas.microsoft.com/office/drawing/2014/main" id="{3849E64F-A033-C34B-84F9-EDB543F3EB85}"/>
              </a:ext>
            </a:extLst>
          </p:cNvPr>
          <p:cNvSpPr>
            <a:spLocks noGrp="1"/>
          </p:cNvSpPr>
          <p:nvPr>
            <p:ph type="sldNum" sz="quarter" idx="12"/>
          </p:nvPr>
        </p:nvSpPr>
        <p:spPr/>
        <p:txBody>
          <a:bodyPr/>
          <a:lstStyle/>
          <a:p>
            <a:fld id="{E35E9E6D-B1E9-4F08-8E83-0E081C425F53}" type="slidenum">
              <a:rPr lang="en-US" altLang="zh-CN" smtClean="0"/>
              <a:t>24</a:t>
            </a:fld>
            <a:endParaRPr lang="zh-CN" altLang="en-US"/>
          </a:p>
        </p:txBody>
      </p:sp>
      <p:sp>
        <p:nvSpPr>
          <p:cNvPr id="5" name="矩形: 圆角 121">
            <a:extLst>
              <a:ext uri="{FF2B5EF4-FFF2-40B4-BE49-F238E27FC236}">
                <a16:creationId xmlns:a16="http://schemas.microsoft.com/office/drawing/2014/main" id="{321DD8B7-7525-2A4B-8B1A-C24F2978111B}"/>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mc:AlternateContent xmlns:mc="http://schemas.openxmlformats.org/markup-compatibility/2006" xmlns:a14="http://schemas.microsoft.com/office/drawing/2010/main">
        <mc:Choice Requires="a14">
          <p:sp>
            <p:nvSpPr>
              <p:cNvPr id="27" name="圆角矩形 26">
                <a:extLst>
                  <a:ext uri="{FF2B5EF4-FFF2-40B4-BE49-F238E27FC236}">
                    <a16:creationId xmlns:a16="http://schemas.microsoft.com/office/drawing/2014/main" id="{D394D01F-3B9F-1D49-9491-6E7A51216B7F}"/>
                  </a:ext>
                </a:extLst>
              </p:cNvPr>
              <p:cNvSpPr/>
              <p:nvPr/>
            </p:nvSpPr>
            <p:spPr>
              <a:xfrm>
                <a:off x="3666877" y="2489774"/>
                <a:ext cx="4858247" cy="1100878"/>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For a quantizer at </a:t>
                </a:r>
                <a14:m>
                  <m:oMath xmlns:m="http://schemas.openxmlformats.org/officeDocument/2006/math">
                    <m:r>
                      <a:rPr kumimoji="1" lang="en-US" altLang="zh-CN" i="1" dirty="0" smtClean="0">
                        <a:solidFill>
                          <a:schemeClr val="tx1"/>
                        </a:solidFill>
                        <a:latin typeface="Cambria Math" panose="02040503050406030204" pitchFamily="18" charset="0"/>
                      </a:rPr>
                      <m:t>𝐹</m:t>
                    </m:r>
                  </m:oMath>
                </a14:m>
                <a:r>
                  <a:rPr kumimoji="1" lang="en-US" altLang="zh-CN" i="1">
                    <a:solidFill>
                      <a:schemeClr val="tx1"/>
                    </a:solidFill>
                  </a:rPr>
                  <a:t> </a:t>
                </a:r>
                <a:r>
                  <a:rPr kumimoji="1" lang="en-US" altLang="zh-CN">
                    <a:solidFill>
                      <a:schemeClr val="tx1"/>
                    </a:solidFill>
                  </a:rPr>
                  <a:t>(Hz), with vocabulary size </a:t>
                </a:r>
                <a14:m>
                  <m:oMath xmlns:m="http://schemas.openxmlformats.org/officeDocument/2006/math">
                    <m:r>
                      <a:rPr kumimoji="1" lang="en-US" altLang="zh-CN" i="1" dirty="0" smtClean="0">
                        <a:solidFill>
                          <a:schemeClr val="tx1"/>
                        </a:solidFill>
                        <a:latin typeface="Cambria Math" panose="02040503050406030204" pitchFamily="18" charset="0"/>
                      </a:rPr>
                      <m:t>𝑉</m:t>
                    </m:r>
                  </m:oMath>
                </a14:m>
                <a:r>
                  <a:rPr kumimoji="1" lang="en-US" altLang="zh-CN">
                    <a:solidFill>
                      <a:schemeClr val="tx1"/>
                    </a:solidFill>
                  </a:rPr>
                  <a:t>, then its bitrate is</a:t>
                </a:r>
              </a:p>
              <a:p>
                <a:pPr algn="ctr"/>
                <a14:m>
                  <m:oMath xmlns:m="http://schemas.openxmlformats.org/officeDocument/2006/math">
                    <m:r>
                      <a:rPr kumimoji="1" lang="en-US" altLang="zh-CN" b="0" i="1" smtClean="0">
                        <a:solidFill>
                          <a:schemeClr val="tx1"/>
                        </a:solidFill>
                        <a:latin typeface="Cambria Math" panose="02040503050406030204" pitchFamily="18" charset="0"/>
                      </a:rPr>
                      <m:t>𝐹</m:t>
                    </m:r>
                    <m:d>
                      <m:dPr>
                        <m:begChr m:val="⌈"/>
                        <m:endChr m:val=""/>
                        <m:ctrlPr>
                          <a:rPr kumimoji="1" lang="en-US" altLang="zh-CN" b="0" i="1" smtClean="0">
                            <a:solidFill>
                              <a:schemeClr val="tx1"/>
                            </a:solidFill>
                            <a:latin typeface="Cambria Math" panose="02040503050406030204" pitchFamily="18" charset="0"/>
                          </a:rPr>
                        </m:ctrlPr>
                      </m:dPr>
                      <m:e>
                        <m:d>
                          <m:dPr>
                            <m:begChr m:val=""/>
                            <m:endChr m:val="⌉"/>
                            <m:ctrlPr>
                              <a:rPr kumimoji="1" lang="en-US" altLang="zh-CN" b="0" i="1" smtClean="0">
                                <a:solidFill>
                                  <a:schemeClr val="tx1"/>
                                </a:solidFill>
                                <a:latin typeface="Cambria Math" panose="02040503050406030204" pitchFamily="18" charset="0"/>
                              </a:rPr>
                            </m:ctrlPr>
                          </m:dPr>
                          <m:e>
                            <m:func>
                              <m:funcPr>
                                <m:ctrlPr>
                                  <a:rPr kumimoji="1" lang="en-US" altLang="zh-CN" b="0" i="1" smtClean="0">
                                    <a:solidFill>
                                      <a:schemeClr val="tx1"/>
                                    </a:solidFill>
                                    <a:latin typeface="Cambria Math" panose="02040503050406030204" pitchFamily="18" charset="0"/>
                                  </a:rPr>
                                </m:ctrlPr>
                              </m:funcPr>
                              <m:fName>
                                <m:sSub>
                                  <m:sSubPr>
                                    <m:ctrlPr>
                                      <a:rPr kumimoji="1" lang="en-US" altLang="zh-CN" b="0" i="1" smtClean="0">
                                        <a:solidFill>
                                          <a:schemeClr val="tx1"/>
                                        </a:solidFill>
                                        <a:latin typeface="Cambria Math" panose="02040503050406030204" pitchFamily="18" charset="0"/>
                                      </a:rPr>
                                    </m:ctrlPr>
                                  </m:sSubPr>
                                  <m:e>
                                    <m:r>
                                      <m:rPr>
                                        <m:sty m:val="p"/>
                                      </m:rPr>
                                      <a:rPr kumimoji="1" lang="en-US" altLang="zh-CN" b="0" i="0" smtClean="0">
                                        <a:solidFill>
                                          <a:schemeClr val="tx1"/>
                                        </a:solidFill>
                                        <a:latin typeface="Cambria Math" panose="02040503050406030204" pitchFamily="18" charset="0"/>
                                      </a:rPr>
                                      <m:t>log</m:t>
                                    </m:r>
                                  </m:e>
                                  <m:sub>
                                    <m:r>
                                      <a:rPr kumimoji="1" lang="en-US" altLang="zh-CN" b="0" i="1" smtClean="0">
                                        <a:solidFill>
                                          <a:schemeClr val="tx1"/>
                                        </a:solidFill>
                                        <a:latin typeface="Cambria Math" panose="02040503050406030204" pitchFamily="18" charset="0"/>
                                      </a:rPr>
                                      <m:t>2</m:t>
                                    </m:r>
                                  </m:sub>
                                </m:sSub>
                              </m:fName>
                              <m:e>
                                <m:r>
                                  <a:rPr kumimoji="1" lang="en-US" altLang="zh-CN" b="0" i="1" smtClean="0">
                                    <a:solidFill>
                                      <a:schemeClr val="tx1"/>
                                    </a:solidFill>
                                    <a:latin typeface="Cambria Math" panose="02040503050406030204" pitchFamily="18" charset="0"/>
                                  </a:rPr>
                                  <m:t>𝑉</m:t>
                                </m:r>
                              </m:e>
                            </m:func>
                          </m:e>
                        </m:d>
                      </m:e>
                    </m:d>
                  </m:oMath>
                </a14:m>
                <a:r>
                  <a:rPr kumimoji="1" lang="en-US" altLang="zh-CN">
                    <a:solidFill>
                      <a:schemeClr val="tx1"/>
                    </a:solidFill>
                  </a:rPr>
                  <a:t> bit/s</a:t>
                </a:r>
              </a:p>
            </p:txBody>
          </p:sp>
        </mc:Choice>
        <mc:Fallback xmlns="">
          <p:sp>
            <p:nvSpPr>
              <p:cNvPr id="27" name="圆角矩形 26">
                <a:extLst>
                  <a:ext uri="{FF2B5EF4-FFF2-40B4-BE49-F238E27FC236}">
                    <a16:creationId xmlns:a16="http://schemas.microsoft.com/office/drawing/2014/main" id="{D394D01F-3B9F-1D49-9491-6E7A51216B7F}"/>
                  </a:ext>
                </a:extLst>
              </p:cNvPr>
              <p:cNvSpPr>
                <a:spLocks noRot="1" noChangeAspect="1" noMove="1" noResize="1" noEditPoints="1" noAdjustHandles="1" noChangeArrowheads="1" noChangeShapeType="1" noTextEdit="1"/>
              </p:cNvSpPr>
              <p:nvPr/>
            </p:nvSpPr>
            <p:spPr>
              <a:xfrm>
                <a:off x="3666877" y="2489774"/>
                <a:ext cx="4858247" cy="1100878"/>
              </a:xfrm>
              <a:prstGeom prst="roundRect">
                <a:avLst/>
              </a:prstGeom>
              <a:blipFill>
                <a:blip r:embed="rId3"/>
                <a:stretch>
                  <a:fillRect b="-52432"/>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圆角矩形 27">
                <a:extLst>
                  <a:ext uri="{FF2B5EF4-FFF2-40B4-BE49-F238E27FC236}">
                    <a16:creationId xmlns:a16="http://schemas.microsoft.com/office/drawing/2014/main" id="{755C1162-5E84-0247-BE47-F165D58CA761}"/>
                  </a:ext>
                </a:extLst>
              </p:cNvPr>
              <p:cNvSpPr/>
              <p:nvPr/>
            </p:nvSpPr>
            <p:spPr>
              <a:xfrm>
                <a:off x="3666876" y="3868513"/>
                <a:ext cx="4858247" cy="1704245"/>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When there are </a:t>
                </a:r>
                <a14:m>
                  <m:oMath xmlns:m="http://schemas.openxmlformats.org/officeDocument/2006/math">
                    <m:r>
                      <a:rPr kumimoji="1" lang="en-US" altLang="zh-CN" b="0" i="1" smtClean="0">
                        <a:solidFill>
                          <a:schemeClr val="tx1"/>
                        </a:solidFill>
                        <a:latin typeface="Cambria Math" panose="02040503050406030204" pitchFamily="18" charset="0"/>
                      </a:rPr>
                      <m:t>𝑄</m:t>
                    </m:r>
                  </m:oMath>
                </a14:m>
                <a:r>
                  <a:rPr kumimoji="1" lang="en-US" altLang="zh-CN">
                    <a:solidFill>
                      <a:schemeClr val="tx1"/>
                    </a:solidFill>
                  </a:rPr>
                  <a:t> quantizers (codebooks), all with the same configuration,</a:t>
                </a:r>
              </a:p>
              <a:p>
                <a:pPr algn="ctr"/>
                <a:r>
                  <a:rPr kumimoji="1" lang="en-US" altLang="zh-CN">
                    <a:solidFill>
                      <a:schemeClr val="tx1"/>
                    </a:solidFill>
                  </a:rPr>
                  <a:t>the total bitrate is </a:t>
                </a:r>
                <a14:m>
                  <m:oMath xmlns:m="http://schemas.openxmlformats.org/officeDocument/2006/math">
                    <m:r>
                      <a:rPr kumimoji="1" lang="en-US" altLang="zh-CN" i="1">
                        <a:solidFill>
                          <a:schemeClr val="tx1"/>
                        </a:solidFill>
                        <a:latin typeface="Cambria Math" panose="02040503050406030204" pitchFamily="18" charset="0"/>
                      </a:rPr>
                      <m:t>𝑄𝐹</m:t>
                    </m:r>
                    <m:d>
                      <m:dPr>
                        <m:begChr m:val="⌈"/>
                        <m:endChr m:val=""/>
                        <m:ctrlPr>
                          <a:rPr kumimoji="1" lang="en-US" altLang="zh-CN" i="1">
                            <a:solidFill>
                              <a:schemeClr val="tx1"/>
                            </a:solidFill>
                            <a:latin typeface="Cambria Math" panose="02040503050406030204" pitchFamily="18" charset="0"/>
                          </a:rPr>
                        </m:ctrlPr>
                      </m:dPr>
                      <m:e>
                        <m:d>
                          <m:dPr>
                            <m:begChr m:val=""/>
                            <m:endChr m:val="⌉"/>
                            <m:ctrlPr>
                              <a:rPr kumimoji="1" lang="en-US" altLang="zh-CN" i="1">
                                <a:solidFill>
                                  <a:schemeClr val="tx1"/>
                                </a:solidFill>
                                <a:latin typeface="Cambria Math" panose="02040503050406030204" pitchFamily="18" charset="0"/>
                              </a:rPr>
                            </m:ctrlPr>
                          </m:dPr>
                          <m:e>
                            <m:func>
                              <m:funcPr>
                                <m:ctrlPr>
                                  <a:rPr kumimoji="1" lang="en-US" altLang="zh-CN" i="1">
                                    <a:solidFill>
                                      <a:schemeClr val="tx1"/>
                                    </a:solidFill>
                                    <a:latin typeface="Cambria Math" panose="02040503050406030204" pitchFamily="18" charset="0"/>
                                  </a:rPr>
                                </m:ctrlPr>
                              </m:funcPr>
                              <m:fName>
                                <m:sSub>
                                  <m:sSubPr>
                                    <m:ctrlPr>
                                      <a:rPr kumimoji="1" lang="en-US" altLang="zh-CN" i="1">
                                        <a:solidFill>
                                          <a:schemeClr val="tx1"/>
                                        </a:solidFill>
                                        <a:latin typeface="Cambria Math" panose="02040503050406030204" pitchFamily="18" charset="0"/>
                                      </a:rPr>
                                    </m:ctrlPr>
                                  </m:sSubPr>
                                  <m:e>
                                    <m:r>
                                      <m:rPr>
                                        <m:sty m:val="p"/>
                                      </m:rPr>
                                      <a:rPr kumimoji="1" lang="en-US" altLang="zh-CN">
                                        <a:solidFill>
                                          <a:schemeClr val="tx1"/>
                                        </a:solidFill>
                                        <a:latin typeface="Cambria Math" panose="02040503050406030204" pitchFamily="18" charset="0"/>
                                      </a:rPr>
                                      <m:t>log</m:t>
                                    </m:r>
                                  </m:e>
                                  <m:sub>
                                    <m:r>
                                      <a:rPr kumimoji="1" lang="en-US" altLang="zh-CN" i="1">
                                        <a:solidFill>
                                          <a:schemeClr val="tx1"/>
                                        </a:solidFill>
                                        <a:latin typeface="Cambria Math" panose="02040503050406030204" pitchFamily="18" charset="0"/>
                                      </a:rPr>
                                      <m:t>2</m:t>
                                    </m:r>
                                  </m:sub>
                                </m:sSub>
                              </m:fName>
                              <m:e>
                                <m:r>
                                  <a:rPr kumimoji="1" lang="en-US" altLang="zh-CN" i="1">
                                    <a:solidFill>
                                      <a:schemeClr val="tx1"/>
                                    </a:solidFill>
                                    <a:latin typeface="Cambria Math" panose="02040503050406030204" pitchFamily="18" charset="0"/>
                                  </a:rPr>
                                  <m:t>𝑉</m:t>
                                </m:r>
                              </m:e>
                            </m:func>
                          </m:e>
                        </m:d>
                      </m:e>
                    </m:d>
                  </m:oMath>
                </a14:m>
                <a:endParaRPr kumimoji="1" lang="en-US" altLang="zh-CN">
                  <a:solidFill>
                    <a:schemeClr val="tx1"/>
                  </a:solidFill>
                </a:endParaRPr>
              </a:p>
            </p:txBody>
          </p:sp>
        </mc:Choice>
        <mc:Fallback xmlns="">
          <p:sp>
            <p:nvSpPr>
              <p:cNvPr id="28" name="圆角矩形 27">
                <a:extLst>
                  <a:ext uri="{FF2B5EF4-FFF2-40B4-BE49-F238E27FC236}">
                    <a16:creationId xmlns:a16="http://schemas.microsoft.com/office/drawing/2014/main" id="{755C1162-5E84-0247-BE47-F165D58CA761}"/>
                  </a:ext>
                </a:extLst>
              </p:cNvPr>
              <p:cNvSpPr>
                <a:spLocks noRot="1" noChangeAspect="1" noMove="1" noResize="1" noEditPoints="1" noAdjustHandles="1" noChangeArrowheads="1" noChangeShapeType="1" noTextEdit="1"/>
              </p:cNvSpPr>
              <p:nvPr/>
            </p:nvSpPr>
            <p:spPr>
              <a:xfrm>
                <a:off x="3666876" y="3868513"/>
                <a:ext cx="4858247" cy="1704245"/>
              </a:xfrm>
              <a:prstGeom prst="roundRect">
                <a:avLst/>
              </a:prstGeom>
              <a:blipFill>
                <a:blip r:embed="rId4"/>
                <a:stretch>
                  <a:fillRect b="-16608"/>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64965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矩形: 圆角 121">
            <a:extLst>
              <a:ext uri="{FF2B5EF4-FFF2-40B4-BE49-F238E27FC236}">
                <a16:creationId xmlns:a16="http://schemas.microsoft.com/office/drawing/2014/main" id="{E84603BC-79A5-9640-ADB3-F1952F4D8D1E}"/>
              </a:ext>
            </a:extLst>
          </p:cNvPr>
          <p:cNvSpPr/>
          <p:nvPr/>
        </p:nvSpPr>
        <p:spPr>
          <a:xfrm>
            <a:off x="6597797" y="4456755"/>
            <a:ext cx="4299991" cy="1720744"/>
          </a:xfrm>
          <a:prstGeom prst="roundRect">
            <a:avLst/>
          </a:prstGeom>
          <a:solidFill>
            <a:schemeClr val="bg1">
              <a:lumMod val="95000"/>
            </a:schemeClr>
          </a:solidFill>
          <a:ln w="0"/>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sp>
        <p:nvSpPr>
          <p:cNvPr id="97" name="矩形: 圆角 121">
            <a:extLst>
              <a:ext uri="{FF2B5EF4-FFF2-40B4-BE49-F238E27FC236}">
                <a16:creationId xmlns:a16="http://schemas.microsoft.com/office/drawing/2014/main" id="{8B4CBDD3-90A6-3A43-AD28-1E6CEA035238}"/>
              </a:ext>
            </a:extLst>
          </p:cNvPr>
          <p:cNvSpPr/>
          <p:nvPr/>
        </p:nvSpPr>
        <p:spPr>
          <a:xfrm>
            <a:off x="1545708" y="4453952"/>
            <a:ext cx="4299991" cy="1720744"/>
          </a:xfrm>
          <a:prstGeom prst="roundRect">
            <a:avLst/>
          </a:prstGeom>
          <a:solidFill>
            <a:schemeClr val="bg1">
              <a:lumMod val="95000"/>
            </a:schemeClr>
          </a:solidFill>
          <a:ln w="0"/>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sp>
        <p:nvSpPr>
          <p:cNvPr id="96" name="矩形: 圆角 121">
            <a:extLst>
              <a:ext uri="{FF2B5EF4-FFF2-40B4-BE49-F238E27FC236}">
                <a16:creationId xmlns:a16="http://schemas.microsoft.com/office/drawing/2014/main" id="{000ED409-C2EA-6944-A0E2-0F1144CF6EC1}"/>
              </a:ext>
            </a:extLst>
          </p:cNvPr>
          <p:cNvSpPr/>
          <p:nvPr/>
        </p:nvSpPr>
        <p:spPr>
          <a:xfrm>
            <a:off x="3908962" y="2721802"/>
            <a:ext cx="4299991" cy="1720744"/>
          </a:xfrm>
          <a:prstGeom prst="roundRect">
            <a:avLst/>
          </a:prstGeom>
          <a:solidFill>
            <a:schemeClr val="bg1">
              <a:lumMod val="95000"/>
            </a:schemeClr>
          </a:solidFill>
          <a:ln w="0"/>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5519A3F6-D70F-A843-A56A-AB72C0B8B003}"/>
              </a:ext>
            </a:extLst>
          </p:cNvPr>
          <p:cNvSpPr>
            <a:spLocks noGrp="1"/>
          </p:cNvSpPr>
          <p:nvPr>
            <p:ph idx="1"/>
          </p:nvPr>
        </p:nvSpPr>
        <p:spPr>
          <a:xfrm>
            <a:off x="609600" y="1563076"/>
            <a:ext cx="11055352" cy="4529749"/>
          </a:xfrm>
        </p:spPr>
        <p:txBody>
          <a:bodyPr/>
          <a:lstStyle/>
          <a:p>
            <a:r>
              <a:rPr kumimoji="1" lang="en-US" altLang="zh-CN"/>
              <a:t>Multi-resolution and variable bitrate tokens</a:t>
            </a:r>
          </a:p>
          <a:p>
            <a:r>
              <a:rPr kumimoji="1" lang="en-US" altLang="zh-CN"/>
              <a:t>However, there are both </a:t>
            </a:r>
            <a:r>
              <a:rPr kumimoji="1" lang="en-US" altLang="zh-CN" b="1"/>
              <a:t>slow</a:t>
            </a:r>
            <a:r>
              <a:rPr kumimoji="1" lang="en-US" altLang="zh-CN"/>
              <a:t> and </a:t>
            </a:r>
            <a:r>
              <a:rPr kumimoji="1" lang="en-US" altLang="zh-CN" b="1"/>
              <a:t>fast</a:t>
            </a:r>
            <a:r>
              <a:rPr kumimoji="1" lang="en-US" altLang="zh-CN"/>
              <a:t> information streams in speech</a:t>
            </a:r>
          </a:p>
          <a:p>
            <a:r>
              <a:rPr kumimoji="1" lang="en-US" altLang="zh-CN"/>
              <a:t>👉 The resolutions and bitrates of speech tokens could change across quantizers!</a:t>
            </a:r>
            <a:endParaRPr kumimoji="1" lang="zh-CN" altLang="en-US"/>
          </a:p>
        </p:txBody>
      </p:sp>
      <p:sp>
        <p:nvSpPr>
          <p:cNvPr id="4" name="灯片编号占位符 3">
            <a:extLst>
              <a:ext uri="{FF2B5EF4-FFF2-40B4-BE49-F238E27FC236}">
                <a16:creationId xmlns:a16="http://schemas.microsoft.com/office/drawing/2014/main" id="{E56FB811-D365-1449-A905-01B14853C065}"/>
              </a:ext>
            </a:extLst>
          </p:cNvPr>
          <p:cNvSpPr>
            <a:spLocks noGrp="1"/>
          </p:cNvSpPr>
          <p:nvPr>
            <p:ph type="sldNum" sz="quarter" idx="12"/>
          </p:nvPr>
        </p:nvSpPr>
        <p:spPr/>
        <p:txBody>
          <a:bodyPr/>
          <a:lstStyle/>
          <a:p>
            <a:fld id="{E35E9E6D-B1E9-4F08-8E83-0E081C425F53}" type="slidenum">
              <a:rPr lang="en-US" altLang="zh-CN" smtClean="0"/>
              <a:t>25</a:t>
            </a:fld>
            <a:endParaRPr lang="zh-CN" altLang="en-US"/>
          </a:p>
        </p:txBody>
      </p:sp>
      <p:sp>
        <p:nvSpPr>
          <p:cNvPr id="5" name="标题 1">
            <a:extLst>
              <a:ext uri="{FF2B5EF4-FFF2-40B4-BE49-F238E27FC236}">
                <a16:creationId xmlns:a16="http://schemas.microsoft.com/office/drawing/2014/main" id="{BCAE7C37-78A4-C844-A934-A7E1B7CB669E}"/>
              </a:ext>
            </a:extLst>
          </p:cNvPr>
          <p:cNvSpPr>
            <a:spLocks noGrp="1"/>
          </p:cNvSpPr>
          <p:nvPr>
            <p:ph type="title"/>
          </p:nvPr>
        </p:nvSpPr>
        <p:spPr>
          <a:xfrm>
            <a:off x="158454" y="-118639"/>
            <a:ext cx="11842202" cy="1325563"/>
          </a:xfrm>
        </p:spPr>
        <p:txBody>
          <a:bodyPr/>
          <a:lstStyle/>
          <a:p>
            <a:r>
              <a:rPr kumimoji="1" lang="en-US" altLang="zh-CN"/>
              <a:t>Discrete Speech Tokens: Acoustic Tokens</a:t>
            </a:r>
            <a:endParaRPr kumimoji="1" lang="zh-CN" altLang="en-US"/>
          </a:p>
        </p:txBody>
      </p:sp>
      <p:sp>
        <p:nvSpPr>
          <p:cNvPr id="6" name="矩形: 圆角 121">
            <a:extLst>
              <a:ext uri="{FF2B5EF4-FFF2-40B4-BE49-F238E27FC236}">
                <a16:creationId xmlns:a16="http://schemas.microsoft.com/office/drawing/2014/main" id="{DB77A600-3050-984C-B3C6-63B65CA33381}"/>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cxnSp>
        <p:nvCxnSpPr>
          <p:cNvPr id="7" name="直线箭头连接符 6">
            <a:extLst>
              <a:ext uri="{FF2B5EF4-FFF2-40B4-BE49-F238E27FC236}">
                <a16:creationId xmlns:a16="http://schemas.microsoft.com/office/drawing/2014/main" id="{A6CFF71D-46B6-ED45-8E68-3818CC371478}"/>
              </a:ext>
            </a:extLst>
          </p:cNvPr>
          <p:cNvCxnSpPr>
            <a:cxnSpLocks/>
          </p:cNvCxnSpPr>
          <p:nvPr/>
        </p:nvCxnSpPr>
        <p:spPr>
          <a:xfrm flipV="1">
            <a:off x="4511070" y="3505714"/>
            <a:ext cx="2335207" cy="26839"/>
          </a:xfrm>
          <a:prstGeom prst="straightConnector1">
            <a:avLst/>
          </a:prstGeom>
          <a:noFill/>
          <a:ln w="28575" cap="flat" cmpd="sng" algn="ctr">
            <a:solidFill>
              <a:sysClr val="windowText" lastClr="000000"/>
            </a:solidFill>
            <a:prstDash val="solid"/>
            <a:miter lim="800000"/>
            <a:tailEnd type="triangle"/>
          </a:ln>
          <a:effectLst/>
        </p:spPr>
      </p:cxnSp>
      <p:sp>
        <p:nvSpPr>
          <p:cNvPr id="8" name="梯形 7">
            <a:extLst>
              <a:ext uri="{FF2B5EF4-FFF2-40B4-BE49-F238E27FC236}">
                <a16:creationId xmlns:a16="http://schemas.microsoft.com/office/drawing/2014/main" id="{5A1CC5AF-7B66-2F4B-A88B-7968988A2C10}"/>
              </a:ext>
            </a:extLst>
          </p:cNvPr>
          <p:cNvSpPr/>
          <p:nvPr/>
        </p:nvSpPr>
        <p:spPr>
          <a:xfrm rot="5400000">
            <a:off x="4742005" y="3016973"/>
            <a:ext cx="735985" cy="1034159"/>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圆角矩形 8">
            <a:extLst>
              <a:ext uri="{FF2B5EF4-FFF2-40B4-BE49-F238E27FC236}">
                <a16:creationId xmlns:a16="http://schemas.microsoft.com/office/drawing/2014/main" id="{E6A4F62F-18CA-6B45-B656-7F246398276F}"/>
              </a:ext>
            </a:extLst>
          </p:cNvPr>
          <p:cNvSpPr/>
          <p:nvPr/>
        </p:nvSpPr>
        <p:spPr>
          <a:xfrm>
            <a:off x="5726702" y="3354711"/>
            <a:ext cx="921062" cy="334482"/>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10" name="Picture 2">
            <a:extLst>
              <a:ext uri="{FF2B5EF4-FFF2-40B4-BE49-F238E27FC236}">
                <a16:creationId xmlns:a16="http://schemas.microsoft.com/office/drawing/2014/main" id="{18483A89-3EDF-7741-A668-DFAC2E471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023" y="2847291"/>
            <a:ext cx="511662" cy="137052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16E2E9B9-000C-B244-8128-479795B911B8}"/>
              </a:ext>
            </a:extLst>
          </p:cNvPr>
          <p:cNvSpPr txBox="1"/>
          <p:nvPr/>
        </p:nvSpPr>
        <p:spPr>
          <a:xfrm>
            <a:off x="4636149" y="3363276"/>
            <a:ext cx="947695"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12" name="椭圆 11">
            <a:extLst>
              <a:ext uri="{FF2B5EF4-FFF2-40B4-BE49-F238E27FC236}">
                <a16:creationId xmlns:a16="http://schemas.microsoft.com/office/drawing/2014/main" id="{80276482-FB79-1742-943A-976F57431774}"/>
              </a:ext>
            </a:extLst>
          </p:cNvPr>
          <p:cNvSpPr/>
          <p:nvPr/>
        </p:nvSpPr>
        <p:spPr>
          <a:xfrm>
            <a:off x="6846277" y="2915968"/>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12">
            <a:extLst>
              <a:ext uri="{FF2B5EF4-FFF2-40B4-BE49-F238E27FC236}">
                <a16:creationId xmlns:a16="http://schemas.microsoft.com/office/drawing/2014/main" id="{D305FCB6-6A04-D84D-81B0-F91F1F32B2EE}"/>
              </a:ext>
            </a:extLst>
          </p:cNvPr>
          <p:cNvSpPr/>
          <p:nvPr/>
        </p:nvSpPr>
        <p:spPr>
          <a:xfrm>
            <a:off x="6846277" y="3161297"/>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椭圆 13">
            <a:extLst>
              <a:ext uri="{FF2B5EF4-FFF2-40B4-BE49-F238E27FC236}">
                <a16:creationId xmlns:a16="http://schemas.microsoft.com/office/drawing/2014/main" id="{42915C75-E69A-B542-86B9-6222A23CE7E3}"/>
              </a:ext>
            </a:extLst>
          </p:cNvPr>
          <p:cNvSpPr/>
          <p:nvPr/>
        </p:nvSpPr>
        <p:spPr>
          <a:xfrm>
            <a:off x="6846277" y="3406625"/>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14">
            <a:extLst>
              <a:ext uri="{FF2B5EF4-FFF2-40B4-BE49-F238E27FC236}">
                <a16:creationId xmlns:a16="http://schemas.microsoft.com/office/drawing/2014/main" id="{7E34668E-CB2E-EC43-9FCE-58541CEA9EFA}"/>
              </a:ext>
            </a:extLst>
          </p:cNvPr>
          <p:cNvSpPr/>
          <p:nvPr/>
        </p:nvSpPr>
        <p:spPr>
          <a:xfrm>
            <a:off x="6846277" y="3651954"/>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a:extLst>
              <a:ext uri="{FF2B5EF4-FFF2-40B4-BE49-F238E27FC236}">
                <a16:creationId xmlns:a16="http://schemas.microsoft.com/office/drawing/2014/main" id="{F380CF08-A0F9-1B4E-8984-956B1150C6BD}"/>
              </a:ext>
            </a:extLst>
          </p:cNvPr>
          <p:cNvSpPr/>
          <p:nvPr/>
        </p:nvSpPr>
        <p:spPr>
          <a:xfrm>
            <a:off x="6846277" y="3897282"/>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椭圆 18">
            <a:extLst>
              <a:ext uri="{FF2B5EF4-FFF2-40B4-BE49-F238E27FC236}">
                <a16:creationId xmlns:a16="http://schemas.microsoft.com/office/drawing/2014/main" id="{7DF0447A-8901-3B45-B34D-B8C4A5ECB50D}"/>
              </a:ext>
            </a:extLst>
          </p:cNvPr>
          <p:cNvSpPr/>
          <p:nvPr/>
        </p:nvSpPr>
        <p:spPr>
          <a:xfrm>
            <a:off x="7130673" y="2915968"/>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ED288888-8535-3B4C-B4A5-56E4A5BA3724}"/>
              </a:ext>
            </a:extLst>
          </p:cNvPr>
          <p:cNvSpPr/>
          <p:nvPr/>
        </p:nvSpPr>
        <p:spPr>
          <a:xfrm>
            <a:off x="7130673" y="3161297"/>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F6F1FBC6-34D3-3846-9557-F64148EDE0DC}"/>
              </a:ext>
            </a:extLst>
          </p:cNvPr>
          <p:cNvSpPr/>
          <p:nvPr/>
        </p:nvSpPr>
        <p:spPr>
          <a:xfrm>
            <a:off x="7130673" y="3406625"/>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4C69F7C3-2F5F-AC44-A279-BB37B161C6C2}"/>
              </a:ext>
            </a:extLst>
          </p:cNvPr>
          <p:cNvSpPr/>
          <p:nvPr/>
        </p:nvSpPr>
        <p:spPr>
          <a:xfrm>
            <a:off x="7130673" y="3651954"/>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54B60BFC-CADD-8647-BD4F-DF753E255B75}"/>
              </a:ext>
            </a:extLst>
          </p:cNvPr>
          <p:cNvSpPr/>
          <p:nvPr/>
        </p:nvSpPr>
        <p:spPr>
          <a:xfrm>
            <a:off x="7130673" y="3897282"/>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33F2E829-F117-8247-AB8C-4ABF78DB646B}"/>
              </a:ext>
            </a:extLst>
          </p:cNvPr>
          <p:cNvSpPr/>
          <p:nvPr/>
        </p:nvSpPr>
        <p:spPr>
          <a:xfrm>
            <a:off x="7415069" y="2915968"/>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椭圆 24">
            <a:extLst>
              <a:ext uri="{FF2B5EF4-FFF2-40B4-BE49-F238E27FC236}">
                <a16:creationId xmlns:a16="http://schemas.microsoft.com/office/drawing/2014/main" id="{F132C7F0-EB3C-CD4C-89FB-8870CBA0F49C}"/>
              </a:ext>
            </a:extLst>
          </p:cNvPr>
          <p:cNvSpPr/>
          <p:nvPr/>
        </p:nvSpPr>
        <p:spPr>
          <a:xfrm>
            <a:off x="7415069" y="3161297"/>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25">
            <a:extLst>
              <a:ext uri="{FF2B5EF4-FFF2-40B4-BE49-F238E27FC236}">
                <a16:creationId xmlns:a16="http://schemas.microsoft.com/office/drawing/2014/main" id="{3284FA5D-85F2-7842-9FB9-C28E7CE191AA}"/>
              </a:ext>
            </a:extLst>
          </p:cNvPr>
          <p:cNvSpPr/>
          <p:nvPr/>
        </p:nvSpPr>
        <p:spPr>
          <a:xfrm>
            <a:off x="7415069" y="3406625"/>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6">
            <a:extLst>
              <a:ext uri="{FF2B5EF4-FFF2-40B4-BE49-F238E27FC236}">
                <a16:creationId xmlns:a16="http://schemas.microsoft.com/office/drawing/2014/main" id="{98F90F02-62F0-3B48-BE7C-9A3B8B025528}"/>
              </a:ext>
            </a:extLst>
          </p:cNvPr>
          <p:cNvSpPr/>
          <p:nvPr/>
        </p:nvSpPr>
        <p:spPr>
          <a:xfrm>
            <a:off x="7415069" y="3651954"/>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7">
            <a:extLst>
              <a:ext uri="{FF2B5EF4-FFF2-40B4-BE49-F238E27FC236}">
                <a16:creationId xmlns:a16="http://schemas.microsoft.com/office/drawing/2014/main" id="{9BF2C688-FBDF-1F4E-B396-280FECBF656D}"/>
              </a:ext>
            </a:extLst>
          </p:cNvPr>
          <p:cNvSpPr/>
          <p:nvPr/>
        </p:nvSpPr>
        <p:spPr>
          <a:xfrm>
            <a:off x="7415069" y="3897282"/>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9" name="直线箭头连接符 28">
            <a:extLst>
              <a:ext uri="{FF2B5EF4-FFF2-40B4-BE49-F238E27FC236}">
                <a16:creationId xmlns:a16="http://schemas.microsoft.com/office/drawing/2014/main" id="{D3159492-CFAF-124F-B33C-A18CF0CE20B2}"/>
              </a:ext>
            </a:extLst>
          </p:cNvPr>
          <p:cNvCxnSpPr>
            <a:cxnSpLocks/>
          </p:cNvCxnSpPr>
          <p:nvPr/>
        </p:nvCxnSpPr>
        <p:spPr>
          <a:xfrm flipV="1">
            <a:off x="2123470" y="5181676"/>
            <a:ext cx="2335207" cy="26839"/>
          </a:xfrm>
          <a:prstGeom prst="straightConnector1">
            <a:avLst/>
          </a:prstGeom>
          <a:noFill/>
          <a:ln w="28575" cap="flat" cmpd="sng" algn="ctr">
            <a:solidFill>
              <a:sysClr val="windowText" lastClr="000000"/>
            </a:solidFill>
            <a:prstDash val="solid"/>
            <a:miter lim="800000"/>
            <a:tailEnd type="triangle"/>
          </a:ln>
          <a:effectLst/>
        </p:spPr>
      </p:cxnSp>
      <p:sp>
        <p:nvSpPr>
          <p:cNvPr id="30" name="梯形 29">
            <a:extLst>
              <a:ext uri="{FF2B5EF4-FFF2-40B4-BE49-F238E27FC236}">
                <a16:creationId xmlns:a16="http://schemas.microsoft.com/office/drawing/2014/main" id="{8B2FDC05-A548-9246-B784-AE6573FD8F6C}"/>
              </a:ext>
            </a:extLst>
          </p:cNvPr>
          <p:cNvSpPr/>
          <p:nvPr/>
        </p:nvSpPr>
        <p:spPr>
          <a:xfrm rot="5400000">
            <a:off x="2354405" y="4692935"/>
            <a:ext cx="735985" cy="1034159"/>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圆角矩形 30">
            <a:extLst>
              <a:ext uri="{FF2B5EF4-FFF2-40B4-BE49-F238E27FC236}">
                <a16:creationId xmlns:a16="http://schemas.microsoft.com/office/drawing/2014/main" id="{97A9E0EA-FB50-DC49-9E0E-FE38AE6E6D76}"/>
              </a:ext>
            </a:extLst>
          </p:cNvPr>
          <p:cNvSpPr/>
          <p:nvPr/>
        </p:nvSpPr>
        <p:spPr>
          <a:xfrm>
            <a:off x="3339102" y="5030673"/>
            <a:ext cx="921062" cy="334482"/>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32" name="Picture 2">
            <a:extLst>
              <a:ext uri="{FF2B5EF4-FFF2-40B4-BE49-F238E27FC236}">
                <a16:creationId xmlns:a16="http://schemas.microsoft.com/office/drawing/2014/main" id="{B8502874-CEFB-C249-A698-E41246C05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423" y="4523253"/>
            <a:ext cx="511662" cy="1370524"/>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E4AE4B22-FD16-0846-8992-A799C91C90A5}"/>
              </a:ext>
            </a:extLst>
          </p:cNvPr>
          <p:cNvSpPr txBox="1"/>
          <p:nvPr/>
        </p:nvSpPr>
        <p:spPr>
          <a:xfrm>
            <a:off x="2248549" y="5039238"/>
            <a:ext cx="947695"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35" name="椭圆 34">
            <a:extLst>
              <a:ext uri="{FF2B5EF4-FFF2-40B4-BE49-F238E27FC236}">
                <a16:creationId xmlns:a16="http://schemas.microsoft.com/office/drawing/2014/main" id="{C39150D5-AF73-914B-BAF7-0730833AD7A3}"/>
              </a:ext>
            </a:extLst>
          </p:cNvPr>
          <p:cNvSpPr/>
          <p:nvPr/>
        </p:nvSpPr>
        <p:spPr>
          <a:xfrm>
            <a:off x="4458677" y="4837259"/>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9B4DDCBB-C935-0041-86AF-FFCB067392E8}"/>
              </a:ext>
            </a:extLst>
          </p:cNvPr>
          <p:cNvSpPr/>
          <p:nvPr/>
        </p:nvSpPr>
        <p:spPr>
          <a:xfrm>
            <a:off x="4458677" y="532791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9" name="直线箭头连接符 48">
            <a:extLst>
              <a:ext uri="{FF2B5EF4-FFF2-40B4-BE49-F238E27FC236}">
                <a16:creationId xmlns:a16="http://schemas.microsoft.com/office/drawing/2014/main" id="{FFB15376-8500-4D47-A6F9-5EEE901A68D1}"/>
              </a:ext>
            </a:extLst>
          </p:cNvPr>
          <p:cNvCxnSpPr>
            <a:cxnSpLocks/>
          </p:cNvCxnSpPr>
          <p:nvPr/>
        </p:nvCxnSpPr>
        <p:spPr>
          <a:xfrm flipV="1">
            <a:off x="7136193" y="5141583"/>
            <a:ext cx="2335207" cy="26839"/>
          </a:xfrm>
          <a:prstGeom prst="straightConnector1">
            <a:avLst/>
          </a:prstGeom>
          <a:noFill/>
          <a:ln w="28575" cap="flat" cmpd="sng" algn="ctr">
            <a:solidFill>
              <a:sysClr val="windowText" lastClr="000000"/>
            </a:solidFill>
            <a:prstDash val="solid"/>
            <a:miter lim="800000"/>
            <a:tailEnd type="triangle"/>
          </a:ln>
          <a:effectLst/>
        </p:spPr>
      </p:cxnSp>
      <p:sp>
        <p:nvSpPr>
          <p:cNvPr id="50" name="梯形 49">
            <a:extLst>
              <a:ext uri="{FF2B5EF4-FFF2-40B4-BE49-F238E27FC236}">
                <a16:creationId xmlns:a16="http://schemas.microsoft.com/office/drawing/2014/main" id="{61D7DA07-B258-174E-A73A-A1A4203A1DB7}"/>
              </a:ext>
            </a:extLst>
          </p:cNvPr>
          <p:cNvSpPr/>
          <p:nvPr/>
        </p:nvSpPr>
        <p:spPr>
          <a:xfrm rot="5400000">
            <a:off x="7367128" y="4652842"/>
            <a:ext cx="735985" cy="1034159"/>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圆角矩形 50">
            <a:extLst>
              <a:ext uri="{FF2B5EF4-FFF2-40B4-BE49-F238E27FC236}">
                <a16:creationId xmlns:a16="http://schemas.microsoft.com/office/drawing/2014/main" id="{A54AF840-AB3D-D34C-BB74-A53109BFA09D}"/>
              </a:ext>
            </a:extLst>
          </p:cNvPr>
          <p:cNvSpPr/>
          <p:nvPr/>
        </p:nvSpPr>
        <p:spPr>
          <a:xfrm>
            <a:off x="8351825" y="4990580"/>
            <a:ext cx="921062" cy="334482"/>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2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52" name="Picture 2">
            <a:extLst>
              <a:ext uri="{FF2B5EF4-FFF2-40B4-BE49-F238E27FC236}">
                <a16:creationId xmlns:a16="http://schemas.microsoft.com/office/drawing/2014/main" id="{C1F28245-840C-5744-AA7A-115F179B4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146" y="4483160"/>
            <a:ext cx="511662" cy="1370524"/>
          </a:xfrm>
          <a:prstGeom prst="rect">
            <a:avLst/>
          </a:prstGeom>
          <a:noFill/>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id="{BC6622F4-3DA4-224F-A234-EB449FEA8DB2}"/>
              </a:ext>
            </a:extLst>
          </p:cNvPr>
          <p:cNvSpPr txBox="1"/>
          <p:nvPr/>
        </p:nvSpPr>
        <p:spPr>
          <a:xfrm>
            <a:off x="7261272" y="4999145"/>
            <a:ext cx="947695"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Encoder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64" name="椭圆 63">
            <a:extLst>
              <a:ext uri="{FF2B5EF4-FFF2-40B4-BE49-F238E27FC236}">
                <a16:creationId xmlns:a16="http://schemas.microsoft.com/office/drawing/2014/main" id="{3FD217E7-BCAD-884C-9482-4F38A364FA24}"/>
              </a:ext>
            </a:extLst>
          </p:cNvPr>
          <p:cNvSpPr/>
          <p:nvPr/>
        </p:nvSpPr>
        <p:spPr>
          <a:xfrm>
            <a:off x="9471400" y="4562325"/>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64">
            <a:extLst>
              <a:ext uri="{FF2B5EF4-FFF2-40B4-BE49-F238E27FC236}">
                <a16:creationId xmlns:a16="http://schemas.microsoft.com/office/drawing/2014/main" id="{8522E72E-0D60-7E42-8268-8F0917FF2072}"/>
              </a:ext>
            </a:extLst>
          </p:cNvPr>
          <p:cNvSpPr/>
          <p:nvPr/>
        </p:nvSpPr>
        <p:spPr>
          <a:xfrm>
            <a:off x="9471400" y="4807654"/>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65">
            <a:extLst>
              <a:ext uri="{FF2B5EF4-FFF2-40B4-BE49-F238E27FC236}">
                <a16:creationId xmlns:a16="http://schemas.microsoft.com/office/drawing/2014/main" id="{151DED70-8AFB-A440-93DA-1728E90F2C86}"/>
              </a:ext>
            </a:extLst>
          </p:cNvPr>
          <p:cNvSpPr/>
          <p:nvPr/>
        </p:nvSpPr>
        <p:spPr>
          <a:xfrm>
            <a:off x="9471400" y="5052982"/>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66">
            <a:extLst>
              <a:ext uri="{FF2B5EF4-FFF2-40B4-BE49-F238E27FC236}">
                <a16:creationId xmlns:a16="http://schemas.microsoft.com/office/drawing/2014/main" id="{51E77912-1A38-BB46-9F68-11A06C7816EF}"/>
              </a:ext>
            </a:extLst>
          </p:cNvPr>
          <p:cNvSpPr/>
          <p:nvPr/>
        </p:nvSpPr>
        <p:spPr>
          <a:xfrm>
            <a:off x="9471400" y="5298311"/>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86A03618-E2A9-DC46-B116-DF3360FCEDD0}"/>
              </a:ext>
            </a:extLst>
          </p:cNvPr>
          <p:cNvSpPr/>
          <p:nvPr/>
        </p:nvSpPr>
        <p:spPr>
          <a:xfrm>
            <a:off x="9471400" y="5543639"/>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9768104A-9C3D-054B-8CDC-2882E692CB98}"/>
              </a:ext>
            </a:extLst>
          </p:cNvPr>
          <p:cNvSpPr/>
          <p:nvPr/>
        </p:nvSpPr>
        <p:spPr>
          <a:xfrm>
            <a:off x="9755796" y="4807654"/>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椭圆 71">
            <a:extLst>
              <a:ext uri="{FF2B5EF4-FFF2-40B4-BE49-F238E27FC236}">
                <a16:creationId xmlns:a16="http://schemas.microsoft.com/office/drawing/2014/main" id="{3B5E6E1B-927F-A348-BF5B-0AC6E2686518}"/>
              </a:ext>
            </a:extLst>
          </p:cNvPr>
          <p:cNvSpPr/>
          <p:nvPr/>
        </p:nvSpPr>
        <p:spPr>
          <a:xfrm>
            <a:off x="9755796" y="5298311"/>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椭圆 72">
            <a:extLst>
              <a:ext uri="{FF2B5EF4-FFF2-40B4-BE49-F238E27FC236}">
                <a16:creationId xmlns:a16="http://schemas.microsoft.com/office/drawing/2014/main" id="{F1BA445D-3C40-2D47-BF51-E48DBA21F720}"/>
              </a:ext>
            </a:extLst>
          </p:cNvPr>
          <p:cNvSpPr/>
          <p:nvPr/>
        </p:nvSpPr>
        <p:spPr>
          <a:xfrm>
            <a:off x="9755796" y="5543639"/>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椭圆 76">
            <a:extLst>
              <a:ext uri="{FF2B5EF4-FFF2-40B4-BE49-F238E27FC236}">
                <a16:creationId xmlns:a16="http://schemas.microsoft.com/office/drawing/2014/main" id="{46CB4AEF-A298-EE42-92A3-E95FECF1572C}"/>
              </a:ext>
            </a:extLst>
          </p:cNvPr>
          <p:cNvSpPr/>
          <p:nvPr/>
        </p:nvSpPr>
        <p:spPr>
          <a:xfrm>
            <a:off x="10040192" y="5298311"/>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78">
            <a:extLst>
              <a:ext uri="{FF2B5EF4-FFF2-40B4-BE49-F238E27FC236}">
                <a16:creationId xmlns:a16="http://schemas.microsoft.com/office/drawing/2014/main" id="{E428092C-68CE-E143-A873-7BAEC3BE5A28}"/>
              </a:ext>
            </a:extLst>
          </p:cNvPr>
          <p:cNvSpPr/>
          <p:nvPr/>
        </p:nvSpPr>
        <p:spPr>
          <a:xfrm>
            <a:off x="9755796" y="4560928"/>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79">
            <a:extLst>
              <a:ext uri="{FF2B5EF4-FFF2-40B4-BE49-F238E27FC236}">
                <a16:creationId xmlns:a16="http://schemas.microsoft.com/office/drawing/2014/main" id="{036A32F9-9239-7B45-93D8-A7C0AB315FB0}"/>
              </a:ext>
            </a:extLst>
          </p:cNvPr>
          <p:cNvSpPr/>
          <p:nvPr/>
        </p:nvSpPr>
        <p:spPr>
          <a:xfrm>
            <a:off x="10040192" y="4560928"/>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1" name="文本框 80">
            <a:extLst>
              <a:ext uri="{FF2B5EF4-FFF2-40B4-BE49-F238E27FC236}">
                <a16:creationId xmlns:a16="http://schemas.microsoft.com/office/drawing/2014/main" id="{DB16D00D-D0BD-4643-971A-91B1E1DBAE4A}"/>
              </a:ext>
            </a:extLst>
          </p:cNvPr>
          <p:cNvSpPr txBox="1"/>
          <p:nvPr/>
        </p:nvSpPr>
        <p:spPr>
          <a:xfrm>
            <a:off x="7620785" y="3349948"/>
            <a:ext cx="514885"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time</a:t>
            </a:r>
            <a:endParaRPr kumimoji="1" lang="zh-CN" altLang="en-US" sz="1200" i="1">
              <a:latin typeface="Microsoft YaHei" panose="020B0503020204020204" pitchFamily="34" charset="-122"/>
              <a:ea typeface="Microsoft YaHei" panose="020B0503020204020204" pitchFamily="34" charset="-122"/>
            </a:endParaRPr>
          </a:p>
        </p:txBody>
      </p:sp>
      <p:sp>
        <p:nvSpPr>
          <p:cNvPr id="82" name="文本框 81">
            <a:extLst>
              <a:ext uri="{FF2B5EF4-FFF2-40B4-BE49-F238E27FC236}">
                <a16:creationId xmlns:a16="http://schemas.microsoft.com/office/drawing/2014/main" id="{F69FADEA-02B7-394B-81E6-F972AEA71A8C}"/>
              </a:ext>
            </a:extLst>
          </p:cNvPr>
          <p:cNvSpPr txBox="1"/>
          <p:nvPr/>
        </p:nvSpPr>
        <p:spPr>
          <a:xfrm>
            <a:off x="6743616" y="4127008"/>
            <a:ext cx="948849"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quantizers</a:t>
            </a:r>
            <a:endParaRPr kumimoji="1" lang="zh-CN" altLang="en-US" sz="1200" i="1">
              <a:latin typeface="Microsoft YaHei" panose="020B0503020204020204" pitchFamily="34" charset="-122"/>
              <a:ea typeface="Microsoft YaHei" panose="020B0503020204020204" pitchFamily="34" charset="-122"/>
            </a:endParaRPr>
          </a:p>
        </p:txBody>
      </p:sp>
      <p:cxnSp>
        <p:nvCxnSpPr>
          <p:cNvPr id="84" name="直线箭头连接符 83">
            <a:extLst>
              <a:ext uri="{FF2B5EF4-FFF2-40B4-BE49-F238E27FC236}">
                <a16:creationId xmlns:a16="http://schemas.microsoft.com/office/drawing/2014/main" id="{B1931953-8962-8E44-86C5-34E5A6CF6D9D}"/>
              </a:ext>
            </a:extLst>
          </p:cNvPr>
          <p:cNvCxnSpPr/>
          <p:nvPr/>
        </p:nvCxnSpPr>
        <p:spPr>
          <a:xfrm>
            <a:off x="6810601" y="4143001"/>
            <a:ext cx="888842" cy="0"/>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线箭头连接符 84">
            <a:extLst>
              <a:ext uri="{FF2B5EF4-FFF2-40B4-BE49-F238E27FC236}">
                <a16:creationId xmlns:a16="http://schemas.microsoft.com/office/drawing/2014/main" id="{C78F3FCE-4FA6-B54F-84D2-11774C043715}"/>
              </a:ext>
            </a:extLst>
          </p:cNvPr>
          <p:cNvCxnSpPr>
            <a:cxnSpLocks/>
          </p:cNvCxnSpPr>
          <p:nvPr/>
        </p:nvCxnSpPr>
        <p:spPr>
          <a:xfrm>
            <a:off x="7699443" y="2915968"/>
            <a:ext cx="0" cy="1158774"/>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2782E32B-5132-E84B-B2A2-C60D8DCDD9FE}"/>
              </a:ext>
            </a:extLst>
          </p:cNvPr>
          <p:cNvSpPr txBox="1"/>
          <p:nvPr/>
        </p:nvSpPr>
        <p:spPr>
          <a:xfrm>
            <a:off x="5230177" y="5056665"/>
            <a:ext cx="514885"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time</a:t>
            </a:r>
            <a:endParaRPr kumimoji="1" lang="zh-CN" altLang="en-US" sz="1200" i="1">
              <a:latin typeface="Microsoft YaHei" panose="020B0503020204020204" pitchFamily="34" charset="-122"/>
              <a:ea typeface="Microsoft YaHei" panose="020B0503020204020204" pitchFamily="34" charset="-122"/>
            </a:endParaRPr>
          </a:p>
        </p:txBody>
      </p:sp>
      <p:sp>
        <p:nvSpPr>
          <p:cNvPr id="89" name="文本框 88">
            <a:extLst>
              <a:ext uri="{FF2B5EF4-FFF2-40B4-BE49-F238E27FC236}">
                <a16:creationId xmlns:a16="http://schemas.microsoft.com/office/drawing/2014/main" id="{9761F927-57BF-CC44-861D-7B9B9D386292}"/>
              </a:ext>
            </a:extLst>
          </p:cNvPr>
          <p:cNvSpPr txBox="1"/>
          <p:nvPr/>
        </p:nvSpPr>
        <p:spPr>
          <a:xfrm>
            <a:off x="4353008" y="5833725"/>
            <a:ext cx="948849"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quantizers</a:t>
            </a:r>
            <a:endParaRPr kumimoji="1" lang="zh-CN" altLang="en-US" sz="1200" i="1">
              <a:latin typeface="Microsoft YaHei" panose="020B0503020204020204" pitchFamily="34" charset="-122"/>
              <a:ea typeface="Microsoft YaHei" panose="020B0503020204020204" pitchFamily="34" charset="-122"/>
            </a:endParaRPr>
          </a:p>
        </p:txBody>
      </p:sp>
      <p:cxnSp>
        <p:nvCxnSpPr>
          <p:cNvPr id="90" name="直线箭头连接符 89">
            <a:extLst>
              <a:ext uri="{FF2B5EF4-FFF2-40B4-BE49-F238E27FC236}">
                <a16:creationId xmlns:a16="http://schemas.microsoft.com/office/drawing/2014/main" id="{33C89479-8CC1-9A4A-984B-20D14FD266AC}"/>
              </a:ext>
            </a:extLst>
          </p:cNvPr>
          <p:cNvCxnSpPr/>
          <p:nvPr/>
        </p:nvCxnSpPr>
        <p:spPr>
          <a:xfrm>
            <a:off x="4419993" y="5849718"/>
            <a:ext cx="888842" cy="0"/>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线箭头连接符 90">
            <a:extLst>
              <a:ext uri="{FF2B5EF4-FFF2-40B4-BE49-F238E27FC236}">
                <a16:creationId xmlns:a16="http://schemas.microsoft.com/office/drawing/2014/main" id="{FD8A8AA7-416C-1C4B-8A22-931A3FA9D69A}"/>
              </a:ext>
            </a:extLst>
          </p:cNvPr>
          <p:cNvCxnSpPr>
            <a:cxnSpLocks/>
          </p:cNvCxnSpPr>
          <p:nvPr/>
        </p:nvCxnSpPr>
        <p:spPr>
          <a:xfrm>
            <a:off x="5308835" y="4622685"/>
            <a:ext cx="0" cy="1158774"/>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4769B742-6101-9B4A-9721-B3727F92936E}"/>
              </a:ext>
            </a:extLst>
          </p:cNvPr>
          <p:cNvSpPr txBox="1"/>
          <p:nvPr/>
        </p:nvSpPr>
        <p:spPr>
          <a:xfrm>
            <a:off x="10257412" y="5037325"/>
            <a:ext cx="514885"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time</a:t>
            </a:r>
            <a:endParaRPr kumimoji="1" lang="zh-CN" altLang="en-US" sz="1200" i="1">
              <a:latin typeface="Microsoft YaHei" panose="020B0503020204020204" pitchFamily="34" charset="-122"/>
              <a:ea typeface="Microsoft YaHei" panose="020B0503020204020204" pitchFamily="34" charset="-122"/>
            </a:endParaRPr>
          </a:p>
        </p:txBody>
      </p:sp>
      <p:sp>
        <p:nvSpPr>
          <p:cNvPr id="93" name="文本框 92">
            <a:extLst>
              <a:ext uri="{FF2B5EF4-FFF2-40B4-BE49-F238E27FC236}">
                <a16:creationId xmlns:a16="http://schemas.microsoft.com/office/drawing/2014/main" id="{5B36EECD-DA9E-4943-B70C-567F23B9A32D}"/>
              </a:ext>
            </a:extLst>
          </p:cNvPr>
          <p:cNvSpPr txBox="1"/>
          <p:nvPr/>
        </p:nvSpPr>
        <p:spPr>
          <a:xfrm>
            <a:off x="9380243" y="5814385"/>
            <a:ext cx="948849" cy="276999"/>
          </a:xfrm>
          <a:prstGeom prst="rect">
            <a:avLst/>
          </a:prstGeom>
          <a:noFill/>
        </p:spPr>
        <p:txBody>
          <a:bodyPr wrap="none" rtlCol="0">
            <a:spAutoFit/>
          </a:bodyPr>
          <a:lstStyle/>
          <a:p>
            <a:pPr algn="l"/>
            <a:r>
              <a:rPr kumimoji="1" lang="en-US" altLang="zh-CN" sz="1200" i="1">
                <a:latin typeface="Microsoft YaHei" panose="020B0503020204020204" pitchFamily="34" charset="-122"/>
                <a:ea typeface="Microsoft YaHei" panose="020B0503020204020204" pitchFamily="34" charset="-122"/>
              </a:rPr>
              <a:t>quantizers</a:t>
            </a:r>
            <a:endParaRPr kumimoji="1" lang="zh-CN" altLang="en-US" sz="1200" i="1">
              <a:latin typeface="Microsoft YaHei" panose="020B0503020204020204" pitchFamily="34" charset="-122"/>
              <a:ea typeface="Microsoft YaHei" panose="020B0503020204020204" pitchFamily="34" charset="-122"/>
            </a:endParaRPr>
          </a:p>
        </p:txBody>
      </p:sp>
      <p:cxnSp>
        <p:nvCxnSpPr>
          <p:cNvPr id="94" name="直线箭头连接符 93">
            <a:extLst>
              <a:ext uri="{FF2B5EF4-FFF2-40B4-BE49-F238E27FC236}">
                <a16:creationId xmlns:a16="http://schemas.microsoft.com/office/drawing/2014/main" id="{91938009-E17E-9546-9294-DDD565A5CA4A}"/>
              </a:ext>
            </a:extLst>
          </p:cNvPr>
          <p:cNvCxnSpPr/>
          <p:nvPr/>
        </p:nvCxnSpPr>
        <p:spPr>
          <a:xfrm>
            <a:off x="9447228" y="5830378"/>
            <a:ext cx="888842" cy="0"/>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线箭头连接符 94">
            <a:extLst>
              <a:ext uri="{FF2B5EF4-FFF2-40B4-BE49-F238E27FC236}">
                <a16:creationId xmlns:a16="http://schemas.microsoft.com/office/drawing/2014/main" id="{8018B9F5-84AE-4641-98B6-F1AFCA83B184}"/>
              </a:ext>
            </a:extLst>
          </p:cNvPr>
          <p:cNvCxnSpPr>
            <a:cxnSpLocks/>
          </p:cNvCxnSpPr>
          <p:nvPr/>
        </p:nvCxnSpPr>
        <p:spPr>
          <a:xfrm>
            <a:off x="10336070" y="4603345"/>
            <a:ext cx="0" cy="1158774"/>
          </a:xfrm>
          <a:prstGeom prst="straightConnector1">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74D56D7B-4868-164C-AB64-18792A1A11F8}"/>
              </a:ext>
            </a:extLst>
          </p:cNvPr>
          <p:cNvSpPr txBox="1"/>
          <p:nvPr/>
        </p:nvSpPr>
        <p:spPr>
          <a:xfrm>
            <a:off x="4955671" y="4107534"/>
            <a:ext cx="1779333" cy="338554"/>
          </a:xfrm>
          <a:prstGeom prst="rect">
            <a:avLst/>
          </a:prstGeom>
          <a:noFill/>
        </p:spPr>
        <p:txBody>
          <a:bodyPr wrap="none" rtlCol="0">
            <a:spAutoFit/>
          </a:bodyPr>
          <a:lstStyle/>
          <a:p>
            <a:pPr algn="l"/>
            <a:r>
              <a:rPr kumimoji="1" lang="en-US" altLang="zh-CN" sz="1600" b="1">
                <a:latin typeface="Microsoft YaHei" panose="020B0503020204020204" pitchFamily="34" charset="-122"/>
                <a:ea typeface="Microsoft YaHei" panose="020B0503020204020204" pitchFamily="34" charset="-122"/>
              </a:rPr>
              <a:t>Standard codec</a:t>
            </a:r>
            <a:endParaRPr kumimoji="1" lang="zh-CN" altLang="en-US" sz="1600" b="1">
              <a:latin typeface="Microsoft YaHei" panose="020B0503020204020204" pitchFamily="34" charset="-122"/>
              <a:ea typeface="Microsoft YaHei" panose="020B0503020204020204" pitchFamily="34" charset="-122"/>
            </a:endParaRPr>
          </a:p>
        </p:txBody>
      </p:sp>
      <p:sp>
        <p:nvSpPr>
          <p:cNvPr id="100" name="文本框 99">
            <a:extLst>
              <a:ext uri="{FF2B5EF4-FFF2-40B4-BE49-F238E27FC236}">
                <a16:creationId xmlns:a16="http://schemas.microsoft.com/office/drawing/2014/main" id="{8D58306A-AD7B-B844-B13A-8AABB96E4A1C}"/>
              </a:ext>
            </a:extLst>
          </p:cNvPr>
          <p:cNvSpPr txBox="1"/>
          <p:nvPr/>
        </p:nvSpPr>
        <p:spPr>
          <a:xfrm>
            <a:off x="2361508" y="5604975"/>
            <a:ext cx="1959511" cy="584775"/>
          </a:xfrm>
          <a:prstGeom prst="rect">
            <a:avLst/>
          </a:prstGeom>
          <a:noFill/>
        </p:spPr>
        <p:txBody>
          <a:bodyPr wrap="none" rtlCol="0">
            <a:spAutoFit/>
          </a:bodyPr>
          <a:lstStyle/>
          <a:p>
            <a:pPr algn="ctr"/>
            <a:r>
              <a:rPr kumimoji="1" lang="en-US" altLang="zh-CN" sz="1600" b="1">
                <a:latin typeface="Microsoft YaHei" panose="020B0503020204020204" pitchFamily="34" charset="-122"/>
                <a:ea typeface="Microsoft YaHei" panose="020B0503020204020204" pitchFamily="34" charset="-122"/>
              </a:rPr>
              <a:t>Multi-resolution</a:t>
            </a:r>
          </a:p>
          <a:p>
            <a:pPr algn="ctr"/>
            <a:r>
              <a:rPr kumimoji="1" lang="en-US" altLang="zh-CN" sz="1600" b="1">
                <a:latin typeface="Microsoft YaHei" panose="020B0503020204020204" pitchFamily="34" charset="-122"/>
                <a:ea typeface="Microsoft YaHei" panose="020B0503020204020204" pitchFamily="34" charset="-122"/>
              </a:rPr>
              <a:t>codec </a:t>
            </a:r>
            <a:r>
              <a:rPr kumimoji="1" lang="en-US" altLang="zh-CN" sz="1600">
                <a:latin typeface="Microsoft YaHei" panose="020B0503020204020204" pitchFamily="34" charset="-122"/>
                <a:ea typeface="Microsoft YaHei" panose="020B0503020204020204" pitchFamily="34" charset="-122"/>
              </a:rPr>
              <a:t>(e.g. SNAC)</a:t>
            </a:r>
            <a:endParaRPr kumimoji="1" lang="zh-CN" altLang="en-US" sz="1600">
              <a:latin typeface="Microsoft YaHei" panose="020B0503020204020204" pitchFamily="34" charset="-122"/>
              <a:ea typeface="Microsoft YaHei" panose="020B0503020204020204" pitchFamily="34" charset="-122"/>
            </a:endParaRPr>
          </a:p>
        </p:txBody>
      </p:sp>
      <p:sp>
        <p:nvSpPr>
          <p:cNvPr id="101" name="文本框 100">
            <a:extLst>
              <a:ext uri="{FF2B5EF4-FFF2-40B4-BE49-F238E27FC236}">
                <a16:creationId xmlns:a16="http://schemas.microsoft.com/office/drawing/2014/main" id="{AF25E92F-44D9-734C-8010-92833D55B15C}"/>
              </a:ext>
            </a:extLst>
          </p:cNvPr>
          <p:cNvSpPr txBox="1"/>
          <p:nvPr/>
        </p:nvSpPr>
        <p:spPr>
          <a:xfrm>
            <a:off x="7288904" y="5631589"/>
            <a:ext cx="1970604" cy="584775"/>
          </a:xfrm>
          <a:prstGeom prst="rect">
            <a:avLst/>
          </a:prstGeom>
          <a:noFill/>
        </p:spPr>
        <p:txBody>
          <a:bodyPr wrap="none" rtlCol="0">
            <a:spAutoFit/>
          </a:bodyPr>
          <a:lstStyle/>
          <a:p>
            <a:pPr algn="ctr"/>
            <a:r>
              <a:rPr kumimoji="1" lang="en-US" altLang="zh-CN" sz="1600" b="1">
                <a:latin typeface="Microsoft YaHei" panose="020B0503020204020204" pitchFamily="34" charset="-122"/>
                <a:ea typeface="Microsoft YaHei" panose="020B0503020204020204" pitchFamily="34" charset="-122"/>
              </a:rPr>
              <a:t>Variable-Bitrate</a:t>
            </a:r>
          </a:p>
          <a:p>
            <a:pPr algn="ctr"/>
            <a:r>
              <a:rPr kumimoji="1" lang="en-US" altLang="zh-CN" sz="1600" b="1">
                <a:latin typeface="Microsoft YaHei" panose="020B0503020204020204" pitchFamily="34" charset="-122"/>
                <a:ea typeface="Microsoft YaHei" panose="020B0503020204020204" pitchFamily="34" charset="-122"/>
              </a:rPr>
              <a:t>codec </a:t>
            </a:r>
            <a:r>
              <a:rPr kumimoji="1" lang="en-US" altLang="zh-CN" sz="1600">
                <a:latin typeface="Microsoft YaHei" panose="020B0503020204020204" pitchFamily="34" charset="-122"/>
                <a:ea typeface="Microsoft YaHei" panose="020B0503020204020204" pitchFamily="34" charset="-122"/>
              </a:rPr>
              <a:t>(e.g. VRVQ)</a:t>
            </a:r>
            <a:endParaRPr kumimoji="1" lang="zh-CN" altLang="en-US" sz="1600">
              <a:latin typeface="Microsoft YaHei" panose="020B0503020204020204" pitchFamily="34" charset="-122"/>
              <a:ea typeface="Microsoft YaHei" panose="020B0503020204020204" pitchFamily="34" charset="-122"/>
            </a:endParaRPr>
          </a:p>
        </p:txBody>
      </p:sp>
      <p:sp>
        <p:nvSpPr>
          <p:cNvPr id="102" name="椭圆 101">
            <a:extLst>
              <a:ext uri="{FF2B5EF4-FFF2-40B4-BE49-F238E27FC236}">
                <a16:creationId xmlns:a16="http://schemas.microsoft.com/office/drawing/2014/main" id="{BC5DBE4C-8FAB-7F4F-8DCB-D3E7FCC6A79D}"/>
              </a:ext>
            </a:extLst>
          </p:cNvPr>
          <p:cNvSpPr/>
          <p:nvPr/>
        </p:nvSpPr>
        <p:spPr>
          <a:xfrm>
            <a:off x="4741771" y="4687611"/>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4" name="椭圆 103">
            <a:extLst>
              <a:ext uri="{FF2B5EF4-FFF2-40B4-BE49-F238E27FC236}">
                <a16:creationId xmlns:a16="http://schemas.microsoft.com/office/drawing/2014/main" id="{36DB90D5-13AA-B549-8E84-53A3A4BD48EF}"/>
              </a:ext>
            </a:extLst>
          </p:cNvPr>
          <p:cNvSpPr/>
          <p:nvPr/>
        </p:nvSpPr>
        <p:spPr>
          <a:xfrm>
            <a:off x="4740470" y="5080931"/>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6" name="椭圆 105">
            <a:extLst>
              <a:ext uri="{FF2B5EF4-FFF2-40B4-BE49-F238E27FC236}">
                <a16:creationId xmlns:a16="http://schemas.microsoft.com/office/drawing/2014/main" id="{4B96D4C2-B2B2-E347-A971-EE785BC74254}"/>
              </a:ext>
            </a:extLst>
          </p:cNvPr>
          <p:cNvSpPr/>
          <p:nvPr/>
        </p:nvSpPr>
        <p:spPr>
          <a:xfrm>
            <a:off x="4741334" y="5474251"/>
            <a:ext cx="188651" cy="188651"/>
          </a:xfrm>
          <a:prstGeom prst="ellipse">
            <a:avLst/>
          </a:prstGeom>
          <a:solidFill>
            <a:schemeClr val="accent5">
              <a:lumMod val="90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7" name="椭圆 106">
            <a:extLst>
              <a:ext uri="{FF2B5EF4-FFF2-40B4-BE49-F238E27FC236}">
                <a16:creationId xmlns:a16="http://schemas.microsoft.com/office/drawing/2014/main" id="{8084C7C4-E087-D543-BE64-C305AACE4E9C}"/>
              </a:ext>
            </a:extLst>
          </p:cNvPr>
          <p:cNvSpPr/>
          <p:nvPr/>
        </p:nvSpPr>
        <p:spPr>
          <a:xfrm>
            <a:off x="5024866" y="4590274"/>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8" name="椭圆 107">
            <a:extLst>
              <a:ext uri="{FF2B5EF4-FFF2-40B4-BE49-F238E27FC236}">
                <a16:creationId xmlns:a16="http://schemas.microsoft.com/office/drawing/2014/main" id="{1A6AFFA3-E9C2-E44F-859F-15DAA5ADD574}"/>
              </a:ext>
            </a:extLst>
          </p:cNvPr>
          <p:cNvSpPr/>
          <p:nvPr/>
        </p:nvSpPr>
        <p:spPr>
          <a:xfrm>
            <a:off x="5024866" y="4835603"/>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9" name="椭圆 108">
            <a:extLst>
              <a:ext uri="{FF2B5EF4-FFF2-40B4-BE49-F238E27FC236}">
                <a16:creationId xmlns:a16="http://schemas.microsoft.com/office/drawing/2014/main" id="{9B874B2E-4459-1641-9403-EE706CFFBEF9}"/>
              </a:ext>
            </a:extLst>
          </p:cNvPr>
          <p:cNvSpPr/>
          <p:nvPr/>
        </p:nvSpPr>
        <p:spPr>
          <a:xfrm>
            <a:off x="5024866" y="5080931"/>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0" name="椭圆 109">
            <a:extLst>
              <a:ext uri="{FF2B5EF4-FFF2-40B4-BE49-F238E27FC236}">
                <a16:creationId xmlns:a16="http://schemas.microsoft.com/office/drawing/2014/main" id="{7BACB7A2-E466-AD4D-8E9C-A16BC2D09708}"/>
              </a:ext>
            </a:extLst>
          </p:cNvPr>
          <p:cNvSpPr/>
          <p:nvPr/>
        </p:nvSpPr>
        <p:spPr>
          <a:xfrm>
            <a:off x="5024866" y="5326260"/>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1" name="椭圆 110">
            <a:extLst>
              <a:ext uri="{FF2B5EF4-FFF2-40B4-BE49-F238E27FC236}">
                <a16:creationId xmlns:a16="http://schemas.microsoft.com/office/drawing/2014/main" id="{D2696DD3-DEEA-054C-94D1-B9792F211D7B}"/>
              </a:ext>
            </a:extLst>
          </p:cNvPr>
          <p:cNvSpPr/>
          <p:nvPr/>
        </p:nvSpPr>
        <p:spPr>
          <a:xfrm>
            <a:off x="5024866" y="5571588"/>
            <a:ext cx="188651" cy="188651"/>
          </a:xfrm>
          <a:prstGeom prst="ellipse">
            <a:avLst/>
          </a:prstGeom>
          <a:solidFill>
            <a:srgbClr val="ECC3BB"/>
          </a:solidFill>
          <a:ln w="19050" cap="flat" cmpd="sng" algn="ctr">
            <a:solidFill>
              <a:srgbClr val="89070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9942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BA935-BC02-0743-9764-0BDF742380C1}"/>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778E18C5-0ECE-2C45-825D-9681268B4875}"/>
              </a:ext>
            </a:extLst>
          </p:cNvPr>
          <p:cNvSpPr>
            <a:spLocks noGrp="1"/>
          </p:cNvSpPr>
          <p:nvPr>
            <p:ph idx="1"/>
          </p:nvPr>
        </p:nvSpPr>
        <p:spPr>
          <a:xfrm>
            <a:off x="609600" y="1546166"/>
            <a:ext cx="11055352" cy="4546659"/>
          </a:xfrm>
        </p:spPr>
        <p:txBody>
          <a:bodyPr/>
          <a:lstStyle/>
          <a:p>
            <a:r>
              <a:rPr kumimoji="1" lang="en-US" altLang="zh-CN"/>
              <a:t>In the general case:</a:t>
            </a:r>
            <a:endParaRPr kumimoji="1" lang="zh-CN" altLang="en-US"/>
          </a:p>
        </p:txBody>
      </p:sp>
      <p:sp>
        <p:nvSpPr>
          <p:cNvPr id="4" name="灯片编号占位符 3">
            <a:extLst>
              <a:ext uri="{FF2B5EF4-FFF2-40B4-BE49-F238E27FC236}">
                <a16:creationId xmlns:a16="http://schemas.microsoft.com/office/drawing/2014/main" id="{09BE6F97-CBC8-7444-9E81-74954AA43ABA}"/>
              </a:ext>
            </a:extLst>
          </p:cNvPr>
          <p:cNvSpPr>
            <a:spLocks noGrp="1"/>
          </p:cNvSpPr>
          <p:nvPr>
            <p:ph type="sldNum" sz="quarter" idx="12"/>
          </p:nvPr>
        </p:nvSpPr>
        <p:spPr/>
        <p:txBody>
          <a:bodyPr/>
          <a:lstStyle/>
          <a:p>
            <a:fld id="{E35E9E6D-B1E9-4F08-8E83-0E081C425F53}" type="slidenum">
              <a:rPr lang="en-US" altLang="zh-CN" smtClean="0"/>
              <a:t>26</a:t>
            </a:fld>
            <a:endParaRPr lang="zh-CN" altLang="en-US"/>
          </a:p>
        </p:txBody>
      </p:sp>
      <p:sp>
        <p:nvSpPr>
          <p:cNvPr id="5" name="矩形: 圆角 121">
            <a:extLst>
              <a:ext uri="{FF2B5EF4-FFF2-40B4-BE49-F238E27FC236}">
                <a16:creationId xmlns:a16="http://schemas.microsoft.com/office/drawing/2014/main" id="{1FBECD19-6CA7-CC40-BB5B-5984185E2106}"/>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mc:AlternateContent xmlns:mc="http://schemas.openxmlformats.org/markup-compatibility/2006" xmlns:a14="http://schemas.microsoft.com/office/drawing/2010/main">
        <mc:Choice Requires="a14">
          <p:sp>
            <p:nvSpPr>
              <p:cNvPr id="8" name="圆角矩形 7">
                <a:extLst>
                  <a:ext uri="{FF2B5EF4-FFF2-40B4-BE49-F238E27FC236}">
                    <a16:creationId xmlns:a16="http://schemas.microsoft.com/office/drawing/2014/main" id="{F1CB58E9-C7C1-0841-9A6C-D4E58DD4C19C}"/>
                  </a:ext>
                </a:extLst>
              </p:cNvPr>
              <p:cNvSpPr/>
              <p:nvPr/>
            </p:nvSpPr>
            <p:spPr>
              <a:xfrm>
                <a:off x="3650431" y="2629992"/>
                <a:ext cx="4858247" cy="1983572"/>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When there are </a:t>
                </a:r>
                <a14:m>
                  <m:oMath xmlns:m="http://schemas.openxmlformats.org/officeDocument/2006/math">
                    <m:r>
                      <a:rPr kumimoji="1" lang="en-US" altLang="zh-CN" b="0" i="1" smtClean="0">
                        <a:solidFill>
                          <a:schemeClr val="tx1"/>
                        </a:solidFill>
                        <a:latin typeface="Cambria Math" panose="02040503050406030204" pitchFamily="18" charset="0"/>
                      </a:rPr>
                      <m:t>𝑄</m:t>
                    </m:r>
                  </m:oMath>
                </a14:m>
                <a:r>
                  <a:rPr kumimoji="1" lang="en-US" altLang="zh-CN">
                    <a:solidFill>
                      <a:schemeClr val="tx1"/>
                    </a:solidFill>
                  </a:rPr>
                  <a:t> quantizers (codebooks),</a:t>
                </a:r>
              </a:p>
              <a:p>
                <a:pPr algn="ctr"/>
                <a:r>
                  <a:rPr kumimoji="1" lang="en-US" altLang="zh-CN">
                    <a:solidFill>
                      <a:schemeClr val="tx1"/>
                    </a:solidFill>
                  </a:rPr>
                  <a:t>each at </a:t>
                </a:r>
                <a14:m>
                  <m:oMath xmlns:m="http://schemas.openxmlformats.org/officeDocument/2006/math">
                    <m:sSub>
                      <m:sSubPr>
                        <m:ctrlPr>
                          <a:rPr kumimoji="1" lang="en-US" altLang="zh-CN" b="0" i="1" dirty="0" smtClean="0">
                            <a:solidFill>
                              <a:schemeClr val="tx1"/>
                            </a:solidFill>
                            <a:latin typeface="Cambria Math" panose="02040503050406030204" pitchFamily="18" charset="0"/>
                          </a:rPr>
                        </m:ctrlPr>
                      </m:sSubPr>
                      <m:e>
                        <m:r>
                          <a:rPr kumimoji="1" lang="en-US" altLang="zh-CN" i="1" dirty="0" smtClean="0">
                            <a:solidFill>
                              <a:schemeClr val="tx1"/>
                            </a:solidFill>
                            <a:latin typeface="Cambria Math" panose="02040503050406030204" pitchFamily="18" charset="0"/>
                          </a:rPr>
                          <m:t>𝐹</m:t>
                        </m:r>
                      </m:e>
                      <m:sub>
                        <m:r>
                          <a:rPr kumimoji="1" lang="en-US" altLang="zh-CN" b="0" i="1" dirty="0" smtClean="0">
                            <a:solidFill>
                              <a:schemeClr val="tx1"/>
                            </a:solidFill>
                            <a:latin typeface="Cambria Math" panose="02040503050406030204" pitchFamily="18" charset="0"/>
                          </a:rPr>
                          <m:t>𝑖</m:t>
                        </m:r>
                      </m:sub>
                    </m:sSub>
                  </m:oMath>
                </a14:m>
                <a:r>
                  <a:rPr kumimoji="1" lang="en-US" altLang="zh-CN" i="1">
                    <a:solidFill>
                      <a:schemeClr val="tx1"/>
                    </a:solidFill>
                  </a:rPr>
                  <a:t> </a:t>
                </a:r>
                <a:r>
                  <a:rPr kumimoji="1" lang="en-US" altLang="zh-CN">
                    <a:solidFill>
                      <a:schemeClr val="tx1"/>
                    </a:solidFill>
                  </a:rPr>
                  <a:t>(Hz) with vocabulary size </a:t>
                </a:r>
                <a14:m>
                  <m:oMath xmlns:m="http://schemas.openxmlformats.org/officeDocument/2006/math">
                    <m:sSub>
                      <m:sSubPr>
                        <m:ctrlPr>
                          <a:rPr kumimoji="1" lang="en-US" altLang="zh-CN" b="0" i="1" dirty="0" smtClean="0">
                            <a:solidFill>
                              <a:schemeClr val="tx1"/>
                            </a:solidFill>
                            <a:latin typeface="Cambria Math" panose="02040503050406030204" pitchFamily="18" charset="0"/>
                          </a:rPr>
                        </m:ctrlPr>
                      </m:sSubPr>
                      <m:e>
                        <m:r>
                          <a:rPr kumimoji="1" lang="en-US" altLang="zh-CN" i="1" dirty="0">
                            <a:solidFill>
                              <a:schemeClr val="tx1"/>
                            </a:solidFill>
                            <a:latin typeface="Cambria Math" panose="02040503050406030204" pitchFamily="18" charset="0"/>
                          </a:rPr>
                          <m:t>𝑉</m:t>
                        </m:r>
                      </m:e>
                      <m:sub>
                        <m:r>
                          <a:rPr kumimoji="1" lang="en-US" altLang="zh-CN" b="0" i="1" dirty="0" smtClean="0">
                            <a:solidFill>
                              <a:schemeClr val="tx1"/>
                            </a:solidFill>
                            <a:latin typeface="Cambria Math" panose="02040503050406030204" pitchFamily="18" charset="0"/>
                          </a:rPr>
                          <m:t>𝑖</m:t>
                        </m:r>
                      </m:sub>
                    </m:sSub>
                  </m:oMath>
                </a14:m>
                <a:endParaRPr kumimoji="1" lang="en-US" altLang="zh-CN">
                  <a:solidFill>
                    <a:schemeClr val="tx1"/>
                  </a:solidFill>
                </a:endParaRPr>
              </a:p>
              <a:p>
                <a:pPr algn="ctr"/>
                <a:r>
                  <a:rPr kumimoji="1" lang="en-US" altLang="zh-CN">
                    <a:solidFill>
                      <a:schemeClr val="tx1"/>
                    </a:solidFill>
                  </a:rPr>
                  <a:t>the total bitrate is </a:t>
                </a:r>
              </a:p>
              <a:p>
                <a:pPr algn="ctr"/>
                <a14:m>
                  <m:oMathPara xmlns:m="http://schemas.openxmlformats.org/officeDocument/2006/math">
                    <m:oMathParaPr>
                      <m:jc m:val="centerGroup"/>
                    </m:oMathParaPr>
                    <m:oMath xmlns:m="http://schemas.openxmlformats.org/officeDocument/2006/math">
                      <m:nary>
                        <m:naryPr>
                          <m:chr m:val="∑"/>
                          <m:ctrlPr>
                            <a:rPr kumimoji="1" lang="en-US" altLang="zh-CN" i="1" smtClean="0">
                              <a:solidFill>
                                <a:schemeClr val="tx1"/>
                              </a:solidFill>
                              <a:latin typeface="Cambria Math" panose="02040503050406030204" pitchFamily="18" charset="0"/>
                            </a:rPr>
                          </m:ctrlPr>
                        </m:naryPr>
                        <m:sub>
                          <m:r>
                            <m:rPr>
                              <m:brk m:alnAt="23"/>
                            </m:rPr>
                            <a:rPr kumimoji="1" lang="en-US" altLang="zh-CN" b="0" i="1" smtClean="0">
                              <a:solidFill>
                                <a:schemeClr val="tx1"/>
                              </a:solidFill>
                              <a:latin typeface="Cambria Math" panose="02040503050406030204" pitchFamily="18" charset="0"/>
                            </a:rPr>
                            <m:t>𝑖</m:t>
                          </m:r>
                          <m:r>
                            <a:rPr kumimoji="1" lang="en-US" altLang="zh-CN" b="0" i="1" smtClean="0">
                              <a:solidFill>
                                <a:schemeClr val="tx1"/>
                              </a:solidFill>
                              <a:latin typeface="Cambria Math" panose="02040503050406030204" pitchFamily="18" charset="0"/>
                            </a:rPr>
                            <m:t>=1</m:t>
                          </m:r>
                        </m:sub>
                        <m:sup>
                          <m:r>
                            <a:rPr kumimoji="1" lang="en-US" altLang="zh-CN" b="0" i="1" smtClean="0">
                              <a:solidFill>
                                <a:schemeClr val="tx1"/>
                              </a:solidFill>
                              <a:latin typeface="Cambria Math" panose="02040503050406030204" pitchFamily="18" charset="0"/>
                            </a:rPr>
                            <m:t>𝑄</m:t>
                          </m:r>
                        </m:sup>
                        <m:e>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𝐹</m:t>
                              </m:r>
                            </m:e>
                            <m:sub>
                              <m:r>
                                <a:rPr kumimoji="1" lang="en-US" altLang="zh-CN" b="0" i="1" smtClean="0">
                                  <a:solidFill>
                                    <a:schemeClr val="tx1"/>
                                  </a:solidFill>
                                  <a:latin typeface="Cambria Math" panose="02040503050406030204" pitchFamily="18" charset="0"/>
                                </a:rPr>
                                <m:t>𝑖</m:t>
                              </m:r>
                            </m:sub>
                          </m:sSub>
                          <m:d>
                            <m:dPr>
                              <m:begChr m:val="⌈"/>
                              <m:endChr m:val=""/>
                              <m:ctrlPr>
                                <a:rPr kumimoji="1" lang="en-US" altLang="zh-CN" i="1">
                                  <a:solidFill>
                                    <a:schemeClr val="tx1"/>
                                  </a:solidFill>
                                  <a:latin typeface="Cambria Math" panose="02040503050406030204" pitchFamily="18" charset="0"/>
                                </a:rPr>
                              </m:ctrlPr>
                            </m:dPr>
                            <m:e>
                              <m:d>
                                <m:dPr>
                                  <m:begChr m:val=""/>
                                  <m:endChr m:val="⌉"/>
                                  <m:ctrlPr>
                                    <a:rPr kumimoji="1" lang="en-US" altLang="zh-CN" i="1">
                                      <a:solidFill>
                                        <a:schemeClr val="tx1"/>
                                      </a:solidFill>
                                      <a:latin typeface="Cambria Math" panose="02040503050406030204" pitchFamily="18" charset="0"/>
                                    </a:rPr>
                                  </m:ctrlPr>
                                </m:dPr>
                                <m:e>
                                  <m:func>
                                    <m:funcPr>
                                      <m:ctrlPr>
                                        <a:rPr kumimoji="1" lang="en-US" altLang="zh-CN" i="1">
                                          <a:solidFill>
                                            <a:schemeClr val="tx1"/>
                                          </a:solidFill>
                                          <a:latin typeface="Cambria Math" panose="02040503050406030204" pitchFamily="18" charset="0"/>
                                        </a:rPr>
                                      </m:ctrlPr>
                                    </m:funcPr>
                                    <m:fName>
                                      <m:sSub>
                                        <m:sSubPr>
                                          <m:ctrlPr>
                                            <a:rPr kumimoji="1" lang="en-US" altLang="zh-CN" i="1">
                                              <a:solidFill>
                                                <a:schemeClr val="tx1"/>
                                              </a:solidFill>
                                              <a:latin typeface="Cambria Math" panose="02040503050406030204" pitchFamily="18" charset="0"/>
                                            </a:rPr>
                                          </m:ctrlPr>
                                        </m:sSubPr>
                                        <m:e>
                                          <m:r>
                                            <m:rPr>
                                              <m:sty m:val="p"/>
                                            </m:rPr>
                                            <a:rPr kumimoji="1" lang="en-US" altLang="zh-CN">
                                              <a:solidFill>
                                                <a:schemeClr val="tx1"/>
                                              </a:solidFill>
                                              <a:latin typeface="Cambria Math" panose="02040503050406030204" pitchFamily="18" charset="0"/>
                                            </a:rPr>
                                            <m:t>log</m:t>
                                          </m:r>
                                        </m:e>
                                        <m:sub>
                                          <m:r>
                                            <a:rPr kumimoji="1" lang="en-US" altLang="zh-CN" i="1">
                                              <a:solidFill>
                                                <a:schemeClr val="tx1"/>
                                              </a:solidFill>
                                              <a:latin typeface="Cambria Math" panose="02040503050406030204" pitchFamily="18" charset="0"/>
                                            </a:rPr>
                                            <m:t>2</m:t>
                                          </m:r>
                                        </m:sub>
                                      </m:sSub>
                                    </m:fName>
                                    <m:e>
                                      <m:sSub>
                                        <m:sSubPr>
                                          <m:ctrlPr>
                                            <a:rPr kumimoji="1" lang="en-US" altLang="zh-CN" b="0" i="1" smtClean="0">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𝑉</m:t>
                                          </m:r>
                                        </m:e>
                                        <m:sub>
                                          <m:r>
                                            <a:rPr kumimoji="1" lang="en-US" altLang="zh-CN" b="0" i="1" smtClean="0">
                                              <a:solidFill>
                                                <a:schemeClr val="tx1"/>
                                              </a:solidFill>
                                              <a:latin typeface="Cambria Math" panose="02040503050406030204" pitchFamily="18" charset="0"/>
                                            </a:rPr>
                                            <m:t>𝑖</m:t>
                                          </m:r>
                                        </m:sub>
                                      </m:sSub>
                                    </m:e>
                                  </m:func>
                                </m:e>
                              </m:d>
                            </m:e>
                          </m:d>
                        </m:e>
                      </m:nary>
                    </m:oMath>
                  </m:oMathPara>
                </a14:m>
                <a:endParaRPr kumimoji="1" lang="en-US" altLang="zh-CN">
                  <a:solidFill>
                    <a:schemeClr val="tx1"/>
                  </a:solidFill>
                </a:endParaRPr>
              </a:p>
            </p:txBody>
          </p:sp>
        </mc:Choice>
        <mc:Fallback xmlns="">
          <p:sp>
            <p:nvSpPr>
              <p:cNvPr id="8" name="圆角矩形 7">
                <a:extLst>
                  <a:ext uri="{FF2B5EF4-FFF2-40B4-BE49-F238E27FC236}">
                    <a16:creationId xmlns:a16="http://schemas.microsoft.com/office/drawing/2014/main" id="{F1CB58E9-C7C1-0841-9A6C-D4E58DD4C19C}"/>
                  </a:ext>
                </a:extLst>
              </p:cNvPr>
              <p:cNvSpPr>
                <a:spLocks noRot="1" noChangeAspect="1" noMove="1" noResize="1" noEditPoints="1" noAdjustHandles="1" noChangeArrowheads="1" noChangeShapeType="1" noTextEdit="1"/>
              </p:cNvSpPr>
              <p:nvPr/>
            </p:nvSpPr>
            <p:spPr>
              <a:xfrm>
                <a:off x="3650431" y="2629992"/>
                <a:ext cx="4858247" cy="1983572"/>
              </a:xfrm>
              <a:prstGeom prst="roundRect">
                <a:avLst/>
              </a:prstGeom>
              <a:blipFill>
                <a:blip r:embed="rId2"/>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510836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18017-76A8-E846-8AB9-4AC42603BA6E}"/>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C847A7CB-977B-7C44-BA65-95C0DFC677CB}"/>
              </a:ext>
            </a:extLst>
          </p:cNvPr>
          <p:cNvSpPr>
            <a:spLocks noGrp="1"/>
          </p:cNvSpPr>
          <p:nvPr>
            <p:ph idx="1"/>
          </p:nvPr>
        </p:nvSpPr>
        <p:spPr>
          <a:xfrm>
            <a:off x="609600" y="1554480"/>
            <a:ext cx="11055352" cy="4846320"/>
          </a:xfrm>
        </p:spPr>
        <p:txBody>
          <a:bodyPr/>
          <a:lstStyle/>
          <a:p>
            <a:r>
              <a:rPr kumimoji="1" lang="en-US" altLang="zh-CN"/>
              <a:t>A small review:</a:t>
            </a:r>
          </a:p>
          <a:p>
            <a:pPr lvl="1"/>
            <a:r>
              <a:rPr kumimoji="1" lang="en-US" altLang="zh-CN"/>
              <a:t>General-purpose acoustic tokens aim to capture all </a:t>
            </a:r>
            <a:r>
              <a:rPr kumimoji="1" lang="en-US" altLang="zh-CN" b="1"/>
              <a:t>acoustic information</a:t>
            </a:r>
            <a:r>
              <a:rPr kumimoji="1" lang="en-US" altLang="zh-CN"/>
              <a:t> in speech</a:t>
            </a:r>
          </a:p>
          <a:p>
            <a:pPr lvl="1"/>
            <a:r>
              <a:rPr kumimoji="1" lang="en-US" altLang="zh-CN"/>
              <a:t>Most of them VQ-GAN, some of them latent diffusion</a:t>
            </a:r>
          </a:p>
          <a:p>
            <a:pPr lvl="1"/>
            <a:r>
              <a:rPr kumimoji="1" lang="en-US" altLang="zh-CN"/>
              <a:t>Most "codecs" are in this genre</a:t>
            </a:r>
          </a:p>
          <a:p>
            <a:pPr lvl="1"/>
            <a:r>
              <a:rPr kumimoji="1" lang="en-US" altLang="zh-CN"/>
              <a:t>Various architecture and training explorations</a:t>
            </a:r>
          </a:p>
          <a:p>
            <a:pPr lvl="1"/>
            <a:r>
              <a:rPr kumimoji="1" lang="en-US" altLang="zh-CN" b="1"/>
              <a:t>Important concepts</a:t>
            </a:r>
            <a:r>
              <a:rPr kumimoji="1" lang="en-US" altLang="zh-CN"/>
              <a:t>: resolution (frame rate), bitrate, single-codebook, global information…</a:t>
            </a:r>
          </a:p>
          <a:p>
            <a:r>
              <a:rPr kumimoji="1" lang="en-US" altLang="zh-CN"/>
              <a:t>Challenges:</a:t>
            </a:r>
          </a:p>
          <a:p>
            <a:pPr lvl="1"/>
            <a:r>
              <a:rPr kumimoji="1" lang="en-US" altLang="zh-CN"/>
              <a:t>Achieving </a:t>
            </a:r>
            <a:r>
              <a:rPr kumimoji="1" lang="en-US" altLang="zh-CN" b="1"/>
              <a:t>low-bitrate single-codebook </a:t>
            </a:r>
            <a:r>
              <a:rPr kumimoji="1" lang="en-US" altLang="zh-CN"/>
              <a:t>codec is difficult</a:t>
            </a:r>
          </a:p>
          <a:p>
            <a:pPr lvl="1"/>
            <a:r>
              <a:rPr kumimoji="1" lang="en-US" altLang="zh-CN"/>
              <a:t>May be </a:t>
            </a:r>
            <a:r>
              <a:rPr kumimoji="1" lang="en-US" altLang="zh-CN" b="1"/>
              <a:t>overly complex </a:t>
            </a:r>
            <a:r>
              <a:rPr kumimoji="1" lang="en-US" altLang="zh-CN"/>
              <a:t>for downstream modeling</a:t>
            </a:r>
          </a:p>
          <a:p>
            <a:pPr lvl="1"/>
            <a:r>
              <a:rPr kumimoji="1" lang="en-US" altLang="zh-CN"/>
              <a:t>Causality, streaming ability</a:t>
            </a:r>
          </a:p>
          <a:p>
            <a:pPr lvl="1"/>
            <a:r>
              <a:rPr kumimoji="1" lang="en-US" altLang="zh-CN"/>
              <a:t>Introducing global encoders does not guarantee </a:t>
            </a:r>
            <a:r>
              <a:rPr kumimoji="1" lang="en-US" altLang="zh-CN" b="1"/>
              <a:t>disentanglement</a:t>
            </a:r>
            <a:endParaRPr kumimoji="1" lang="zh-CN" altLang="en-US" b="1"/>
          </a:p>
        </p:txBody>
      </p:sp>
      <p:sp>
        <p:nvSpPr>
          <p:cNvPr id="4" name="灯片编号占位符 3">
            <a:extLst>
              <a:ext uri="{FF2B5EF4-FFF2-40B4-BE49-F238E27FC236}">
                <a16:creationId xmlns:a16="http://schemas.microsoft.com/office/drawing/2014/main" id="{F65F9371-C9B2-C546-B92C-565E835ACD12}"/>
              </a:ext>
            </a:extLst>
          </p:cNvPr>
          <p:cNvSpPr>
            <a:spLocks noGrp="1"/>
          </p:cNvSpPr>
          <p:nvPr>
            <p:ph type="sldNum" sz="quarter" idx="12"/>
          </p:nvPr>
        </p:nvSpPr>
        <p:spPr/>
        <p:txBody>
          <a:bodyPr/>
          <a:lstStyle/>
          <a:p>
            <a:fld id="{E35E9E6D-B1E9-4F08-8E83-0E081C425F53}" type="slidenum">
              <a:rPr lang="en-US" altLang="zh-CN" smtClean="0"/>
              <a:t>27</a:t>
            </a:fld>
            <a:endParaRPr lang="zh-CN" altLang="en-US"/>
          </a:p>
        </p:txBody>
      </p:sp>
      <p:sp>
        <p:nvSpPr>
          <p:cNvPr id="5" name="矩形: 圆角 121">
            <a:extLst>
              <a:ext uri="{FF2B5EF4-FFF2-40B4-BE49-F238E27FC236}">
                <a16:creationId xmlns:a16="http://schemas.microsoft.com/office/drawing/2014/main" id="{7AC4C8FF-1177-084C-826B-A5BC9D53C6B5}"/>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Tokens</a:t>
            </a:r>
          </a:p>
        </p:txBody>
      </p:sp>
    </p:spTree>
    <p:extLst>
      <p:ext uri="{BB962C8B-B14F-4D97-AF65-F5344CB8AC3E}">
        <p14:creationId xmlns:p14="http://schemas.microsoft.com/office/powerpoint/2010/main" val="1439837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a:extLst>
              <a:ext uri="{FF2B5EF4-FFF2-40B4-BE49-F238E27FC236}">
                <a16:creationId xmlns:a16="http://schemas.microsoft.com/office/drawing/2014/main" id="{50F98C3E-DF5C-C842-8E2A-D0FB5DAF41EE}"/>
              </a:ext>
            </a:extLst>
          </p:cNvPr>
          <p:cNvSpPr/>
          <p:nvPr/>
        </p:nvSpPr>
        <p:spPr>
          <a:xfrm>
            <a:off x="976332" y="3057296"/>
            <a:ext cx="10206446" cy="3317378"/>
          </a:xfrm>
          <a:prstGeom prst="roundRect">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 name="标题 1">
            <a:extLst>
              <a:ext uri="{FF2B5EF4-FFF2-40B4-BE49-F238E27FC236}">
                <a16:creationId xmlns:a16="http://schemas.microsoft.com/office/drawing/2014/main" id="{BBD919AE-5981-D244-9C85-C23FBAA9873D}"/>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7C670896-9587-D749-A8F1-510987B2C1D2}"/>
              </a:ext>
            </a:extLst>
          </p:cNvPr>
          <p:cNvSpPr>
            <a:spLocks noGrp="1"/>
          </p:cNvSpPr>
          <p:nvPr>
            <p:ph idx="1"/>
          </p:nvPr>
        </p:nvSpPr>
        <p:spPr>
          <a:xfrm>
            <a:off x="609600" y="1558834"/>
            <a:ext cx="11055352" cy="1498462"/>
          </a:xfrm>
        </p:spPr>
        <p:txBody>
          <a:bodyPr/>
          <a:lstStyle/>
          <a:p>
            <a:r>
              <a:rPr kumimoji="1" lang="en-US" altLang="zh-CN"/>
              <a:t>Spoken content is the most crucial factor in speech (perhaps!)</a:t>
            </a:r>
          </a:p>
          <a:p>
            <a:r>
              <a:rPr kumimoji="1" lang="en-US" altLang="zh-CN" b="1"/>
              <a:t>Semantic distillation </a:t>
            </a:r>
            <a:r>
              <a:rPr kumimoji="1" lang="en-US" altLang="zh-CN"/>
              <a:t>explicitly introduce content information into acoustic tokens</a:t>
            </a:r>
          </a:p>
          <a:p>
            <a:r>
              <a:rPr kumimoji="1" lang="en-US" altLang="zh-CN"/>
              <a:t>Could be beneficial for language modeling</a:t>
            </a:r>
          </a:p>
          <a:p>
            <a:r>
              <a:rPr kumimoji="1" lang="en-US" altLang="zh-CN"/>
              <a:t>Where is semantic features? 👉</a:t>
            </a:r>
            <a:r>
              <a:rPr kumimoji="1" lang="en-US" altLang="zh-CN" b="1"/>
              <a:t>Speech self-supervised learning (SSL)</a:t>
            </a:r>
          </a:p>
          <a:p>
            <a:endParaRPr kumimoji="1" lang="en-US" altLang="zh-CN"/>
          </a:p>
        </p:txBody>
      </p:sp>
      <p:sp>
        <p:nvSpPr>
          <p:cNvPr id="4" name="灯片编号占位符 3">
            <a:extLst>
              <a:ext uri="{FF2B5EF4-FFF2-40B4-BE49-F238E27FC236}">
                <a16:creationId xmlns:a16="http://schemas.microsoft.com/office/drawing/2014/main" id="{0F694D61-62B1-3542-B4F4-E81CF438F7D7}"/>
              </a:ext>
            </a:extLst>
          </p:cNvPr>
          <p:cNvSpPr>
            <a:spLocks noGrp="1"/>
          </p:cNvSpPr>
          <p:nvPr>
            <p:ph type="sldNum" sz="quarter" idx="12"/>
          </p:nvPr>
        </p:nvSpPr>
        <p:spPr/>
        <p:txBody>
          <a:bodyPr/>
          <a:lstStyle/>
          <a:p>
            <a:fld id="{E35E9E6D-B1E9-4F08-8E83-0E081C425F53}" type="slidenum">
              <a:rPr lang="en-US" altLang="zh-CN" smtClean="0"/>
              <a:t>28</a:t>
            </a:fld>
            <a:endParaRPr lang="zh-CN" altLang="en-US"/>
          </a:p>
        </p:txBody>
      </p:sp>
      <p:sp>
        <p:nvSpPr>
          <p:cNvPr id="5" name="矩形: 圆角 121">
            <a:extLst>
              <a:ext uri="{FF2B5EF4-FFF2-40B4-BE49-F238E27FC236}">
                <a16:creationId xmlns:a16="http://schemas.microsoft.com/office/drawing/2014/main" id="{2ECDA243-FE28-CD44-975D-E14B33184D78}"/>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pic>
        <p:nvPicPr>
          <p:cNvPr id="47" name="图片 46">
            <a:extLst>
              <a:ext uri="{FF2B5EF4-FFF2-40B4-BE49-F238E27FC236}">
                <a16:creationId xmlns:a16="http://schemas.microsoft.com/office/drawing/2014/main" id="{DE083405-269F-9543-98BD-6E03C5C17892}"/>
              </a:ext>
            </a:extLst>
          </p:cNvPr>
          <p:cNvPicPr>
            <a:picLocks noChangeAspect="1"/>
          </p:cNvPicPr>
          <p:nvPr/>
        </p:nvPicPr>
        <p:blipFill>
          <a:blip r:embed="rId2"/>
          <a:stretch>
            <a:fillRect/>
          </a:stretch>
        </p:blipFill>
        <p:spPr>
          <a:xfrm>
            <a:off x="2312553" y="3779095"/>
            <a:ext cx="3016794" cy="2528464"/>
          </a:xfrm>
          <a:prstGeom prst="rect">
            <a:avLst/>
          </a:prstGeom>
        </p:spPr>
      </p:pic>
      <p:pic>
        <p:nvPicPr>
          <p:cNvPr id="48" name="图片 47">
            <a:extLst>
              <a:ext uri="{FF2B5EF4-FFF2-40B4-BE49-F238E27FC236}">
                <a16:creationId xmlns:a16="http://schemas.microsoft.com/office/drawing/2014/main" id="{995C2412-C5A6-2840-86F8-ADEC613BDFBE}"/>
              </a:ext>
            </a:extLst>
          </p:cNvPr>
          <p:cNvPicPr>
            <a:picLocks noChangeAspect="1"/>
          </p:cNvPicPr>
          <p:nvPr/>
        </p:nvPicPr>
        <p:blipFill>
          <a:blip r:embed="rId3"/>
          <a:stretch>
            <a:fillRect/>
          </a:stretch>
        </p:blipFill>
        <p:spPr>
          <a:xfrm>
            <a:off x="5564478" y="3918310"/>
            <a:ext cx="4706801" cy="2326281"/>
          </a:xfrm>
          <a:prstGeom prst="rect">
            <a:avLst/>
          </a:prstGeom>
        </p:spPr>
      </p:pic>
      <p:sp>
        <p:nvSpPr>
          <p:cNvPr id="50" name="文本框 49">
            <a:extLst>
              <a:ext uri="{FF2B5EF4-FFF2-40B4-BE49-F238E27FC236}">
                <a16:creationId xmlns:a16="http://schemas.microsoft.com/office/drawing/2014/main" id="{96C5CAF1-A78B-7D44-AC15-CB2B2582DFC3}"/>
              </a:ext>
            </a:extLst>
          </p:cNvPr>
          <p:cNvSpPr txBox="1"/>
          <p:nvPr/>
        </p:nvSpPr>
        <p:spPr>
          <a:xfrm>
            <a:off x="1214365" y="3211285"/>
            <a:ext cx="9919063" cy="584775"/>
          </a:xfrm>
          <a:prstGeom prst="rect">
            <a:avLst/>
          </a:prstGeom>
          <a:noFill/>
        </p:spPr>
        <p:txBody>
          <a:bodyPr wrap="square" rtlCol="0">
            <a:spAutoFit/>
          </a:bodyPr>
          <a:lstStyle/>
          <a:p>
            <a:pPr algn="l"/>
            <a:r>
              <a:rPr kumimoji="1" lang="en-US" altLang="zh-CN" sz="1600">
                <a:latin typeface="Microsoft YaHei" panose="020B0503020204020204" pitchFamily="34" charset="-122"/>
                <a:ea typeface="Microsoft YaHei" panose="020B0503020204020204" pitchFamily="34" charset="-122"/>
              </a:rPr>
              <a:t>Speech SSL models learn powerful speech representations by pretext tasks, e.g. masked prediction or contrastive losses.</a:t>
            </a:r>
            <a:endParaRPr kumimoji="1" lang="zh-CN" altLang="en-US" sz="1600">
              <a:latin typeface="Microsoft YaHei" panose="020B0503020204020204" pitchFamily="34" charset="-122"/>
              <a:ea typeface="Microsoft YaHei" panose="020B0503020204020204" pitchFamily="34" charset="-122"/>
            </a:endParaRPr>
          </a:p>
        </p:txBody>
      </p:sp>
      <p:sp>
        <p:nvSpPr>
          <p:cNvPr id="52" name="文本框 51">
            <a:extLst>
              <a:ext uri="{FF2B5EF4-FFF2-40B4-BE49-F238E27FC236}">
                <a16:creationId xmlns:a16="http://schemas.microsoft.com/office/drawing/2014/main" id="{3AB94885-6790-E640-8C05-1E258770289E}"/>
              </a:ext>
            </a:extLst>
          </p:cNvPr>
          <p:cNvSpPr txBox="1"/>
          <p:nvPr/>
        </p:nvSpPr>
        <p:spPr>
          <a:xfrm>
            <a:off x="-64350" y="6397683"/>
            <a:ext cx="9842632" cy="184666"/>
          </a:xfrm>
          <a:prstGeom prst="rect">
            <a:avLst/>
          </a:prstGeom>
          <a:noFill/>
        </p:spPr>
        <p:txBody>
          <a:bodyPr wrap="square">
            <a:spAutoFit/>
          </a:bodyPr>
          <a:lstStyle/>
          <a:p>
            <a:r>
              <a:rPr lang="en" altLang="zh-CN" sz="600" b="0" i="0">
                <a:solidFill>
                  <a:srgbClr val="222222"/>
                </a:solidFill>
                <a:effectLst/>
                <a:latin typeface="Arial" panose="020B0604020202020204" pitchFamily="34" charset="0"/>
              </a:rPr>
              <a:t>Hsu, W. N., Bolte, B., Tsai, Y. H. H., </a:t>
            </a:r>
            <a:r>
              <a:rPr lang="en" altLang="zh-CN" sz="600" b="0" i="0" err="1">
                <a:solidFill>
                  <a:srgbClr val="222222"/>
                </a:solidFill>
                <a:effectLst/>
                <a:latin typeface="Arial" panose="020B0604020202020204" pitchFamily="34" charset="0"/>
              </a:rPr>
              <a:t>Lakhotia</a:t>
            </a:r>
            <a:r>
              <a:rPr lang="en" altLang="zh-CN" sz="600" b="0" i="0">
                <a:solidFill>
                  <a:srgbClr val="222222"/>
                </a:solidFill>
                <a:effectLst/>
                <a:latin typeface="Arial" panose="020B0604020202020204" pitchFamily="34" charset="0"/>
              </a:rPr>
              <a:t>, K., </a:t>
            </a:r>
            <a:r>
              <a:rPr lang="en" altLang="zh-CN" sz="600" b="0" i="0" err="1">
                <a:solidFill>
                  <a:srgbClr val="222222"/>
                </a:solidFill>
                <a:effectLst/>
                <a:latin typeface="Arial" panose="020B0604020202020204" pitchFamily="34" charset="0"/>
              </a:rPr>
              <a:t>Salakhutdinov</a:t>
            </a:r>
            <a:r>
              <a:rPr lang="en" altLang="zh-CN" sz="600" b="0" i="0">
                <a:solidFill>
                  <a:srgbClr val="222222"/>
                </a:solidFill>
                <a:effectLst/>
                <a:latin typeface="Arial" panose="020B0604020202020204" pitchFamily="34" charset="0"/>
              </a:rPr>
              <a:t>, R., &amp; Mohamed, A. (2021). </a:t>
            </a:r>
            <a:r>
              <a:rPr lang="en" altLang="zh-CN" sz="600" b="0" i="0" err="1">
                <a:solidFill>
                  <a:srgbClr val="222222"/>
                </a:solidFill>
                <a:effectLst/>
                <a:latin typeface="Arial" panose="020B0604020202020204" pitchFamily="34" charset="0"/>
              </a:rPr>
              <a:t>HuBERT</a:t>
            </a:r>
            <a:r>
              <a:rPr lang="en" altLang="zh-CN" sz="600" b="0" i="0">
                <a:solidFill>
                  <a:srgbClr val="222222"/>
                </a:solidFill>
                <a:effectLst/>
                <a:latin typeface="Arial" panose="020B0604020202020204" pitchFamily="34" charset="0"/>
              </a:rPr>
              <a:t>: Self-supervised speech representation learning by masked prediction of hidden units. </a:t>
            </a:r>
            <a:r>
              <a:rPr lang="en" altLang="zh-CN" sz="600" b="0" i="1">
                <a:solidFill>
                  <a:srgbClr val="222222"/>
                </a:solidFill>
                <a:effectLst/>
                <a:latin typeface="Arial" panose="020B0604020202020204" pitchFamily="34" charset="0"/>
              </a:rPr>
              <a:t>IEEE/ACM TASLP, 29</a:t>
            </a:r>
            <a:r>
              <a:rPr lang="en" altLang="zh-CN" sz="600" b="0" i="0">
                <a:solidFill>
                  <a:srgbClr val="222222"/>
                </a:solidFill>
                <a:effectLst/>
                <a:latin typeface="Arial" panose="020B0604020202020204" pitchFamily="34" charset="0"/>
              </a:rPr>
              <a:t>, 3451-3460.</a:t>
            </a:r>
            <a:endParaRPr lang="zh-CN" altLang="en-US" sz="600"/>
          </a:p>
        </p:txBody>
      </p:sp>
      <p:sp>
        <p:nvSpPr>
          <p:cNvPr id="53" name="文本框 52">
            <a:extLst>
              <a:ext uri="{FF2B5EF4-FFF2-40B4-BE49-F238E27FC236}">
                <a16:creationId xmlns:a16="http://schemas.microsoft.com/office/drawing/2014/main" id="{68EAE9F0-7FDC-5C47-AFE2-40F85FF8FBE5}"/>
              </a:ext>
            </a:extLst>
          </p:cNvPr>
          <p:cNvSpPr txBox="1"/>
          <p:nvPr/>
        </p:nvSpPr>
        <p:spPr>
          <a:xfrm>
            <a:off x="-64350" y="6508869"/>
            <a:ext cx="5806398" cy="184666"/>
          </a:xfrm>
          <a:prstGeom prst="rect">
            <a:avLst/>
          </a:prstGeom>
          <a:noFill/>
        </p:spPr>
        <p:txBody>
          <a:bodyPr wrap="none" rtlCol="0">
            <a:spAutoFit/>
          </a:bodyPr>
          <a:lstStyle/>
          <a:p>
            <a:pPr algn="l"/>
            <a:r>
              <a:rPr lang="en" altLang="zh-CN" sz="600" b="0" i="0" err="1">
                <a:solidFill>
                  <a:srgbClr val="222222"/>
                </a:solidFill>
                <a:effectLst/>
                <a:latin typeface="Arial" panose="020B0604020202020204" pitchFamily="34" charset="0"/>
              </a:rPr>
              <a:t>Baevski</a:t>
            </a:r>
            <a:r>
              <a:rPr lang="en" altLang="zh-CN" sz="600" b="0" i="0">
                <a:solidFill>
                  <a:srgbClr val="222222"/>
                </a:solidFill>
                <a:effectLst/>
                <a:latin typeface="Arial" panose="020B0604020202020204" pitchFamily="34" charset="0"/>
              </a:rPr>
              <a:t>, A., Zhou, Y., Mohamed, A., &amp; </a:t>
            </a:r>
            <a:r>
              <a:rPr lang="en" altLang="zh-CN" sz="600" b="0" i="0" err="1">
                <a:solidFill>
                  <a:srgbClr val="222222"/>
                </a:solidFill>
                <a:effectLst/>
                <a:latin typeface="Arial" panose="020B0604020202020204" pitchFamily="34" charset="0"/>
              </a:rPr>
              <a:t>Auli</a:t>
            </a:r>
            <a:r>
              <a:rPr lang="en" altLang="zh-CN" sz="600" b="0" i="0">
                <a:solidFill>
                  <a:srgbClr val="222222"/>
                </a:solidFill>
                <a:effectLst/>
                <a:latin typeface="Arial" panose="020B0604020202020204" pitchFamily="34" charset="0"/>
              </a:rPr>
              <a:t>, M. (2020). wav2vec 2.0: A framework for self-supervised learning of speech representations. </a:t>
            </a:r>
            <a:r>
              <a:rPr lang="en" altLang="zh-CN" sz="600" b="0" i="1" err="1">
                <a:solidFill>
                  <a:srgbClr val="222222"/>
                </a:solidFill>
                <a:effectLst/>
                <a:latin typeface="Arial" panose="020B0604020202020204" pitchFamily="34" charset="0"/>
              </a:rPr>
              <a:t>NeurIPS</a:t>
            </a:r>
            <a:r>
              <a:rPr lang="en" altLang="zh-CN" sz="600" b="0" i="0">
                <a:solidFill>
                  <a:srgbClr val="222222"/>
                </a:solidFill>
                <a:effectLst/>
                <a:latin typeface="Arial" panose="020B0604020202020204" pitchFamily="34" charset="0"/>
              </a:rPr>
              <a:t>, </a:t>
            </a:r>
            <a:r>
              <a:rPr lang="en" altLang="zh-CN" sz="600" b="0" i="1">
                <a:solidFill>
                  <a:srgbClr val="222222"/>
                </a:solidFill>
                <a:effectLst/>
                <a:latin typeface="Arial" panose="020B0604020202020204" pitchFamily="34" charset="0"/>
              </a:rPr>
              <a:t>33</a:t>
            </a:r>
            <a:r>
              <a:rPr lang="en" altLang="zh-CN" sz="600" b="0" i="0">
                <a:solidFill>
                  <a:srgbClr val="222222"/>
                </a:solidFill>
                <a:effectLst/>
                <a:latin typeface="Arial" panose="020B0604020202020204" pitchFamily="34" charset="0"/>
              </a:rPr>
              <a:t>, 12449-12460.</a:t>
            </a:r>
            <a:endParaRPr kumimoji="1" lang="zh-CN" altLang="en-US" sz="6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6694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050AF8-B6D0-D847-92B6-A4527D44207B}"/>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7EEFF2F3-01A3-5D46-AF51-62C90685287D}"/>
              </a:ext>
            </a:extLst>
          </p:cNvPr>
          <p:cNvSpPr>
            <a:spLocks noGrp="1"/>
          </p:cNvSpPr>
          <p:nvPr>
            <p:ph idx="1"/>
          </p:nvPr>
        </p:nvSpPr>
        <p:spPr>
          <a:xfrm>
            <a:off x="609600" y="1578708"/>
            <a:ext cx="11055352" cy="4514118"/>
          </a:xfrm>
        </p:spPr>
        <p:txBody>
          <a:bodyPr/>
          <a:lstStyle/>
          <a:p>
            <a:r>
              <a:rPr kumimoji="1" lang="en-US" altLang="zh-CN" b="1"/>
              <a:t>Semantic feature guidance</a:t>
            </a:r>
          </a:p>
          <a:p>
            <a:r>
              <a:rPr kumimoji="1" lang="en-US" altLang="zh-CN"/>
              <a:t>Applies semantic feature prediction task on some quantizers</a:t>
            </a:r>
          </a:p>
          <a:p>
            <a:r>
              <a:rPr kumimoji="1" lang="en-US" altLang="zh-CN"/>
              <a:t>In </a:t>
            </a:r>
            <a:r>
              <a:rPr kumimoji="1" lang="en-US" altLang="zh-CN" err="1"/>
              <a:t>SpeechTokenizer</a:t>
            </a:r>
            <a:r>
              <a:rPr kumimoji="1" lang="en-US" altLang="zh-CN"/>
              <a:t>, </a:t>
            </a:r>
            <a:r>
              <a:rPr kumimoji="1" lang="en-US" altLang="zh-CN" err="1"/>
              <a:t>HuBERT</a:t>
            </a:r>
            <a:r>
              <a:rPr kumimoji="1" lang="en-US" altLang="zh-CN"/>
              <a:t> features are used to guide the first RVQ quantizer.</a:t>
            </a:r>
            <a:endParaRPr kumimoji="1" lang="zh-CN" altLang="en-US"/>
          </a:p>
        </p:txBody>
      </p:sp>
      <p:sp>
        <p:nvSpPr>
          <p:cNvPr id="4" name="灯片编号占位符 3">
            <a:extLst>
              <a:ext uri="{FF2B5EF4-FFF2-40B4-BE49-F238E27FC236}">
                <a16:creationId xmlns:a16="http://schemas.microsoft.com/office/drawing/2014/main" id="{EDE3FE2F-5977-454B-88CA-00577349EC64}"/>
              </a:ext>
            </a:extLst>
          </p:cNvPr>
          <p:cNvSpPr>
            <a:spLocks noGrp="1"/>
          </p:cNvSpPr>
          <p:nvPr>
            <p:ph type="sldNum" sz="quarter" idx="12"/>
          </p:nvPr>
        </p:nvSpPr>
        <p:spPr/>
        <p:txBody>
          <a:bodyPr/>
          <a:lstStyle/>
          <a:p>
            <a:fld id="{E35E9E6D-B1E9-4F08-8E83-0E081C425F53}" type="slidenum">
              <a:rPr lang="en-US" altLang="zh-CN" smtClean="0"/>
              <a:t>29</a:t>
            </a:fld>
            <a:endParaRPr lang="zh-CN" altLang="en-US"/>
          </a:p>
        </p:txBody>
      </p:sp>
      <p:sp>
        <p:nvSpPr>
          <p:cNvPr id="5" name="矩形: 圆角 121">
            <a:extLst>
              <a:ext uri="{FF2B5EF4-FFF2-40B4-BE49-F238E27FC236}">
                <a16:creationId xmlns:a16="http://schemas.microsoft.com/office/drawing/2014/main" id="{554BEC41-3559-984A-AC25-2FB55EA8B782}"/>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cxnSp>
        <p:nvCxnSpPr>
          <p:cNvPr id="19" name="直线箭头连接符 18">
            <a:extLst>
              <a:ext uri="{FF2B5EF4-FFF2-40B4-BE49-F238E27FC236}">
                <a16:creationId xmlns:a16="http://schemas.microsoft.com/office/drawing/2014/main" id="{E58A9D90-5086-2A4A-9FB7-8953C56EADAE}"/>
              </a:ext>
            </a:extLst>
          </p:cNvPr>
          <p:cNvCxnSpPr>
            <a:cxnSpLocks/>
          </p:cNvCxnSpPr>
          <p:nvPr/>
        </p:nvCxnSpPr>
        <p:spPr>
          <a:xfrm>
            <a:off x="3426545" y="4047292"/>
            <a:ext cx="4964246" cy="0"/>
          </a:xfrm>
          <a:prstGeom prst="straightConnector1">
            <a:avLst/>
          </a:prstGeom>
          <a:noFill/>
          <a:ln w="28575" cap="flat" cmpd="sng" algn="ctr">
            <a:solidFill>
              <a:sysClr val="windowText" lastClr="000000"/>
            </a:solidFill>
            <a:prstDash val="solid"/>
            <a:miter lim="800000"/>
            <a:tailEnd type="triangle"/>
          </a:ln>
          <a:effectLst/>
        </p:spPr>
      </p:cxnSp>
      <p:sp>
        <p:nvSpPr>
          <p:cNvPr id="20" name="梯形 19">
            <a:extLst>
              <a:ext uri="{FF2B5EF4-FFF2-40B4-BE49-F238E27FC236}">
                <a16:creationId xmlns:a16="http://schemas.microsoft.com/office/drawing/2014/main" id="{30CEF069-5EED-6242-AD5E-111E96183F8C}"/>
              </a:ext>
            </a:extLst>
          </p:cNvPr>
          <p:cNvSpPr/>
          <p:nvPr/>
        </p:nvSpPr>
        <p:spPr>
          <a:xfrm rot="5400000">
            <a:off x="3847246" y="3347025"/>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BDA68FBF-0BCE-B84A-A51D-3F7EE3DA677B}"/>
              </a:ext>
            </a:extLst>
          </p:cNvPr>
          <p:cNvSpPr txBox="1"/>
          <p:nvPr/>
        </p:nvSpPr>
        <p:spPr>
          <a:xfrm>
            <a:off x="3936053" y="3864073"/>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22" name="圆角矩形 21">
            <a:extLst>
              <a:ext uri="{FF2B5EF4-FFF2-40B4-BE49-F238E27FC236}">
                <a16:creationId xmlns:a16="http://schemas.microsoft.com/office/drawing/2014/main" id="{70C98C0E-E90D-CA4C-8619-CA8E5AED35FD}"/>
              </a:ext>
            </a:extLst>
          </p:cNvPr>
          <p:cNvSpPr/>
          <p:nvPr/>
        </p:nvSpPr>
        <p:spPr>
          <a:xfrm>
            <a:off x="5268886" y="3839574"/>
            <a:ext cx="1400536"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23" name="梯形 22">
            <a:extLst>
              <a:ext uri="{FF2B5EF4-FFF2-40B4-BE49-F238E27FC236}">
                <a16:creationId xmlns:a16="http://schemas.microsoft.com/office/drawing/2014/main" id="{B5E424D9-7AE9-8546-AF66-16F09C523266}"/>
              </a:ext>
            </a:extLst>
          </p:cNvPr>
          <p:cNvSpPr/>
          <p:nvPr/>
        </p:nvSpPr>
        <p:spPr>
          <a:xfrm rot="16200000">
            <a:off x="6878614" y="3347025"/>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CB51B7A0-9DEC-E54E-96F2-5C2912B692E1}"/>
              </a:ext>
            </a:extLst>
          </p:cNvPr>
          <p:cNvSpPr txBox="1"/>
          <p:nvPr/>
        </p:nvSpPr>
        <p:spPr>
          <a:xfrm>
            <a:off x="6949698" y="3864073"/>
            <a:ext cx="1056700"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Decoder</a:t>
            </a:r>
            <a:endParaRPr kumimoji="1" lang="zh-CN" altLang="en-US">
              <a:solidFill>
                <a:prstClr val="black"/>
              </a:solidFill>
              <a:latin typeface="Helvetica" pitchFamily="2" charset="0"/>
              <a:ea typeface="等线" panose="02010600030101010101" pitchFamily="2" charset="-122"/>
            </a:endParaRPr>
          </a:p>
        </p:txBody>
      </p:sp>
      <p:sp>
        <p:nvSpPr>
          <p:cNvPr id="25" name="椭圆 24">
            <a:extLst>
              <a:ext uri="{FF2B5EF4-FFF2-40B4-BE49-F238E27FC236}">
                <a16:creationId xmlns:a16="http://schemas.microsoft.com/office/drawing/2014/main" id="{6BFCD1C5-9A75-8440-A979-11DAF94C3080}"/>
              </a:ext>
            </a:extLst>
          </p:cNvPr>
          <p:cNvSpPr/>
          <p:nvPr/>
        </p:nvSpPr>
        <p:spPr>
          <a:xfrm>
            <a:off x="5036732" y="3075712"/>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26" name="Picture 2">
            <a:extLst>
              <a:ext uri="{FF2B5EF4-FFF2-40B4-BE49-F238E27FC236}">
                <a16:creationId xmlns:a16="http://schemas.microsoft.com/office/drawing/2014/main" id="{610FD812-6054-A747-BD28-9DF46BCC0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990" y="2981952"/>
            <a:ext cx="858314" cy="22990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D0AE0C97-A386-2F4D-AD5B-76360199B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4401" y="2981951"/>
            <a:ext cx="858314" cy="229905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线箭头连接符 27">
            <a:extLst>
              <a:ext uri="{FF2B5EF4-FFF2-40B4-BE49-F238E27FC236}">
                <a16:creationId xmlns:a16="http://schemas.microsoft.com/office/drawing/2014/main" id="{2832EA80-3D1D-134E-B407-51BC030C1235}"/>
              </a:ext>
            </a:extLst>
          </p:cNvPr>
          <p:cNvCxnSpPr>
            <a:cxnSpLocks/>
            <a:endCxn id="25" idx="2"/>
          </p:cNvCxnSpPr>
          <p:nvPr/>
        </p:nvCxnSpPr>
        <p:spPr>
          <a:xfrm>
            <a:off x="3426545" y="3283922"/>
            <a:ext cx="1610187" cy="0"/>
          </a:xfrm>
          <a:prstGeom prst="straightConnector1">
            <a:avLst/>
          </a:prstGeom>
          <a:noFill/>
          <a:ln w="28575" cap="flat" cmpd="sng" algn="ctr">
            <a:solidFill>
              <a:sysClr val="windowText" lastClr="000000"/>
            </a:solidFill>
            <a:prstDash val="solid"/>
            <a:miter lim="800000"/>
            <a:tailEnd type="triangle"/>
          </a:ln>
          <a:effectLst/>
        </p:spPr>
      </p:cxnSp>
      <p:cxnSp>
        <p:nvCxnSpPr>
          <p:cNvPr id="29" name="直线箭头连接符 28">
            <a:extLst>
              <a:ext uri="{FF2B5EF4-FFF2-40B4-BE49-F238E27FC236}">
                <a16:creationId xmlns:a16="http://schemas.microsoft.com/office/drawing/2014/main" id="{00C18A3D-0703-F644-BF0D-C3B2F793F870}"/>
              </a:ext>
            </a:extLst>
          </p:cNvPr>
          <p:cNvCxnSpPr>
            <a:cxnSpLocks/>
            <a:endCxn id="25" idx="6"/>
          </p:cNvCxnSpPr>
          <p:nvPr/>
        </p:nvCxnSpPr>
        <p:spPr>
          <a:xfrm flipH="1">
            <a:off x="6991930" y="3283922"/>
            <a:ext cx="1291657" cy="0"/>
          </a:xfrm>
          <a:prstGeom prst="straightConnector1">
            <a:avLst/>
          </a:prstGeom>
          <a:noFill/>
          <a:ln w="28575" cap="flat" cmpd="sng" algn="ctr">
            <a:solidFill>
              <a:sysClr val="windowText" lastClr="000000"/>
            </a:solidFill>
            <a:prstDash val="solid"/>
            <a:miter lim="800000"/>
            <a:tailEnd type="triangle"/>
          </a:ln>
          <a:effectLst/>
        </p:spPr>
      </p:cxnSp>
      <p:sp>
        <p:nvSpPr>
          <p:cNvPr id="30" name="圆角矩形 29">
            <a:extLst>
              <a:ext uri="{FF2B5EF4-FFF2-40B4-BE49-F238E27FC236}">
                <a16:creationId xmlns:a16="http://schemas.microsoft.com/office/drawing/2014/main" id="{A95F57E1-C09D-5C49-BD9A-DBF5CD9E0DF0}"/>
              </a:ext>
            </a:extLst>
          </p:cNvPr>
          <p:cNvSpPr/>
          <p:nvPr/>
        </p:nvSpPr>
        <p:spPr>
          <a:xfrm>
            <a:off x="4569565" y="4691852"/>
            <a:ext cx="1801006" cy="666146"/>
          </a:xfrm>
          <a:prstGeom prst="roundRect">
            <a:avLst/>
          </a:prstGeom>
          <a:solidFill>
            <a:sysClr val="window" lastClr="FFFFFF"/>
          </a:solidFill>
          <a:ln w="28575"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rPr>
              <a:t>Semantic 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rPr>
              <a:t>guidance</a:t>
            </a:r>
          </a:p>
        </p:txBody>
      </p:sp>
      <p:cxnSp>
        <p:nvCxnSpPr>
          <p:cNvPr id="31" name="直线箭头连接符 30">
            <a:extLst>
              <a:ext uri="{FF2B5EF4-FFF2-40B4-BE49-F238E27FC236}">
                <a16:creationId xmlns:a16="http://schemas.microsoft.com/office/drawing/2014/main" id="{0BC4B5DE-45DE-FF4C-A968-E7D95E3CCE67}"/>
              </a:ext>
            </a:extLst>
          </p:cNvPr>
          <p:cNvCxnSpPr>
            <a:cxnSpLocks/>
          </p:cNvCxnSpPr>
          <p:nvPr/>
        </p:nvCxnSpPr>
        <p:spPr>
          <a:xfrm>
            <a:off x="5470068" y="4262826"/>
            <a:ext cx="0" cy="429026"/>
          </a:xfrm>
          <a:prstGeom prst="straightConnector1">
            <a:avLst/>
          </a:prstGeom>
          <a:noFill/>
          <a:ln w="28575" cap="flat" cmpd="sng" algn="ctr">
            <a:solidFill>
              <a:srgbClr val="FFC000">
                <a:lumMod val="75000"/>
              </a:srgbClr>
            </a:solidFill>
            <a:prstDash val="solid"/>
            <a:miter lim="800000"/>
            <a:tailEnd type="triangle" w="med" len="lg"/>
          </a:ln>
          <a:effectLst/>
        </p:spPr>
      </p:cxnSp>
      <p:sp>
        <p:nvSpPr>
          <p:cNvPr id="32" name="圆角矩形标注 31">
            <a:extLst>
              <a:ext uri="{FF2B5EF4-FFF2-40B4-BE49-F238E27FC236}">
                <a16:creationId xmlns:a16="http://schemas.microsoft.com/office/drawing/2014/main" id="{72EEC2A1-225D-5145-A945-A2E72BB8B9BF}"/>
              </a:ext>
            </a:extLst>
          </p:cNvPr>
          <p:cNvSpPr/>
          <p:nvPr/>
        </p:nvSpPr>
        <p:spPr>
          <a:xfrm>
            <a:off x="6476644" y="5066693"/>
            <a:ext cx="3741749" cy="844061"/>
          </a:xfrm>
          <a:prstGeom prst="wedgeRoundRectCallout">
            <a:avLst>
              <a:gd name="adj1" fmla="val -51119"/>
              <a:gd name="adj2" fmla="val -1310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In this way, detailed acoustic information is pushed to latter RVQ quantizers</a:t>
            </a:r>
            <a:endParaRPr kumimoji="1" lang="zh-CN" altLang="en-US">
              <a:solidFill>
                <a:schemeClr val="tx1"/>
              </a:solidFill>
            </a:endParaRPr>
          </a:p>
        </p:txBody>
      </p:sp>
    </p:spTree>
    <p:extLst>
      <p:ext uri="{BB962C8B-B14F-4D97-AF65-F5344CB8AC3E}">
        <p14:creationId xmlns:p14="http://schemas.microsoft.com/office/powerpoint/2010/main" val="311789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69032-F097-5557-2E0A-BC1A2988768D}"/>
              </a:ext>
            </a:extLst>
          </p:cNvPr>
          <p:cNvSpPr>
            <a:spLocks noGrp="1"/>
          </p:cNvSpPr>
          <p:nvPr>
            <p:ph type="title"/>
          </p:nvPr>
        </p:nvSpPr>
        <p:spPr/>
        <p:txBody>
          <a:bodyPr/>
          <a:lstStyle/>
          <a:p>
            <a:r>
              <a:rPr lang="en-US" altLang="zh-CN"/>
              <a:t>Motivation: Discrete Speech Tokens</a:t>
            </a:r>
            <a:endParaRPr lang="zh-CN" b="0">
              <a:solidFill>
                <a:srgbClr val="000000"/>
              </a:solidFill>
            </a:endParaRPr>
          </a:p>
        </p:txBody>
      </p:sp>
      <p:sp>
        <p:nvSpPr>
          <p:cNvPr id="3" name="内容占位符 2">
            <a:extLst>
              <a:ext uri="{FF2B5EF4-FFF2-40B4-BE49-F238E27FC236}">
                <a16:creationId xmlns:a16="http://schemas.microsoft.com/office/drawing/2014/main" id="{3DAAF3B6-7C0F-FE84-88BE-A247983D0331}"/>
              </a:ext>
            </a:extLst>
          </p:cNvPr>
          <p:cNvSpPr>
            <a:spLocks noGrp="1"/>
          </p:cNvSpPr>
          <p:nvPr>
            <p:ph idx="1"/>
          </p:nvPr>
        </p:nvSpPr>
        <p:spPr>
          <a:xfrm>
            <a:off x="609600" y="1558821"/>
            <a:ext cx="11055352" cy="4402005"/>
          </a:xfrm>
        </p:spPr>
        <p:txBody>
          <a:bodyPr/>
          <a:lstStyle/>
          <a:p>
            <a:r>
              <a:rPr lang="en-US" altLang="zh-CN"/>
              <a:t>From infinitely accurate </a:t>
            </a:r>
            <a:r>
              <a:rPr lang="en-US" altLang="zh-CN" b="1"/>
              <a:t>regression</a:t>
            </a:r>
            <a:r>
              <a:rPr lang="en-US" altLang="zh-CN"/>
              <a:t> problems to finite </a:t>
            </a:r>
            <a:r>
              <a:rPr lang="en-US" altLang="zh-CN" b="1"/>
              <a:t>classification</a:t>
            </a:r>
            <a:r>
              <a:rPr lang="en-US" altLang="zh-CN"/>
              <a:t> problems</a:t>
            </a:r>
          </a:p>
          <a:p>
            <a:r>
              <a:rPr lang="en-US" altLang="zh-CN"/>
              <a:t>Discrete tokens have stronger resistance against disturbance</a:t>
            </a:r>
            <a:endParaRPr lang="zh-CN" altLang="en-US"/>
          </a:p>
        </p:txBody>
      </p:sp>
      <p:sp>
        <p:nvSpPr>
          <p:cNvPr id="4" name="灯片编号占位符 3">
            <a:extLst>
              <a:ext uri="{FF2B5EF4-FFF2-40B4-BE49-F238E27FC236}">
                <a16:creationId xmlns:a16="http://schemas.microsoft.com/office/drawing/2014/main" id="{2E6EFBB2-78C9-CCE2-F200-14D6922A809B}"/>
              </a:ext>
            </a:extLst>
          </p:cNvPr>
          <p:cNvSpPr>
            <a:spLocks noGrp="1"/>
          </p:cNvSpPr>
          <p:nvPr>
            <p:ph type="sldNum" sz="quarter" idx="12"/>
          </p:nvPr>
        </p:nvSpPr>
        <p:spPr/>
        <p:txBody>
          <a:bodyPr/>
          <a:lstStyle/>
          <a:p>
            <a:fld id="{E35E9E6D-B1E9-4F08-8E83-0E081C425F53}" type="slidenum">
              <a:rPr lang="en-US" altLang="zh-CN"/>
              <a:t>3</a:t>
            </a:fld>
            <a:endParaRPr lang="zh-CN" altLang="en-US"/>
          </a:p>
        </p:txBody>
      </p:sp>
      <p:sp>
        <p:nvSpPr>
          <p:cNvPr id="7" name="文本框 6">
            <a:extLst>
              <a:ext uri="{FF2B5EF4-FFF2-40B4-BE49-F238E27FC236}">
                <a16:creationId xmlns:a16="http://schemas.microsoft.com/office/drawing/2014/main" id="{0EB5B9B1-3D86-E445-84E9-7B9E5C29D929}"/>
              </a:ext>
            </a:extLst>
          </p:cNvPr>
          <p:cNvSpPr txBox="1"/>
          <p:nvPr/>
        </p:nvSpPr>
        <p:spPr>
          <a:xfrm>
            <a:off x="251298" y="1044000"/>
            <a:ext cx="1141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zh-CN" sz="2400" b="1">
                <a:latin typeface="Microsoft YaHei" panose="020B0503020204020204" pitchFamily="34" charset="-122"/>
                <a:ea typeface="Microsoft YaHei" panose="020B0503020204020204" pitchFamily="34" charset="-122"/>
                <a:cs typeface="Arial"/>
              </a:rPr>
              <a:t>From infinitely accurate to finitely accurate</a:t>
            </a:r>
            <a:endParaRPr lang="zh-CN" altLang="en-US">
              <a:latin typeface="Microsoft YaHei" panose="020B0503020204020204" pitchFamily="34" charset="-122"/>
              <a:ea typeface="Microsoft YaHei" panose="020B0503020204020204" pitchFamily="34" charset="-122"/>
            </a:endParaRPr>
          </a:p>
        </p:txBody>
      </p:sp>
      <p:sp>
        <p:nvSpPr>
          <p:cNvPr id="8" name="圆角矩形 7">
            <a:extLst>
              <a:ext uri="{FF2B5EF4-FFF2-40B4-BE49-F238E27FC236}">
                <a16:creationId xmlns:a16="http://schemas.microsoft.com/office/drawing/2014/main" id="{873E3C5D-C0F4-9F47-A198-7310CF6F0A14}"/>
              </a:ext>
            </a:extLst>
          </p:cNvPr>
          <p:cNvSpPr/>
          <p:nvPr/>
        </p:nvSpPr>
        <p:spPr>
          <a:xfrm>
            <a:off x="568324" y="2598768"/>
            <a:ext cx="11055352" cy="35665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B4C01131-C946-E549-BEAB-2AB607815892}"/>
              </a:ext>
            </a:extLst>
          </p:cNvPr>
          <p:cNvSpPr txBox="1"/>
          <p:nvPr/>
        </p:nvSpPr>
        <p:spPr>
          <a:xfrm>
            <a:off x="768276" y="2989142"/>
            <a:ext cx="2876300" cy="338554"/>
          </a:xfrm>
          <a:prstGeom prst="rect">
            <a:avLst/>
          </a:prstGeom>
          <a:solidFill>
            <a:schemeClr val="bg1"/>
          </a:solidFill>
        </p:spPr>
        <p:txBody>
          <a:bodyPr wrap="none" rtlCol="0">
            <a:spAutoFit/>
          </a:bodyPr>
          <a:lstStyle/>
          <a:p>
            <a:r>
              <a:rPr kumimoji="1" lang="en-US" altLang="zh-CN" sz="1600" b="1">
                <a:latin typeface="Microsoft YaHei" panose="020B0503020204020204" pitchFamily="34" charset="-122"/>
                <a:ea typeface="Microsoft YaHei" panose="020B0503020204020204" pitchFamily="34" charset="-122"/>
              </a:rPr>
              <a:t>Traditional neural TTS       </a:t>
            </a:r>
            <a:endParaRPr kumimoji="1" lang="zh-CN" altLang="en-US" sz="1600" b="1">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5105366-F45D-9647-87E1-3E03258046F9}"/>
              </a:ext>
            </a:extLst>
          </p:cNvPr>
          <p:cNvSpPr txBox="1"/>
          <p:nvPr/>
        </p:nvSpPr>
        <p:spPr>
          <a:xfrm>
            <a:off x="768276" y="4585017"/>
            <a:ext cx="4852867" cy="338554"/>
          </a:xfrm>
          <a:prstGeom prst="rect">
            <a:avLst/>
          </a:prstGeom>
          <a:solidFill>
            <a:schemeClr val="bg1"/>
          </a:solidFill>
        </p:spPr>
        <p:txBody>
          <a:bodyPr wrap="none" rtlCol="0">
            <a:spAutoFit/>
          </a:bodyPr>
          <a:lstStyle/>
          <a:p>
            <a:r>
              <a:rPr kumimoji="1" lang="en-US" altLang="zh-CN" sz="1600" b="1">
                <a:latin typeface="Microsoft YaHei" panose="020B0503020204020204" pitchFamily="34" charset="-122"/>
                <a:ea typeface="Microsoft YaHei" panose="020B0503020204020204" pitchFamily="34" charset="-122"/>
              </a:rPr>
              <a:t>Discrete token-based TTS system, e.g. VQTTS</a:t>
            </a:r>
            <a:endParaRPr kumimoji="1" lang="zh-CN" altLang="en-US" sz="1600" b="1">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2BA6BD6A-A033-584B-97D2-6B0E6512DF97}"/>
              </a:ext>
            </a:extLst>
          </p:cNvPr>
          <p:cNvPicPr>
            <a:picLocks noChangeAspect="1"/>
          </p:cNvPicPr>
          <p:nvPr/>
        </p:nvPicPr>
        <p:blipFill>
          <a:blip r:embed="rId2"/>
          <a:stretch>
            <a:fillRect/>
          </a:stretch>
        </p:blipFill>
        <p:spPr>
          <a:xfrm>
            <a:off x="1470923" y="3327696"/>
            <a:ext cx="9880600" cy="1054100"/>
          </a:xfrm>
          <a:prstGeom prst="rect">
            <a:avLst/>
          </a:prstGeom>
        </p:spPr>
      </p:pic>
      <p:pic>
        <p:nvPicPr>
          <p:cNvPr id="13" name="图片 12">
            <a:extLst>
              <a:ext uri="{FF2B5EF4-FFF2-40B4-BE49-F238E27FC236}">
                <a16:creationId xmlns:a16="http://schemas.microsoft.com/office/drawing/2014/main" id="{D6498457-609C-094E-B5E9-1FCC32C8080F}"/>
              </a:ext>
            </a:extLst>
          </p:cNvPr>
          <p:cNvPicPr>
            <a:picLocks noChangeAspect="1"/>
          </p:cNvPicPr>
          <p:nvPr/>
        </p:nvPicPr>
        <p:blipFill>
          <a:blip r:embed="rId3"/>
          <a:stretch>
            <a:fillRect/>
          </a:stretch>
        </p:blipFill>
        <p:spPr>
          <a:xfrm>
            <a:off x="1502673" y="4957413"/>
            <a:ext cx="9817100" cy="939800"/>
          </a:xfrm>
          <a:prstGeom prst="rect">
            <a:avLst/>
          </a:prstGeom>
        </p:spPr>
      </p:pic>
      <p:sp>
        <p:nvSpPr>
          <p:cNvPr id="14" name="文本框 13">
            <a:extLst>
              <a:ext uri="{FF2B5EF4-FFF2-40B4-BE49-F238E27FC236}">
                <a16:creationId xmlns:a16="http://schemas.microsoft.com/office/drawing/2014/main" id="{C0577C95-A719-7E4B-9922-3D0AE85000ED}"/>
              </a:ext>
            </a:extLst>
          </p:cNvPr>
          <p:cNvSpPr txBox="1"/>
          <p:nvPr/>
        </p:nvSpPr>
        <p:spPr>
          <a:xfrm>
            <a:off x="5663952" y="5078620"/>
            <a:ext cx="2159822" cy="307777"/>
          </a:xfrm>
          <a:prstGeom prst="rect">
            <a:avLst/>
          </a:prstGeom>
          <a:solidFill>
            <a:schemeClr val="bg1"/>
          </a:solidFill>
        </p:spPr>
        <p:txBody>
          <a:bodyPr wrap="none" rtlCol="0">
            <a:spAutoFit/>
          </a:bodyPr>
          <a:lstStyle/>
          <a:p>
            <a:r>
              <a:rPr kumimoji="1" lang="en-US" altLang="zh-CN" sz="1400">
                <a:latin typeface="Microsoft YaHei" panose="020B0503020204020204" pitchFamily="34" charset="-122"/>
                <a:ea typeface="Microsoft YaHei" panose="020B0503020204020204" pitchFamily="34" charset="-122"/>
              </a:rPr>
              <a:t>Discrete speech tokens</a:t>
            </a:r>
            <a:endParaRPr kumimoji="1" lang="zh-CN" altLang="en-US" sz="1400">
              <a:latin typeface="Microsoft YaHei" panose="020B0503020204020204" pitchFamily="34" charset="-122"/>
              <a:ea typeface="Microsoft YaHei" panose="020B0503020204020204" pitchFamily="34" charset="-122"/>
            </a:endParaRPr>
          </a:p>
        </p:txBody>
      </p:sp>
      <p:sp>
        <p:nvSpPr>
          <p:cNvPr id="15" name="环形箭头 14">
            <a:extLst>
              <a:ext uri="{FF2B5EF4-FFF2-40B4-BE49-F238E27FC236}">
                <a16:creationId xmlns:a16="http://schemas.microsoft.com/office/drawing/2014/main" id="{7CC87CF7-6ABC-0848-B580-AD318D327631}"/>
              </a:ext>
            </a:extLst>
          </p:cNvPr>
          <p:cNvSpPr/>
          <p:nvPr/>
        </p:nvSpPr>
        <p:spPr>
          <a:xfrm rot="5642919">
            <a:off x="5083846" y="4075634"/>
            <a:ext cx="1118938" cy="1080520"/>
          </a:xfrm>
          <a:prstGeom prst="circularArrow">
            <a:avLst>
              <a:gd name="adj1" fmla="val 12500"/>
              <a:gd name="adj2" fmla="val 1142319"/>
              <a:gd name="adj3" fmla="val 20457681"/>
              <a:gd name="adj4" fmla="val 10800000"/>
              <a:gd name="adj5" fmla="val 20949"/>
            </a:avLst>
          </a:prstGeom>
          <a:solidFill>
            <a:srgbClr val="FB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Microsoft YaHei" panose="020B0503020204020204" pitchFamily="34" charset="-122"/>
              <a:ea typeface="Microsoft YaHei" panose="020B0503020204020204" pitchFamily="34" charset="-122"/>
            </a:endParaRPr>
          </a:p>
        </p:txBody>
      </p:sp>
      <p:sp>
        <p:nvSpPr>
          <p:cNvPr id="16" name="环形箭头 15">
            <a:extLst>
              <a:ext uri="{FF2B5EF4-FFF2-40B4-BE49-F238E27FC236}">
                <a16:creationId xmlns:a16="http://schemas.microsoft.com/office/drawing/2014/main" id="{559710C1-67A5-984E-A3D9-B3CBFE0A4B8F}"/>
              </a:ext>
            </a:extLst>
          </p:cNvPr>
          <p:cNvSpPr/>
          <p:nvPr/>
        </p:nvSpPr>
        <p:spPr>
          <a:xfrm rot="5642919">
            <a:off x="9012305" y="4042554"/>
            <a:ext cx="1118938" cy="1080520"/>
          </a:xfrm>
          <a:prstGeom prst="circularArrow">
            <a:avLst>
              <a:gd name="adj1" fmla="val 12500"/>
              <a:gd name="adj2" fmla="val 1142319"/>
              <a:gd name="adj3" fmla="val 20457681"/>
              <a:gd name="adj4" fmla="val 10800000"/>
              <a:gd name="adj5" fmla="val 20949"/>
            </a:avLst>
          </a:prstGeom>
          <a:solidFill>
            <a:srgbClr val="FB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F2FD02B2-EF73-6B4B-84C0-5818A6D0B94E}"/>
              </a:ext>
            </a:extLst>
          </p:cNvPr>
          <p:cNvSpPr txBox="1"/>
          <p:nvPr/>
        </p:nvSpPr>
        <p:spPr>
          <a:xfrm>
            <a:off x="6030171" y="4406613"/>
            <a:ext cx="1023037" cy="369332"/>
          </a:xfrm>
          <a:prstGeom prst="rect">
            <a:avLst/>
          </a:prstGeom>
          <a:noFill/>
        </p:spPr>
        <p:txBody>
          <a:bodyPr wrap="none" rtlCol="0">
            <a:spAutoFit/>
          </a:bodyPr>
          <a:lstStyle/>
          <a:p>
            <a:r>
              <a:rPr kumimoji="1" lang="en-US" altLang="zh-CN">
                <a:latin typeface="Microsoft YaHei" panose="020B0503020204020204" pitchFamily="34" charset="-122"/>
                <a:ea typeface="Microsoft YaHei" panose="020B0503020204020204" pitchFamily="34" charset="-122"/>
              </a:rPr>
              <a:t>Simpler</a:t>
            </a:r>
            <a:endParaRPr kumimoji="1" lang="zh-CN" altLang="en-US">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90CC126C-5647-4040-ACEE-28C94921E6BC}"/>
              </a:ext>
            </a:extLst>
          </p:cNvPr>
          <p:cNvSpPr txBox="1"/>
          <p:nvPr/>
        </p:nvSpPr>
        <p:spPr>
          <a:xfrm>
            <a:off x="9961643" y="4431228"/>
            <a:ext cx="942822" cy="369332"/>
          </a:xfrm>
          <a:prstGeom prst="rect">
            <a:avLst/>
          </a:prstGeom>
          <a:noFill/>
        </p:spPr>
        <p:txBody>
          <a:bodyPr wrap="none" rtlCol="0">
            <a:spAutoFit/>
          </a:bodyPr>
          <a:lstStyle/>
          <a:p>
            <a:r>
              <a:rPr kumimoji="1" lang="en-US" altLang="zh-CN">
                <a:latin typeface="Microsoft YaHei" panose="020B0503020204020204" pitchFamily="34" charset="-122"/>
                <a:ea typeface="Microsoft YaHei" panose="020B0503020204020204" pitchFamily="34" charset="-122"/>
              </a:rPr>
              <a:t>Harder</a:t>
            </a: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5950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7A91B-3B53-EB4C-B734-A30E37D6AA75}"/>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FF1898D4-B2E0-774E-977C-8D7DC0D1BEE5}"/>
              </a:ext>
            </a:extLst>
          </p:cNvPr>
          <p:cNvSpPr>
            <a:spLocks noGrp="1"/>
          </p:cNvSpPr>
          <p:nvPr>
            <p:ph idx="1"/>
          </p:nvPr>
        </p:nvSpPr>
        <p:spPr>
          <a:xfrm>
            <a:off x="609600" y="1594338"/>
            <a:ext cx="11055352" cy="4498488"/>
          </a:xfrm>
        </p:spPr>
        <p:txBody>
          <a:bodyPr/>
          <a:lstStyle/>
          <a:p>
            <a:r>
              <a:rPr kumimoji="1" lang="en-US" altLang="zh-CN" b="1"/>
              <a:t>Fixed semantic codebook</a:t>
            </a:r>
          </a:p>
          <a:p>
            <a:r>
              <a:rPr kumimoji="1" lang="en-US" altLang="zh-CN"/>
              <a:t>Fix the codebook to be a semantic space (e.g. from language models)</a:t>
            </a:r>
          </a:p>
          <a:p>
            <a:r>
              <a:rPr kumimoji="1" lang="en-US" altLang="zh-CN"/>
              <a:t>Only trains other modules</a:t>
            </a:r>
          </a:p>
          <a:p>
            <a:r>
              <a:rPr kumimoji="1" lang="en-US" altLang="zh-CN"/>
              <a:t>In LLM-Codec, codebook is frozen to be LLaMa-2 token embeddings</a:t>
            </a:r>
          </a:p>
          <a:p>
            <a:r>
              <a:rPr kumimoji="1" lang="en-US" altLang="zh-CN"/>
              <a:t>This is even more "semantic", but significantly more difficult in reconstruction</a:t>
            </a:r>
          </a:p>
          <a:p>
            <a:endParaRPr kumimoji="1" lang="zh-CN" altLang="en-US"/>
          </a:p>
        </p:txBody>
      </p:sp>
      <p:sp>
        <p:nvSpPr>
          <p:cNvPr id="4" name="灯片编号占位符 3">
            <a:extLst>
              <a:ext uri="{FF2B5EF4-FFF2-40B4-BE49-F238E27FC236}">
                <a16:creationId xmlns:a16="http://schemas.microsoft.com/office/drawing/2014/main" id="{E953B6D4-11E2-0442-9532-1F7ED6462EBE}"/>
              </a:ext>
            </a:extLst>
          </p:cNvPr>
          <p:cNvSpPr>
            <a:spLocks noGrp="1"/>
          </p:cNvSpPr>
          <p:nvPr>
            <p:ph type="sldNum" sz="quarter" idx="12"/>
          </p:nvPr>
        </p:nvSpPr>
        <p:spPr/>
        <p:txBody>
          <a:bodyPr/>
          <a:lstStyle/>
          <a:p>
            <a:fld id="{E35E9E6D-B1E9-4F08-8E83-0E081C425F53}" type="slidenum">
              <a:rPr lang="en-US" altLang="zh-CN" smtClean="0"/>
              <a:t>30</a:t>
            </a:fld>
            <a:endParaRPr lang="zh-CN" altLang="en-US"/>
          </a:p>
        </p:txBody>
      </p:sp>
      <p:sp>
        <p:nvSpPr>
          <p:cNvPr id="5" name="矩形: 圆角 121">
            <a:extLst>
              <a:ext uri="{FF2B5EF4-FFF2-40B4-BE49-F238E27FC236}">
                <a16:creationId xmlns:a16="http://schemas.microsoft.com/office/drawing/2014/main" id="{04957A77-6222-9542-BFF1-08460A335B7B}"/>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cxnSp>
        <p:nvCxnSpPr>
          <p:cNvPr id="19" name="直线箭头连接符 18">
            <a:extLst>
              <a:ext uri="{FF2B5EF4-FFF2-40B4-BE49-F238E27FC236}">
                <a16:creationId xmlns:a16="http://schemas.microsoft.com/office/drawing/2014/main" id="{EEC6A81E-D435-434A-B426-20659C9C68CF}"/>
              </a:ext>
            </a:extLst>
          </p:cNvPr>
          <p:cNvCxnSpPr>
            <a:cxnSpLocks/>
          </p:cNvCxnSpPr>
          <p:nvPr/>
        </p:nvCxnSpPr>
        <p:spPr>
          <a:xfrm>
            <a:off x="3333370" y="4789474"/>
            <a:ext cx="4964246" cy="0"/>
          </a:xfrm>
          <a:prstGeom prst="straightConnector1">
            <a:avLst/>
          </a:prstGeom>
          <a:noFill/>
          <a:ln w="28575" cap="flat" cmpd="sng" algn="ctr">
            <a:solidFill>
              <a:sysClr val="windowText" lastClr="000000"/>
            </a:solidFill>
            <a:prstDash val="solid"/>
            <a:miter lim="800000"/>
            <a:tailEnd type="triangle"/>
          </a:ln>
          <a:effectLst/>
        </p:spPr>
      </p:cxnSp>
      <p:sp>
        <p:nvSpPr>
          <p:cNvPr id="20" name="梯形 19">
            <a:extLst>
              <a:ext uri="{FF2B5EF4-FFF2-40B4-BE49-F238E27FC236}">
                <a16:creationId xmlns:a16="http://schemas.microsoft.com/office/drawing/2014/main" id="{E3103834-5716-204D-BB5A-A2346819EC8B}"/>
              </a:ext>
            </a:extLst>
          </p:cNvPr>
          <p:cNvSpPr/>
          <p:nvPr/>
        </p:nvSpPr>
        <p:spPr>
          <a:xfrm rot="5400000">
            <a:off x="3754071" y="4089207"/>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4E0E8F6E-5E91-3744-87B3-46561142CD11}"/>
              </a:ext>
            </a:extLst>
          </p:cNvPr>
          <p:cNvSpPr txBox="1"/>
          <p:nvPr/>
        </p:nvSpPr>
        <p:spPr>
          <a:xfrm>
            <a:off x="3811453" y="4604808"/>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22" name="圆角矩形 21">
            <a:extLst>
              <a:ext uri="{FF2B5EF4-FFF2-40B4-BE49-F238E27FC236}">
                <a16:creationId xmlns:a16="http://schemas.microsoft.com/office/drawing/2014/main" id="{D8427ABE-CBCD-8C44-91D5-3654F44F0F76}"/>
              </a:ext>
            </a:extLst>
          </p:cNvPr>
          <p:cNvSpPr/>
          <p:nvPr/>
        </p:nvSpPr>
        <p:spPr>
          <a:xfrm>
            <a:off x="5175711" y="4581756"/>
            <a:ext cx="1400536" cy="415437"/>
          </a:xfrm>
          <a:prstGeom prst="roundRect">
            <a:avLst/>
          </a:prstGeom>
          <a:solidFill>
            <a:sysClr val="window" lastClr="FFFFFF">
              <a:lumMod val="95000"/>
            </a:sysClr>
          </a:solidFill>
          <a:ln w="28575"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23" name="梯形 22">
            <a:extLst>
              <a:ext uri="{FF2B5EF4-FFF2-40B4-BE49-F238E27FC236}">
                <a16:creationId xmlns:a16="http://schemas.microsoft.com/office/drawing/2014/main" id="{E897E4DD-CA09-9C41-89E3-8C66EB8A1A26}"/>
              </a:ext>
            </a:extLst>
          </p:cNvPr>
          <p:cNvSpPr/>
          <p:nvPr/>
        </p:nvSpPr>
        <p:spPr>
          <a:xfrm rot="16200000">
            <a:off x="6785439" y="4089207"/>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0D20C892-0C5A-794C-A1AF-FF1DC26069DE}"/>
              </a:ext>
            </a:extLst>
          </p:cNvPr>
          <p:cNvSpPr txBox="1"/>
          <p:nvPr/>
        </p:nvSpPr>
        <p:spPr>
          <a:xfrm>
            <a:off x="6898755" y="4603997"/>
            <a:ext cx="1056700"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Decoder</a:t>
            </a:r>
            <a:endParaRPr kumimoji="1" lang="zh-CN" altLang="en-US">
              <a:solidFill>
                <a:prstClr val="black"/>
              </a:solidFill>
              <a:latin typeface="Helvetica" pitchFamily="2" charset="0"/>
              <a:ea typeface="等线" panose="02010600030101010101" pitchFamily="2" charset="-122"/>
            </a:endParaRPr>
          </a:p>
        </p:txBody>
      </p:sp>
      <p:sp>
        <p:nvSpPr>
          <p:cNvPr id="25" name="椭圆 24">
            <a:extLst>
              <a:ext uri="{FF2B5EF4-FFF2-40B4-BE49-F238E27FC236}">
                <a16:creationId xmlns:a16="http://schemas.microsoft.com/office/drawing/2014/main" id="{7F945DB5-4285-CD4A-B73D-D64827605F5B}"/>
              </a:ext>
            </a:extLst>
          </p:cNvPr>
          <p:cNvSpPr/>
          <p:nvPr/>
        </p:nvSpPr>
        <p:spPr>
          <a:xfrm>
            <a:off x="4943557" y="3817894"/>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26" name="Picture 2">
            <a:extLst>
              <a:ext uri="{FF2B5EF4-FFF2-40B4-BE49-F238E27FC236}">
                <a16:creationId xmlns:a16="http://schemas.microsoft.com/office/drawing/2014/main" id="{9C965A11-0EAC-214A-AAAB-13F35537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815" y="3724134"/>
            <a:ext cx="858314" cy="22990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5D52240B-35A7-6D49-8BE4-7E68DA76E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226" y="3724133"/>
            <a:ext cx="858314" cy="229905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线箭头连接符 27">
            <a:extLst>
              <a:ext uri="{FF2B5EF4-FFF2-40B4-BE49-F238E27FC236}">
                <a16:creationId xmlns:a16="http://schemas.microsoft.com/office/drawing/2014/main" id="{B55B2CDD-0418-5D45-AFEE-8103A2A5C2A2}"/>
              </a:ext>
            </a:extLst>
          </p:cNvPr>
          <p:cNvCxnSpPr>
            <a:cxnSpLocks/>
            <a:endCxn id="25" idx="2"/>
          </p:cNvCxnSpPr>
          <p:nvPr/>
        </p:nvCxnSpPr>
        <p:spPr>
          <a:xfrm>
            <a:off x="3333370" y="4026104"/>
            <a:ext cx="1610187" cy="0"/>
          </a:xfrm>
          <a:prstGeom prst="straightConnector1">
            <a:avLst/>
          </a:prstGeom>
          <a:noFill/>
          <a:ln w="28575" cap="flat" cmpd="sng" algn="ctr">
            <a:solidFill>
              <a:sysClr val="windowText" lastClr="000000"/>
            </a:solidFill>
            <a:prstDash val="solid"/>
            <a:miter lim="800000"/>
            <a:tailEnd type="triangle"/>
          </a:ln>
          <a:effectLst/>
        </p:spPr>
      </p:cxnSp>
      <p:cxnSp>
        <p:nvCxnSpPr>
          <p:cNvPr id="29" name="直线箭头连接符 28">
            <a:extLst>
              <a:ext uri="{FF2B5EF4-FFF2-40B4-BE49-F238E27FC236}">
                <a16:creationId xmlns:a16="http://schemas.microsoft.com/office/drawing/2014/main" id="{A7BBE150-013F-CF4B-B3F2-EA3254885AC5}"/>
              </a:ext>
            </a:extLst>
          </p:cNvPr>
          <p:cNvCxnSpPr>
            <a:cxnSpLocks/>
            <a:endCxn id="25" idx="6"/>
          </p:cNvCxnSpPr>
          <p:nvPr/>
        </p:nvCxnSpPr>
        <p:spPr>
          <a:xfrm flipH="1">
            <a:off x="6898755" y="4026104"/>
            <a:ext cx="1291657" cy="0"/>
          </a:xfrm>
          <a:prstGeom prst="straightConnector1">
            <a:avLst/>
          </a:prstGeom>
          <a:noFill/>
          <a:ln w="28575" cap="flat" cmpd="sng" algn="ctr">
            <a:solidFill>
              <a:sysClr val="windowText" lastClr="000000"/>
            </a:solidFill>
            <a:prstDash val="solid"/>
            <a:miter lim="800000"/>
            <a:tailEnd type="triangle"/>
          </a:ln>
          <a:effectLst/>
        </p:spPr>
      </p:cxnSp>
      <p:sp>
        <p:nvSpPr>
          <p:cNvPr id="30" name="圆角矩形 29">
            <a:extLst>
              <a:ext uri="{FF2B5EF4-FFF2-40B4-BE49-F238E27FC236}">
                <a16:creationId xmlns:a16="http://schemas.microsoft.com/office/drawing/2014/main" id="{C78C7E2B-2C5C-234E-86F6-87B68AB513AA}"/>
              </a:ext>
            </a:extLst>
          </p:cNvPr>
          <p:cNvSpPr/>
          <p:nvPr/>
        </p:nvSpPr>
        <p:spPr>
          <a:xfrm>
            <a:off x="4971960" y="5407876"/>
            <a:ext cx="1801011" cy="652664"/>
          </a:xfrm>
          <a:prstGeom prst="roundRect">
            <a:avLst/>
          </a:prstGeom>
          <a:solidFill>
            <a:sysClr val="window" lastClr="FFFFFF"/>
          </a:solidFill>
          <a:ln w="28575"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rPr>
              <a:t>Fixed semantic codebook</a:t>
            </a:r>
            <a:endParaRPr kumimoji="1" lang="zh-CN" altLang="en-US"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endParaRPr>
          </a:p>
        </p:txBody>
      </p:sp>
      <p:cxnSp>
        <p:nvCxnSpPr>
          <p:cNvPr id="31" name="直线箭头连接符 30">
            <a:extLst>
              <a:ext uri="{FF2B5EF4-FFF2-40B4-BE49-F238E27FC236}">
                <a16:creationId xmlns:a16="http://schemas.microsoft.com/office/drawing/2014/main" id="{DAAF0985-DA64-894E-8D26-92027B2B3BF2}"/>
              </a:ext>
            </a:extLst>
          </p:cNvPr>
          <p:cNvCxnSpPr>
            <a:cxnSpLocks/>
            <a:stCxn id="30" idx="0"/>
            <a:endCxn id="22" idx="2"/>
          </p:cNvCxnSpPr>
          <p:nvPr/>
        </p:nvCxnSpPr>
        <p:spPr>
          <a:xfrm flipV="1">
            <a:off x="5872466" y="4997193"/>
            <a:ext cx="3513" cy="410683"/>
          </a:xfrm>
          <a:prstGeom prst="straightConnector1">
            <a:avLst/>
          </a:prstGeom>
          <a:noFill/>
          <a:ln w="28575" cap="flat" cmpd="sng" algn="ctr">
            <a:solidFill>
              <a:srgbClr val="FFC000">
                <a:lumMod val="75000"/>
              </a:srgbClr>
            </a:solidFill>
            <a:prstDash val="solid"/>
            <a:miter lim="800000"/>
            <a:tailEnd type="triangle" w="med" len="lg"/>
          </a:ln>
          <a:effectLst/>
        </p:spPr>
      </p:cxnSp>
    </p:spTree>
    <p:extLst>
      <p:ext uri="{BB962C8B-B14F-4D97-AF65-F5344CB8AC3E}">
        <p14:creationId xmlns:p14="http://schemas.microsoft.com/office/powerpoint/2010/main" val="298860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89D227-DDD6-184B-9E27-A04C1C55D853}"/>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B2622ED1-1215-854C-8D5B-01AD073354AE}"/>
              </a:ext>
            </a:extLst>
          </p:cNvPr>
          <p:cNvSpPr>
            <a:spLocks noGrp="1"/>
          </p:cNvSpPr>
          <p:nvPr>
            <p:ph idx="1"/>
          </p:nvPr>
        </p:nvSpPr>
        <p:spPr>
          <a:xfrm>
            <a:off x="609600" y="1640266"/>
            <a:ext cx="11055352" cy="4452560"/>
          </a:xfrm>
        </p:spPr>
        <p:txBody>
          <a:bodyPr/>
          <a:lstStyle/>
          <a:p>
            <a:r>
              <a:rPr kumimoji="1" lang="en-US" altLang="zh-CN" b="1"/>
              <a:t>Semantic features as inputs or outputs</a:t>
            </a:r>
          </a:p>
          <a:p>
            <a:r>
              <a:rPr kumimoji="1" lang="en-US" altLang="zh-CN"/>
              <a:t>Very straightforward and simple</a:t>
            </a:r>
          </a:p>
          <a:p>
            <a:r>
              <a:rPr kumimoji="1" lang="en-US" altLang="zh-CN"/>
              <a:t>Pushes the quantizer to compress acoustic and semantic information into a </a:t>
            </a:r>
            <a:r>
              <a:rPr kumimoji="1" lang="en-US" altLang="zh-CN" b="1"/>
              <a:t>shared</a:t>
            </a:r>
            <a:r>
              <a:rPr kumimoji="1" lang="en-US" altLang="zh-CN"/>
              <a:t> space</a:t>
            </a:r>
          </a:p>
          <a:p>
            <a:r>
              <a:rPr kumimoji="1" lang="en-US" altLang="zh-CN"/>
              <a:t>Examples: X-Codec (2.0), </a:t>
            </a:r>
            <a:r>
              <a:rPr kumimoji="1" lang="en-US" altLang="zh-CN" err="1"/>
              <a:t>SemantiCodec</a:t>
            </a:r>
            <a:r>
              <a:rPr kumimoji="1" lang="en-US" altLang="zh-CN"/>
              <a:t>…</a:t>
            </a:r>
            <a:endParaRPr kumimoji="1" lang="zh-CN" altLang="en-US"/>
          </a:p>
        </p:txBody>
      </p:sp>
      <p:sp>
        <p:nvSpPr>
          <p:cNvPr id="4" name="灯片编号占位符 3">
            <a:extLst>
              <a:ext uri="{FF2B5EF4-FFF2-40B4-BE49-F238E27FC236}">
                <a16:creationId xmlns:a16="http://schemas.microsoft.com/office/drawing/2014/main" id="{88CB6378-3E84-E14E-BC05-A8AA5692CB20}"/>
              </a:ext>
            </a:extLst>
          </p:cNvPr>
          <p:cNvSpPr>
            <a:spLocks noGrp="1"/>
          </p:cNvSpPr>
          <p:nvPr>
            <p:ph type="sldNum" sz="quarter" idx="12"/>
          </p:nvPr>
        </p:nvSpPr>
        <p:spPr/>
        <p:txBody>
          <a:bodyPr/>
          <a:lstStyle/>
          <a:p>
            <a:fld id="{E35E9E6D-B1E9-4F08-8E83-0E081C425F53}" type="slidenum">
              <a:rPr lang="en-US" altLang="zh-CN" smtClean="0"/>
              <a:t>31</a:t>
            </a:fld>
            <a:endParaRPr lang="zh-CN" altLang="en-US"/>
          </a:p>
        </p:txBody>
      </p:sp>
      <p:sp>
        <p:nvSpPr>
          <p:cNvPr id="5" name="矩形: 圆角 121">
            <a:extLst>
              <a:ext uri="{FF2B5EF4-FFF2-40B4-BE49-F238E27FC236}">
                <a16:creationId xmlns:a16="http://schemas.microsoft.com/office/drawing/2014/main" id="{58092F94-6A9C-0C46-9342-905A9A6F77DF}"/>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cxnSp>
        <p:nvCxnSpPr>
          <p:cNvPr id="21" name="直线箭头连接符 20">
            <a:extLst>
              <a:ext uri="{FF2B5EF4-FFF2-40B4-BE49-F238E27FC236}">
                <a16:creationId xmlns:a16="http://schemas.microsoft.com/office/drawing/2014/main" id="{6B5E7F27-163A-7A46-8348-81AEA801909C}"/>
              </a:ext>
            </a:extLst>
          </p:cNvPr>
          <p:cNvCxnSpPr>
            <a:cxnSpLocks/>
          </p:cNvCxnSpPr>
          <p:nvPr/>
        </p:nvCxnSpPr>
        <p:spPr>
          <a:xfrm>
            <a:off x="3492583" y="4611509"/>
            <a:ext cx="4964246" cy="0"/>
          </a:xfrm>
          <a:prstGeom prst="straightConnector1">
            <a:avLst/>
          </a:prstGeom>
          <a:noFill/>
          <a:ln w="28575" cap="flat" cmpd="sng" algn="ctr">
            <a:solidFill>
              <a:sysClr val="windowText" lastClr="000000"/>
            </a:solidFill>
            <a:prstDash val="solid"/>
            <a:miter lim="800000"/>
            <a:tailEnd type="triangle"/>
          </a:ln>
          <a:effectLst/>
        </p:spPr>
      </p:cxnSp>
      <p:sp>
        <p:nvSpPr>
          <p:cNvPr id="22" name="梯形 21">
            <a:extLst>
              <a:ext uri="{FF2B5EF4-FFF2-40B4-BE49-F238E27FC236}">
                <a16:creationId xmlns:a16="http://schemas.microsoft.com/office/drawing/2014/main" id="{DC5F4BCF-36EB-F045-A126-BA1688CEFD84}"/>
              </a:ext>
            </a:extLst>
          </p:cNvPr>
          <p:cNvSpPr/>
          <p:nvPr/>
        </p:nvSpPr>
        <p:spPr>
          <a:xfrm rot="5400000">
            <a:off x="3913284" y="3911242"/>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A36DEF4F-601B-1841-8716-1E05514F97EC}"/>
              </a:ext>
            </a:extLst>
          </p:cNvPr>
          <p:cNvSpPr txBox="1"/>
          <p:nvPr/>
        </p:nvSpPr>
        <p:spPr>
          <a:xfrm>
            <a:off x="3992036" y="4428290"/>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24" name="圆角矩形 23">
            <a:extLst>
              <a:ext uri="{FF2B5EF4-FFF2-40B4-BE49-F238E27FC236}">
                <a16:creationId xmlns:a16="http://schemas.microsoft.com/office/drawing/2014/main" id="{D6E00B96-40C7-8145-97FB-D5618B229385}"/>
              </a:ext>
            </a:extLst>
          </p:cNvPr>
          <p:cNvSpPr/>
          <p:nvPr/>
        </p:nvSpPr>
        <p:spPr>
          <a:xfrm>
            <a:off x="5334924" y="4403791"/>
            <a:ext cx="1400536"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25" name="梯形 24">
            <a:extLst>
              <a:ext uri="{FF2B5EF4-FFF2-40B4-BE49-F238E27FC236}">
                <a16:creationId xmlns:a16="http://schemas.microsoft.com/office/drawing/2014/main" id="{5776CA68-6745-704B-8446-EB32DDC774D6}"/>
              </a:ext>
            </a:extLst>
          </p:cNvPr>
          <p:cNvSpPr/>
          <p:nvPr/>
        </p:nvSpPr>
        <p:spPr>
          <a:xfrm rot="16200000">
            <a:off x="6944652" y="3911242"/>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74A4A466-1AD9-1C4E-8E79-DC3955E67E23}"/>
              </a:ext>
            </a:extLst>
          </p:cNvPr>
          <p:cNvSpPr txBox="1"/>
          <p:nvPr/>
        </p:nvSpPr>
        <p:spPr>
          <a:xfrm>
            <a:off x="7057968" y="4428290"/>
            <a:ext cx="1056700"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Decoder</a:t>
            </a:r>
            <a:endParaRPr kumimoji="1" lang="zh-CN" altLang="en-US">
              <a:solidFill>
                <a:prstClr val="black"/>
              </a:solidFill>
              <a:latin typeface="Helvetica" pitchFamily="2" charset="0"/>
              <a:ea typeface="等线" panose="02010600030101010101" pitchFamily="2" charset="-122"/>
            </a:endParaRPr>
          </a:p>
        </p:txBody>
      </p:sp>
      <p:sp>
        <p:nvSpPr>
          <p:cNvPr id="27" name="椭圆 26">
            <a:extLst>
              <a:ext uri="{FF2B5EF4-FFF2-40B4-BE49-F238E27FC236}">
                <a16:creationId xmlns:a16="http://schemas.microsoft.com/office/drawing/2014/main" id="{EACE8CD6-FF46-DA4D-9D0A-6C2EA9902BAE}"/>
              </a:ext>
            </a:extLst>
          </p:cNvPr>
          <p:cNvSpPr/>
          <p:nvPr/>
        </p:nvSpPr>
        <p:spPr>
          <a:xfrm>
            <a:off x="5102770" y="3639929"/>
            <a:ext cx="1955198" cy="416419"/>
          </a:xfrm>
          <a:prstGeom prst="ellipse">
            <a:avLst/>
          </a:prstGeom>
          <a:gradFill>
            <a:gsLst>
              <a:gs pos="24000">
                <a:srgbClr val="5B9BD5">
                  <a:lumMod val="40000"/>
                  <a:lumOff val="60000"/>
                </a:srgbClr>
              </a:gs>
              <a:gs pos="74000">
                <a:srgbClr val="5B9BD5">
                  <a:lumMod val="20000"/>
                  <a:lumOff val="80000"/>
                </a:srgbClr>
              </a:gs>
            </a:gsLst>
            <a:path path="circle">
              <a:fillToRect l="100000" t="100000"/>
            </a:path>
          </a:gradFill>
          <a:ln w="28575" cap="flat" cmpd="sng" algn="ctr">
            <a:solidFill>
              <a:srgbClr val="5E7FB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Discriminator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28" name="Picture 2">
            <a:extLst>
              <a:ext uri="{FF2B5EF4-FFF2-40B4-BE49-F238E27FC236}">
                <a16:creationId xmlns:a16="http://schemas.microsoft.com/office/drawing/2014/main" id="{22244590-E948-9842-A519-6CE70AC97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225" y="3429000"/>
            <a:ext cx="727844" cy="1949582"/>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线箭头连接符 28">
            <a:extLst>
              <a:ext uri="{FF2B5EF4-FFF2-40B4-BE49-F238E27FC236}">
                <a16:creationId xmlns:a16="http://schemas.microsoft.com/office/drawing/2014/main" id="{3F218FCE-A781-9E46-883F-C1A0A4CBE3D7}"/>
              </a:ext>
            </a:extLst>
          </p:cNvPr>
          <p:cNvCxnSpPr>
            <a:cxnSpLocks/>
            <a:endCxn id="27" idx="2"/>
          </p:cNvCxnSpPr>
          <p:nvPr/>
        </p:nvCxnSpPr>
        <p:spPr>
          <a:xfrm>
            <a:off x="3492583" y="3848139"/>
            <a:ext cx="1610187" cy="0"/>
          </a:xfrm>
          <a:prstGeom prst="straightConnector1">
            <a:avLst/>
          </a:prstGeom>
          <a:noFill/>
          <a:ln w="28575" cap="flat" cmpd="sng" algn="ctr">
            <a:solidFill>
              <a:sysClr val="windowText" lastClr="000000"/>
            </a:solidFill>
            <a:prstDash val="solid"/>
            <a:miter lim="800000"/>
            <a:tailEnd type="triangle"/>
          </a:ln>
          <a:effectLst/>
        </p:spPr>
      </p:cxnSp>
      <p:cxnSp>
        <p:nvCxnSpPr>
          <p:cNvPr id="30" name="直线箭头连接符 29">
            <a:extLst>
              <a:ext uri="{FF2B5EF4-FFF2-40B4-BE49-F238E27FC236}">
                <a16:creationId xmlns:a16="http://schemas.microsoft.com/office/drawing/2014/main" id="{78C4E03E-53FC-314E-B350-280CB0C35467}"/>
              </a:ext>
            </a:extLst>
          </p:cNvPr>
          <p:cNvCxnSpPr>
            <a:cxnSpLocks/>
            <a:endCxn id="27" idx="6"/>
          </p:cNvCxnSpPr>
          <p:nvPr/>
        </p:nvCxnSpPr>
        <p:spPr>
          <a:xfrm flipH="1">
            <a:off x="7057968" y="3848139"/>
            <a:ext cx="1291657" cy="0"/>
          </a:xfrm>
          <a:prstGeom prst="straightConnector1">
            <a:avLst/>
          </a:prstGeom>
          <a:noFill/>
          <a:ln w="28575" cap="flat" cmpd="sng" algn="ctr">
            <a:solidFill>
              <a:sysClr val="windowText" lastClr="000000"/>
            </a:solidFill>
            <a:prstDash val="solid"/>
            <a:miter lim="800000"/>
            <a:tailEnd type="triangle"/>
          </a:ln>
          <a:effectLst/>
        </p:spPr>
      </p:cxnSp>
      <p:sp>
        <p:nvSpPr>
          <p:cNvPr id="31" name="圆角矩形 30">
            <a:extLst>
              <a:ext uri="{FF2B5EF4-FFF2-40B4-BE49-F238E27FC236}">
                <a16:creationId xmlns:a16="http://schemas.microsoft.com/office/drawing/2014/main" id="{F4202029-AC69-B640-8BE8-856432F9ECD0}"/>
              </a:ext>
            </a:extLst>
          </p:cNvPr>
          <p:cNvSpPr/>
          <p:nvPr/>
        </p:nvSpPr>
        <p:spPr>
          <a:xfrm>
            <a:off x="2999674" y="5352783"/>
            <a:ext cx="1162793" cy="651067"/>
          </a:xfrm>
          <a:prstGeom prst="roundRect">
            <a:avLst/>
          </a:prstGeom>
          <a:solidFill>
            <a:sysClr val="window" lastClr="FFFFFF"/>
          </a:solidFill>
          <a:ln w="28575"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rPr>
              <a:t>Semantic feature</a:t>
            </a:r>
            <a:endParaRPr kumimoji="1" lang="zh-CN" altLang="en-US"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endParaRPr>
          </a:p>
        </p:txBody>
      </p:sp>
      <p:cxnSp>
        <p:nvCxnSpPr>
          <p:cNvPr id="32" name="直线箭头连接符 31">
            <a:extLst>
              <a:ext uri="{FF2B5EF4-FFF2-40B4-BE49-F238E27FC236}">
                <a16:creationId xmlns:a16="http://schemas.microsoft.com/office/drawing/2014/main" id="{89A26C22-704B-2149-B075-6EE449CC274E}"/>
              </a:ext>
            </a:extLst>
          </p:cNvPr>
          <p:cNvCxnSpPr>
            <a:cxnSpLocks/>
            <a:stCxn id="31" idx="0"/>
            <a:endCxn id="22" idx="2"/>
          </p:cNvCxnSpPr>
          <p:nvPr/>
        </p:nvCxnSpPr>
        <p:spPr>
          <a:xfrm flipV="1">
            <a:off x="3581071" y="4611510"/>
            <a:ext cx="238169" cy="741273"/>
          </a:xfrm>
          <a:prstGeom prst="straightConnector1">
            <a:avLst/>
          </a:prstGeom>
          <a:noFill/>
          <a:ln w="28575" cap="flat" cmpd="sng" algn="ctr">
            <a:solidFill>
              <a:srgbClr val="FFC000">
                <a:lumMod val="75000"/>
              </a:srgbClr>
            </a:solidFill>
            <a:prstDash val="solid"/>
            <a:miter lim="800000"/>
            <a:tailEnd type="triangle" w="med" len="lg"/>
          </a:ln>
          <a:effectLst/>
        </p:spPr>
      </p:cxnSp>
      <p:sp>
        <p:nvSpPr>
          <p:cNvPr id="33" name="圆角矩形 32">
            <a:extLst>
              <a:ext uri="{FF2B5EF4-FFF2-40B4-BE49-F238E27FC236}">
                <a16:creationId xmlns:a16="http://schemas.microsoft.com/office/drawing/2014/main" id="{37A54208-661E-AE4D-B322-8374ABBD93AF}"/>
              </a:ext>
            </a:extLst>
          </p:cNvPr>
          <p:cNvSpPr/>
          <p:nvPr/>
        </p:nvSpPr>
        <p:spPr>
          <a:xfrm>
            <a:off x="7822553" y="5352783"/>
            <a:ext cx="1162793" cy="651068"/>
          </a:xfrm>
          <a:prstGeom prst="roundRect">
            <a:avLst/>
          </a:prstGeom>
          <a:solidFill>
            <a:sysClr val="window" lastClr="FFFFFF"/>
          </a:solidFill>
          <a:ln w="28575"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rPr>
              <a:t>Semantic feature</a:t>
            </a:r>
            <a:endParaRPr kumimoji="1" lang="zh-CN" altLang="en-US" sz="16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endParaRPr>
          </a:p>
        </p:txBody>
      </p:sp>
      <p:cxnSp>
        <p:nvCxnSpPr>
          <p:cNvPr id="34" name="直线箭头连接符 33">
            <a:extLst>
              <a:ext uri="{FF2B5EF4-FFF2-40B4-BE49-F238E27FC236}">
                <a16:creationId xmlns:a16="http://schemas.microsoft.com/office/drawing/2014/main" id="{B9068421-5753-394B-9EB2-16E726E65076}"/>
              </a:ext>
            </a:extLst>
          </p:cNvPr>
          <p:cNvCxnSpPr>
            <a:cxnSpLocks/>
            <a:stCxn id="25" idx="2"/>
            <a:endCxn id="33" idx="0"/>
          </p:cNvCxnSpPr>
          <p:nvPr/>
        </p:nvCxnSpPr>
        <p:spPr>
          <a:xfrm>
            <a:off x="8251144" y="4611510"/>
            <a:ext cx="152806" cy="741273"/>
          </a:xfrm>
          <a:prstGeom prst="straightConnector1">
            <a:avLst/>
          </a:prstGeom>
          <a:noFill/>
          <a:ln w="28575" cap="flat" cmpd="sng" algn="ctr">
            <a:solidFill>
              <a:srgbClr val="FFC000">
                <a:lumMod val="75000"/>
              </a:srgbClr>
            </a:solidFill>
            <a:prstDash val="solid"/>
            <a:miter lim="800000"/>
            <a:tailEnd type="triangle" w="med" len="lg"/>
          </a:ln>
          <a:effectLst/>
        </p:spPr>
      </p:cxnSp>
      <p:pic>
        <p:nvPicPr>
          <p:cNvPr id="35" name="Picture 2">
            <a:extLst>
              <a:ext uri="{FF2B5EF4-FFF2-40B4-BE49-F238E27FC236}">
                <a16:creationId xmlns:a16="http://schemas.microsoft.com/office/drawing/2014/main" id="{2D1D3C01-E756-234C-A043-4D2F1B2F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625" y="3455658"/>
            <a:ext cx="727844" cy="194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42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711FA7-8972-4F43-B633-8B5A2816C49B}"/>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7D50BA9C-15D3-0440-95AC-F158A1A7CC1E}"/>
              </a:ext>
            </a:extLst>
          </p:cNvPr>
          <p:cNvSpPr>
            <a:spLocks noGrp="1"/>
          </p:cNvSpPr>
          <p:nvPr>
            <p:ph idx="1"/>
          </p:nvPr>
        </p:nvSpPr>
        <p:spPr>
          <a:xfrm>
            <a:off x="609600" y="1563076"/>
            <a:ext cx="11055352" cy="4529749"/>
          </a:xfrm>
        </p:spPr>
        <p:txBody>
          <a:bodyPr/>
          <a:lstStyle/>
          <a:p>
            <a:pPr>
              <a:lnSpc>
                <a:spcPct val="150000"/>
              </a:lnSpc>
            </a:pPr>
            <a:r>
              <a:rPr kumimoji="1" lang="en-US" altLang="zh-CN"/>
              <a:t>Pros:</a:t>
            </a:r>
          </a:p>
          <a:p>
            <a:pPr lvl="1">
              <a:lnSpc>
                <a:spcPct val="150000"/>
              </a:lnSpc>
            </a:pPr>
            <a:r>
              <a:rPr kumimoji="1" lang="en-US" altLang="zh-CN"/>
              <a:t>Effective, and </a:t>
            </a:r>
            <a:r>
              <a:rPr kumimoji="1" lang="en-US" altLang="zh-CN" b="1"/>
              <a:t>widely adopted </a:t>
            </a:r>
            <a:r>
              <a:rPr kumimoji="1" lang="en-US" altLang="zh-CN"/>
              <a:t>in many state-of-the-art codecs recently</a:t>
            </a:r>
          </a:p>
          <a:p>
            <a:pPr lvl="1">
              <a:lnSpc>
                <a:spcPct val="150000"/>
              </a:lnSpc>
            </a:pPr>
            <a:r>
              <a:rPr kumimoji="1" lang="en-US" altLang="zh-CN"/>
              <a:t>Better language model-based </a:t>
            </a:r>
            <a:r>
              <a:rPr kumimoji="1" lang="en-US" altLang="zh-CN" b="1"/>
              <a:t>generation</a:t>
            </a:r>
          </a:p>
          <a:p>
            <a:pPr>
              <a:lnSpc>
                <a:spcPct val="150000"/>
              </a:lnSpc>
            </a:pPr>
            <a:r>
              <a:rPr kumimoji="1" lang="en-US" altLang="zh-CN"/>
              <a:t>Cons:</a:t>
            </a:r>
          </a:p>
          <a:p>
            <a:pPr lvl="1">
              <a:lnSpc>
                <a:spcPct val="150000"/>
              </a:lnSpc>
            </a:pPr>
            <a:r>
              <a:rPr kumimoji="1" lang="en-US" altLang="zh-CN" b="1"/>
              <a:t>Semantic feature guidance </a:t>
            </a:r>
            <a:r>
              <a:rPr kumimoji="1" lang="en-US" altLang="zh-CN"/>
              <a:t>still does not achieve </a:t>
            </a:r>
            <a:r>
              <a:rPr kumimoji="1" lang="en-US" altLang="zh-CN" b="1"/>
              <a:t>complete disentanglement </a:t>
            </a:r>
            <a:r>
              <a:rPr kumimoji="1" lang="en-US" altLang="zh-CN"/>
              <a:t>of semantic and acoustic information</a:t>
            </a:r>
          </a:p>
          <a:p>
            <a:pPr lvl="1">
              <a:lnSpc>
                <a:spcPct val="150000"/>
              </a:lnSpc>
            </a:pPr>
            <a:r>
              <a:rPr kumimoji="1" lang="en-US" altLang="zh-CN"/>
              <a:t>More difficulty in reconstruction</a:t>
            </a:r>
          </a:p>
          <a:p>
            <a:pPr lvl="1">
              <a:lnSpc>
                <a:spcPct val="150000"/>
              </a:lnSpc>
            </a:pPr>
            <a:r>
              <a:rPr kumimoji="1" lang="en-US" altLang="zh-CN"/>
              <a:t>May be slow and non stream-able</a:t>
            </a:r>
          </a:p>
        </p:txBody>
      </p:sp>
      <p:sp>
        <p:nvSpPr>
          <p:cNvPr id="4" name="灯片编号占位符 3">
            <a:extLst>
              <a:ext uri="{FF2B5EF4-FFF2-40B4-BE49-F238E27FC236}">
                <a16:creationId xmlns:a16="http://schemas.microsoft.com/office/drawing/2014/main" id="{597137BB-A236-4A42-9A91-AD63FA6691EE}"/>
              </a:ext>
            </a:extLst>
          </p:cNvPr>
          <p:cNvSpPr>
            <a:spLocks noGrp="1"/>
          </p:cNvSpPr>
          <p:nvPr>
            <p:ph type="sldNum" sz="quarter" idx="12"/>
          </p:nvPr>
        </p:nvSpPr>
        <p:spPr/>
        <p:txBody>
          <a:bodyPr/>
          <a:lstStyle/>
          <a:p>
            <a:fld id="{E35E9E6D-B1E9-4F08-8E83-0E081C425F53}" type="slidenum">
              <a:rPr lang="en-US" altLang="zh-CN" smtClean="0"/>
              <a:t>32</a:t>
            </a:fld>
            <a:endParaRPr lang="zh-CN" altLang="en-US"/>
          </a:p>
        </p:txBody>
      </p:sp>
      <p:sp>
        <p:nvSpPr>
          <p:cNvPr id="5" name="矩形: 圆角 121">
            <a:extLst>
              <a:ext uri="{FF2B5EF4-FFF2-40B4-BE49-F238E27FC236}">
                <a16:creationId xmlns:a16="http://schemas.microsoft.com/office/drawing/2014/main" id="{1035D2BC-F222-1D4F-BEDC-16D7CCCF643C}"/>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 distillation</a:t>
            </a:r>
          </a:p>
        </p:txBody>
      </p:sp>
    </p:spTree>
    <p:extLst>
      <p:ext uri="{BB962C8B-B14F-4D97-AF65-F5344CB8AC3E}">
        <p14:creationId xmlns:p14="http://schemas.microsoft.com/office/powerpoint/2010/main" val="109936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3AA01-F5B6-8A45-9A54-959A22B369D8}"/>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48745658-90C1-C54D-A5A4-ECF155B42E14}"/>
              </a:ext>
            </a:extLst>
          </p:cNvPr>
          <p:cNvSpPr>
            <a:spLocks noGrp="1"/>
          </p:cNvSpPr>
          <p:nvPr>
            <p:ph idx="1"/>
          </p:nvPr>
        </p:nvSpPr>
        <p:spPr>
          <a:xfrm>
            <a:off x="609600" y="1456828"/>
            <a:ext cx="11055352" cy="1267132"/>
          </a:xfrm>
        </p:spPr>
        <p:txBody>
          <a:bodyPr/>
          <a:lstStyle/>
          <a:p>
            <a:r>
              <a:rPr kumimoji="1" lang="en-US" altLang="zh-CN"/>
              <a:t>Recall: </a:t>
            </a:r>
            <a:r>
              <a:rPr kumimoji="1" lang="en-US" altLang="zh-CN" b="1"/>
              <a:t>temporal redundancy reduction </a:t>
            </a:r>
            <a:r>
              <a:rPr kumimoji="1" lang="en-US" altLang="zh-CN"/>
              <a:t>in general-purpose acoustic tokens</a:t>
            </a:r>
          </a:p>
          <a:p>
            <a:r>
              <a:rPr kumimoji="1" lang="en-US" altLang="zh-CN"/>
              <a:t>Disentanglement: explicitly factorize information in encoded tokens</a:t>
            </a:r>
          </a:p>
          <a:p>
            <a:r>
              <a:rPr kumimoji="1" lang="en-US" altLang="zh-CN"/>
              <a:t>For lower bitrates, independent control, and easier downstream modeling</a:t>
            </a:r>
          </a:p>
          <a:p>
            <a:endParaRPr kumimoji="1" lang="en-US" altLang="zh-CN"/>
          </a:p>
        </p:txBody>
      </p:sp>
      <p:sp>
        <p:nvSpPr>
          <p:cNvPr id="4" name="灯片编号占位符 3">
            <a:extLst>
              <a:ext uri="{FF2B5EF4-FFF2-40B4-BE49-F238E27FC236}">
                <a16:creationId xmlns:a16="http://schemas.microsoft.com/office/drawing/2014/main" id="{F0614D77-BCFB-8A4F-882F-A478DD7CB0AA}"/>
              </a:ext>
            </a:extLst>
          </p:cNvPr>
          <p:cNvSpPr>
            <a:spLocks noGrp="1"/>
          </p:cNvSpPr>
          <p:nvPr>
            <p:ph type="sldNum" sz="quarter" idx="12"/>
          </p:nvPr>
        </p:nvSpPr>
        <p:spPr/>
        <p:txBody>
          <a:bodyPr/>
          <a:lstStyle/>
          <a:p>
            <a:fld id="{E35E9E6D-B1E9-4F08-8E83-0E081C425F53}" type="slidenum">
              <a:rPr lang="en-US" altLang="zh-CN" smtClean="0"/>
              <a:t>33</a:t>
            </a:fld>
            <a:endParaRPr lang="zh-CN" altLang="en-US"/>
          </a:p>
        </p:txBody>
      </p:sp>
      <p:sp>
        <p:nvSpPr>
          <p:cNvPr id="5" name="矩形: 圆角 121">
            <a:extLst>
              <a:ext uri="{FF2B5EF4-FFF2-40B4-BE49-F238E27FC236}">
                <a16:creationId xmlns:a16="http://schemas.microsoft.com/office/drawing/2014/main" id="{539A338E-8435-E147-9CF7-CF8B8EE0A454}"/>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pic>
        <p:nvPicPr>
          <p:cNvPr id="54" name="图片 53">
            <a:extLst>
              <a:ext uri="{FF2B5EF4-FFF2-40B4-BE49-F238E27FC236}">
                <a16:creationId xmlns:a16="http://schemas.microsoft.com/office/drawing/2014/main" id="{E894A842-C1D4-0D4B-9E81-A5DDC83B61B2}"/>
              </a:ext>
            </a:extLst>
          </p:cNvPr>
          <p:cNvPicPr>
            <a:picLocks noChangeAspect="1"/>
          </p:cNvPicPr>
          <p:nvPr/>
        </p:nvPicPr>
        <p:blipFill rotWithShape="1">
          <a:blip r:embed="rId3">
            <a:extLst>
              <a:ext uri="{28A0092B-C50C-407E-A947-70E740481C1C}">
                <a14:useLocalDpi xmlns:a14="http://schemas.microsoft.com/office/drawing/2010/main" val="0"/>
              </a:ext>
            </a:extLst>
          </a:blip>
          <a:srcRect r="77847" b="15021"/>
          <a:stretch/>
        </p:blipFill>
        <p:spPr>
          <a:xfrm>
            <a:off x="4899031" y="4302685"/>
            <a:ext cx="554057" cy="640734"/>
          </a:xfrm>
          <a:prstGeom prst="rect">
            <a:avLst/>
          </a:prstGeom>
        </p:spPr>
      </p:pic>
      <p:pic>
        <p:nvPicPr>
          <p:cNvPr id="55" name="图片 54">
            <a:extLst>
              <a:ext uri="{FF2B5EF4-FFF2-40B4-BE49-F238E27FC236}">
                <a16:creationId xmlns:a16="http://schemas.microsoft.com/office/drawing/2014/main" id="{49D84013-ADD2-3F4E-AE6B-F6E6619372E7}"/>
              </a:ext>
            </a:extLst>
          </p:cNvPr>
          <p:cNvPicPr>
            <a:picLocks noChangeAspect="1"/>
          </p:cNvPicPr>
          <p:nvPr/>
        </p:nvPicPr>
        <p:blipFill rotWithShape="1">
          <a:blip r:embed="rId3">
            <a:extLst>
              <a:ext uri="{28A0092B-C50C-407E-A947-70E740481C1C}">
                <a14:useLocalDpi xmlns:a14="http://schemas.microsoft.com/office/drawing/2010/main" val="0"/>
              </a:ext>
            </a:extLst>
          </a:blip>
          <a:srcRect l="40200" r="40091" b="16413"/>
          <a:stretch/>
        </p:blipFill>
        <p:spPr>
          <a:xfrm>
            <a:off x="5421699" y="4315028"/>
            <a:ext cx="467057" cy="597148"/>
          </a:xfrm>
          <a:prstGeom prst="rect">
            <a:avLst/>
          </a:prstGeom>
        </p:spPr>
      </p:pic>
      <p:pic>
        <p:nvPicPr>
          <p:cNvPr id="56" name="图片 55">
            <a:extLst>
              <a:ext uri="{FF2B5EF4-FFF2-40B4-BE49-F238E27FC236}">
                <a16:creationId xmlns:a16="http://schemas.microsoft.com/office/drawing/2014/main" id="{586A64CE-CA13-BE4F-8AA7-A62434C96E09}"/>
              </a:ext>
            </a:extLst>
          </p:cNvPr>
          <p:cNvPicPr>
            <a:picLocks noChangeAspect="1"/>
          </p:cNvPicPr>
          <p:nvPr/>
        </p:nvPicPr>
        <p:blipFill rotWithShape="1">
          <a:blip r:embed="rId3">
            <a:extLst>
              <a:ext uri="{28A0092B-C50C-407E-A947-70E740481C1C}">
                <a14:useLocalDpi xmlns:a14="http://schemas.microsoft.com/office/drawing/2010/main" val="0"/>
              </a:ext>
            </a:extLst>
          </a:blip>
          <a:srcRect l="57840" t="14622" r="22451" b="1095"/>
          <a:stretch/>
        </p:blipFill>
        <p:spPr>
          <a:xfrm>
            <a:off x="4934485" y="4920175"/>
            <a:ext cx="450492" cy="580768"/>
          </a:xfrm>
          <a:prstGeom prst="rect">
            <a:avLst/>
          </a:prstGeom>
        </p:spPr>
      </p:pic>
      <p:pic>
        <p:nvPicPr>
          <p:cNvPr id="57" name="图片 56">
            <a:extLst>
              <a:ext uri="{FF2B5EF4-FFF2-40B4-BE49-F238E27FC236}">
                <a16:creationId xmlns:a16="http://schemas.microsoft.com/office/drawing/2014/main" id="{23A5DBAD-F0B2-DC49-99D2-F59744CE7AED}"/>
              </a:ext>
            </a:extLst>
          </p:cNvPr>
          <p:cNvPicPr>
            <a:picLocks noChangeAspect="1"/>
          </p:cNvPicPr>
          <p:nvPr/>
        </p:nvPicPr>
        <p:blipFill rotWithShape="1">
          <a:blip r:embed="rId3">
            <a:extLst>
              <a:ext uri="{28A0092B-C50C-407E-A947-70E740481C1C}">
                <a14:useLocalDpi xmlns:a14="http://schemas.microsoft.com/office/drawing/2010/main" val="0"/>
              </a:ext>
            </a:extLst>
          </a:blip>
          <a:srcRect l="78173" t="17225" r="2118" b="-811"/>
          <a:stretch/>
        </p:blipFill>
        <p:spPr>
          <a:xfrm>
            <a:off x="5417739" y="4911985"/>
            <a:ext cx="467058" cy="597148"/>
          </a:xfrm>
          <a:prstGeom prst="rect">
            <a:avLst/>
          </a:prstGeom>
        </p:spPr>
      </p:pic>
      <p:pic>
        <p:nvPicPr>
          <p:cNvPr id="67" name="图片 66">
            <a:extLst>
              <a:ext uri="{FF2B5EF4-FFF2-40B4-BE49-F238E27FC236}">
                <a16:creationId xmlns:a16="http://schemas.microsoft.com/office/drawing/2014/main" id="{D090726C-E09E-E443-85C1-C78C90E97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478" y="3491876"/>
            <a:ext cx="755695" cy="755695"/>
          </a:xfrm>
          <a:prstGeom prst="rect">
            <a:avLst/>
          </a:prstGeom>
        </p:spPr>
      </p:pic>
      <p:sp>
        <p:nvSpPr>
          <p:cNvPr id="68" name="文本框 67">
            <a:extLst>
              <a:ext uri="{FF2B5EF4-FFF2-40B4-BE49-F238E27FC236}">
                <a16:creationId xmlns:a16="http://schemas.microsoft.com/office/drawing/2014/main" id="{1EDFB60C-67E2-4A45-A946-233A604A80B0}"/>
              </a:ext>
            </a:extLst>
          </p:cNvPr>
          <p:cNvSpPr txBox="1"/>
          <p:nvPr/>
        </p:nvSpPr>
        <p:spPr>
          <a:xfrm>
            <a:off x="6621294" y="3098944"/>
            <a:ext cx="1481362" cy="276999"/>
          </a:xfrm>
          <a:prstGeom prst="rect">
            <a:avLst/>
          </a:prstGeom>
          <a:noFill/>
        </p:spPr>
        <p:txBody>
          <a:bodyPr wrap="square" rtlCol="0">
            <a:spAutoFit/>
          </a:bodyPr>
          <a:lstStyle/>
          <a:p>
            <a:pPr algn="ctr" fontAlgn="auto">
              <a:spcBef>
                <a:spcPts val="0"/>
              </a:spcBef>
              <a:spcAft>
                <a:spcPts val="0"/>
              </a:spcAft>
            </a:pPr>
            <a:r>
              <a:rPr kumimoji="1" lang="en-US" altLang="zh-CN" sz="1200" b="1">
                <a:latin typeface="Arial"/>
                <a:ea typeface="微软雅黑"/>
              </a:rPr>
              <a:t>Spoken content</a:t>
            </a:r>
            <a:endParaRPr kumimoji="1" lang="zh-CN" altLang="en-US" sz="1200" b="1">
              <a:latin typeface="Arial"/>
              <a:ea typeface="微软雅黑"/>
            </a:endParaRPr>
          </a:p>
        </p:txBody>
      </p:sp>
      <p:sp>
        <p:nvSpPr>
          <p:cNvPr id="69" name="文本框 68">
            <a:extLst>
              <a:ext uri="{FF2B5EF4-FFF2-40B4-BE49-F238E27FC236}">
                <a16:creationId xmlns:a16="http://schemas.microsoft.com/office/drawing/2014/main" id="{F495A21E-887F-B043-9309-BD337BC02AB8}"/>
              </a:ext>
            </a:extLst>
          </p:cNvPr>
          <p:cNvSpPr txBox="1"/>
          <p:nvPr/>
        </p:nvSpPr>
        <p:spPr>
          <a:xfrm>
            <a:off x="5781902" y="4701851"/>
            <a:ext cx="1761016" cy="276999"/>
          </a:xfrm>
          <a:prstGeom prst="rect">
            <a:avLst/>
          </a:prstGeom>
          <a:noFill/>
        </p:spPr>
        <p:txBody>
          <a:bodyPr wrap="square" rtlCol="0">
            <a:spAutoFit/>
          </a:bodyPr>
          <a:lstStyle/>
          <a:p>
            <a:pPr algn="ctr" fontAlgn="auto">
              <a:spcBef>
                <a:spcPts val="0"/>
              </a:spcBef>
              <a:spcAft>
                <a:spcPts val="0"/>
              </a:spcAft>
            </a:pPr>
            <a:r>
              <a:rPr kumimoji="1" lang="en-US" altLang="zh-CN" sz="1200" b="1">
                <a:latin typeface="Arial"/>
                <a:ea typeface="微软雅黑"/>
              </a:rPr>
              <a:t>Speaker timbre</a:t>
            </a:r>
            <a:endParaRPr kumimoji="1" lang="zh-CN" altLang="en-US" sz="1200" b="1">
              <a:latin typeface="Arial"/>
              <a:ea typeface="微软雅黑"/>
            </a:endParaRPr>
          </a:p>
        </p:txBody>
      </p:sp>
      <p:sp>
        <p:nvSpPr>
          <p:cNvPr id="70" name="文本框 69">
            <a:extLst>
              <a:ext uri="{FF2B5EF4-FFF2-40B4-BE49-F238E27FC236}">
                <a16:creationId xmlns:a16="http://schemas.microsoft.com/office/drawing/2014/main" id="{A0D57F65-025B-3449-8EC8-EBD79D1BED99}"/>
              </a:ext>
            </a:extLst>
          </p:cNvPr>
          <p:cNvSpPr txBox="1"/>
          <p:nvPr/>
        </p:nvSpPr>
        <p:spPr>
          <a:xfrm>
            <a:off x="5943262" y="3781648"/>
            <a:ext cx="1632434" cy="276999"/>
          </a:xfrm>
          <a:prstGeom prst="rect">
            <a:avLst/>
          </a:prstGeom>
          <a:noFill/>
        </p:spPr>
        <p:txBody>
          <a:bodyPr wrap="square" rtlCol="0">
            <a:spAutoFit/>
          </a:bodyPr>
          <a:lstStyle/>
          <a:p>
            <a:pPr algn="ctr" fontAlgn="auto">
              <a:spcBef>
                <a:spcPts val="0"/>
              </a:spcBef>
              <a:spcAft>
                <a:spcPts val="0"/>
              </a:spcAft>
            </a:pPr>
            <a:r>
              <a:rPr kumimoji="1" lang="en-US" altLang="zh-CN" sz="1200" b="1">
                <a:latin typeface="Arial"/>
                <a:ea typeface="微软雅黑"/>
              </a:rPr>
              <a:t>Emotion &amp; Prosody</a:t>
            </a:r>
            <a:endParaRPr kumimoji="1" lang="zh-CN" altLang="en-US" sz="1200" b="1">
              <a:latin typeface="Arial"/>
              <a:ea typeface="微软雅黑"/>
            </a:endParaRPr>
          </a:p>
        </p:txBody>
      </p:sp>
      <p:sp>
        <p:nvSpPr>
          <p:cNvPr id="71" name="文本框 70">
            <a:extLst>
              <a:ext uri="{FF2B5EF4-FFF2-40B4-BE49-F238E27FC236}">
                <a16:creationId xmlns:a16="http://schemas.microsoft.com/office/drawing/2014/main" id="{798FB591-AB6B-D441-AA2C-23BB72E5308F}"/>
              </a:ext>
            </a:extLst>
          </p:cNvPr>
          <p:cNvSpPr txBox="1"/>
          <p:nvPr/>
        </p:nvSpPr>
        <p:spPr>
          <a:xfrm>
            <a:off x="4148100" y="3068166"/>
            <a:ext cx="2473754" cy="307777"/>
          </a:xfrm>
          <a:prstGeom prst="rect">
            <a:avLst/>
          </a:prstGeom>
          <a:solidFill>
            <a:srgbClr val="FFFFFF">
              <a:lumMod val="95000"/>
            </a:srgbClr>
          </a:solidFill>
        </p:spPr>
        <p:txBody>
          <a:bodyPr wrap="none" rtlCol="0">
            <a:spAutoFit/>
          </a:bodyPr>
          <a:lstStyle/>
          <a:p>
            <a:pPr fontAlgn="auto">
              <a:spcBef>
                <a:spcPts val="0"/>
              </a:spcBef>
              <a:spcAft>
                <a:spcPts val="0"/>
              </a:spcAft>
            </a:pPr>
            <a:r>
              <a:rPr kumimoji="1" lang="zh-CN" altLang="en-US" sz="1400" b="0" i="0" u="none" strike="noStrike" kern="0" cap="none" spc="0" normalizeH="0" baseline="0" noProof="0">
                <a:ln>
                  <a:noFill/>
                </a:ln>
                <a:solidFill>
                  <a:srgbClr val="000000"/>
                </a:solidFill>
                <a:effectLst/>
                <a:uLnTx/>
                <a:uFillTx/>
                <a:latin typeface="Arial"/>
                <a:ea typeface="微软雅黑"/>
              </a:rPr>
              <a:t>“</a:t>
            </a:r>
            <a:r>
              <a:rPr kumimoji="1" lang="hi-IN" altLang="zh-CN" sz="1400" b="0" i="0" u="none" strike="noStrike" kern="0" cap="none" spc="0" normalizeH="0" baseline="0" noProof="0">
                <a:ln>
                  <a:noFill/>
                </a:ln>
                <a:solidFill>
                  <a:srgbClr val="000000"/>
                </a:solidFill>
                <a:effectLst/>
                <a:uLnTx/>
                <a:uFillTx/>
                <a:latin typeface="Arial"/>
                <a:ea typeface="微软雅黑"/>
              </a:rPr>
              <a:t>नमस्ते, मेरा नाम रीमा है।</a:t>
            </a:r>
            <a:r>
              <a:rPr kumimoji="1" lang="zh-CN" altLang="en-US" sz="1400" b="0" i="0" u="none" strike="noStrike" kern="0" cap="none" spc="0" normalizeH="0" baseline="0" noProof="0">
                <a:ln>
                  <a:noFill/>
                </a:ln>
                <a:solidFill>
                  <a:srgbClr val="000000"/>
                </a:solidFill>
                <a:effectLst/>
                <a:uLnTx/>
                <a:uFillTx/>
                <a:latin typeface="Arial"/>
                <a:ea typeface="微软雅黑"/>
              </a:rPr>
              <a:t>”</a:t>
            </a:r>
          </a:p>
        </p:txBody>
      </p:sp>
      <p:pic>
        <p:nvPicPr>
          <p:cNvPr id="78" name="Picture 2">
            <a:extLst>
              <a:ext uri="{FF2B5EF4-FFF2-40B4-BE49-F238E27FC236}">
                <a16:creationId xmlns:a16="http://schemas.microsoft.com/office/drawing/2014/main" id="{64FE2CCA-D742-0844-8EE6-6DBDBFA592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482"/>
          <a:stretch/>
        </p:blipFill>
        <p:spPr bwMode="auto">
          <a:xfrm>
            <a:off x="2055022" y="3367366"/>
            <a:ext cx="1040288" cy="21878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6,200+ Music Note Logo Stock Illustrations, Royalty-Free Vector Graphics &amp;  Clip Art - iStock | Women music logo, W logo">
            <a:extLst>
              <a:ext uri="{FF2B5EF4-FFF2-40B4-BE49-F238E27FC236}">
                <a16:creationId xmlns:a16="http://schemas.microsoft.com/office/drawing/2014/main" id="{0972A649-046B-8F4E-B290-09A9857D0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594" y="5479888"/>
            <a:ext cx="835673" cy="699125"/>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79">
            <a:extLst>
              <a:ext uri="{FF2B5EF4-FFF2-40B4-BE49-F238E27FC236}">
                <a16:creationId xmlns:a16="http://schemas.microsoft.com/office/drawing/2014/main" id="{3F978EDE-076C-EC4D-A236-2B29B63A179D}"/>
              </a:ext>
            </a:extLst>
          </p:cNvPr>
          <p:cNvSpPr txBox="1"/>
          <p:nvPr/>
        </p:nvSpPr>
        <p:spPr>
          <a:xfrm>
            <a:off x="5684672" y="5639371"/>
            <a:ext cx="1955476" cy="276999"/>
          </a:xfrm>
          <a:prstGeom prst="rect">
            <a:avLst/>
          </a:prstGeom>
          <a:noFill/>
        </p:spPr>
        <p:txBody>
          <a:bodyPr wrap="square" rtlCol="0">
            <a:spAutoFit/>
          </a:bodyPr>
          <a:lstStyle/>
          <a:p>
            <a:pPr algn="ctr" fontAlgn="auto">
              <a:spcBef>
                <a:spcPts val="0"/>
              </a:spcBef>
              <a:spcAft>
                <a:spcPts val="0"/>
              </a:spcAft>
            </a:pPr>
            <a:r>
              <a:rPr kumimoji="1" lang="en-US" altLang="zh-CN" sz="1200" b="1">
                <a:latin typeface="Arial"/>
                <a:ea typeface="微软雅黑"/>
              </a:rPr>
              <a:t>Other acoustic events</a:t>
            </a:r>
            <a:endParaRPr kumimoji="1" lang="zh-CN" altLang="en-US" sz="1200" b="1">
              <a:latin typeface="Arial"/>
              <a:ea typeface="微软雅黑"/>
            </a:endParaRPr>
          </a:p>
        </p:txBody>
      </p:sp>
      <p:cxnSp>
        <p:nvCxnSpPr>
          <p:cNvPr id="81" name="直线箭头连接符 80">
            <a:extLst>
              <a:ext uri="{FF2B5EF4-FFF2-40B4-BE49-F238E27FC236}">
                <a16:creationId xmlns:a16="http://schemas.microsoft.com/office/drawing/2014/main" id="{4B65EE4D-5F67-9141-AE08-0CB70F101AB6}"/>
              </a:ext>
            </a:extLst>
          </p:cNvPr>
          <p:cNvCxnSpPr>
            <a:endCxn id="71" idx="1"/>
          </p:cNvCxnSpPr>
          <p:nvPr/>
        </p:nvCxnSpPr>
        <p:spPr>
          <a:xfrm flipV="1">
            <a:off x="3095310" y="3222055"/>
            <a:ext cx="1052790" cy="901562"/>
          </a:xfrm>
          <a:prstGeom prst="straightConnector1">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线箭头连接符 82">
            <a:extLst>
              <a:ext uri="{FF2B5EF4-FFF2-40B4-BE49-F238E27FC236}">
                <a16:creationId xmlns:a16="http://schemas.microsoft.com/office/drawing/2014/main" id="{3094DD52-D894-1E47-88A1-E57CAFDC7910}"/>
              </a:ext>
            </a:extLst>
          </p:cNvPr>
          <p:cNvCxnSpPr>
            <a:cxnSpLocks/>
          </p:cNvCxnSpPr>
          <p:nvPr/>
        </p:nvCxnSpPr>
        <p:spPr>
          <a:xfrm flipV="1">
            <a:off x="3095310" y="3869723"/>
            <a:ext cx="1626846" cy="377848"/>
          </a:xfrm>
          <a:prstGeom prst="straightConnector1">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线箭头连接符 85">
            <a:extLst>
              <a:ext uri="{FF2B5EF4-FFF2-40B4-BE49-F238E27FC236}">
                <a16:creationId xmlns:a16="http://schemas.microsoft.com/office/drawing/2014/main" id="{6CB0509D-D7E9-254C-9335-A290673893CD}"/>
              </a:ext>
            </a:extLst>
          </p:cNvPr>
          <p:cNvCxnSpPr>
            <a:stCxn id="78" idx="3"/>
          </p:cNvCxnSpPr>
          <p:nvPr/>
        </p:nvCxnSpPr>
        <p:spPr>
          <a:xfrm>
            <a:off x="3095310" y="4461303"/>
            <a:ext cx="1626846" cy="458872"/>
          </a:xfrm>
          <a:prstGeom prst="straightConnector1">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线箭头连接符 87">
            <a:extLst>
              <a:ext uri="{FF2B5EF4-FFF2-40B4-BE49-F238E27FC236}">
                <a16:creationId xmlns:a16="http://schemas.microsoft.com/office/drawing/2014/main" id="{0293EDC3-7B13-8144-BF60-FAAFF3EAEC6F}"/>
              </a:ext>
            </a:extLst>
          </p:cNvPr>
          <p:cNvCxnSpPr>
            <a:cxnSpLocks/>
          </p:cNvCxnSpPr>
          <p:nvPr/>
        </p:nvCxnSpPr>
        <p:spPr>
          <a:xfrm>
            <a:off x="3099270" y="4606915"/>
            <a:ext cx="1762531" cy="1201469"/>
          </a:xfrm>
          <a:prstGeom prst="straightConnector1">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2504D3D4-8FCF-CE42-8E16-399ED00F9FD7}"/>
              </a:ext>
            </a:extLst>
          </p:cNvPr>
          <p:cNvSpPr txBox="1"/>
          <p:nvPr/>
        </p:nvSpPr>
        <p:spPr>
          <a:xfrm>
            <a:off x="8338107" y="2986603"/>
            <a:ext cx="1765258" cy="523220"/>
          </a:xfrm>
          <a:prstGeom prst="rect">
            <a:avLst/>
          </a:prstGeom>
          <a:noFill/>
        </p:spPr>
        <p:txBody>
          <a:bodyPr wrap="square" rtlCol="0">
            <a:spAutoFit/>
          </a:bodyPr>
          <a:lstStyle/>
          <a:p>
            <a:pPr algn="ctr" fontAlgn="auto">
              <a:spcBef>
                <a:spcPts val="0"/>
              </a:spcBef>
              <a:spcAft>
                <a:spcPts val="0"/>
              </a:spcAft>
            </a:pPr>
            <a:r>
              <a:rPr kumimoji="1" lang="en-US" altLang="zh-CN" sz="1400" b="1" i="1">
                <a:latin typeface="Arial"/>
                <a:ea typeface="微软雅黑"/>
              </a:rPr>
              <a:t>Should be encoded</a:t>
            </a:r>
            <a:endParaRPr kumimoji="1" lang="zh-CN" altLang="en-US" sz="1400" b="1" i="1">
              <a:latin typeface="Arial"/>
              <a:ea typeface="微软雅黑"/>
            </a:endParaRPr>
          </a:p>
        </p:txBody>
      </p:sp>
      <p:pic>
        <p:nvPicPr>
          <p:cNvPr id="93" name="图片 92">
            <a:extLst>
              <a:ext uri="{FF2B5EF4-FFF2-40B4-BE49-F238E27FC236}">
                <a16:creationId xmlns:a16="http://schemas.microsoft.com/office/drawing/2014/main" id="{B3B35EAD-D9D2-3E45-BF93-BD599E56A8A4}"/>
              </a:ext>
            </a:extLst>
          </p:cNvPr>
          <p:cNvPicPr>
            <a:picLocks noChangeAspect="1"/>
          </p:cNvPicPr>
          <p:nvPr/>
        </p:nvPicPr>
        <p:blipFill>
          <a:blip r:embed="rId7"/>
          <a:stretch>
            <a:fillRect/>
          </a:stretch>
        </p:blipFill>
        <p:spPr>
          <a:xfrm>
            <a:off x="8202908" y="2986603"/>
            <a:ext cx="470903" cy="470903"/>
          </a:xfrm>
          <a:prstGeom prst="rect">
            <a:avLst/>
          </a:prstGeom>
        </p:spPr>
      </p:pic>
      <p:sp>
        <p:nvSpPr>
          <p:cNvPr id="96" name="文本框 95">
            <a:extLst>
              <a:ext uri="{FF2B5EF4-FFF2-40B4-BE49-F238E27FC236}">
                <a16:creationId xmlns:a16="http://schemas.microsoft.com/office/drawing/2014/main" id="{F7A039E5-9852-6C4E-B673-D825545E7AFD}"/>
              </a:ext>
            </a:extLst>
          </p:cNvPr>
          <p:cNvSpPr txBox="1"/>
          <p:nvPr/>
        </p:nvSpPr>
        <p:spPr>
          <a:xfrm>
            <a:off x="7913600" y="3690979"/>
            <a:ext cx="1765258" cy="523220"/>
          </a:xfrm>
          <a:prstGeom prst="rect">
            <a:avLst/>
          </a:prstGeom>
          <a:noFill/>
        </p:spPr>
        <p:txBody>
          <a:bodyPr wrap="square" rtlCol="0">
            <a:spAutoFit/>
          </a:bodyPr>
          <a:lstStyle/>
          <a:p>
            <a:pPr algn="ctr" fontAlgn="auto">
              <a:spcBef>
                <a:spcPts val="0"/>
              </a:spcBef>
              <a:spcAft>
                <a:spcPts val="0"/>
              </a:spcAft>
            </a:pPr>
            <a:r>
              <a:rPr kumimoji="1" lang="en-US" altLang="zh-CN" sz="1400" b="1" i="1">
                <a:latin typeface="Arial"/>
                <a:ea typeface="微软雅黑"/>
              </a:rPr>
              <a:t>Should be encoded</a:t>
            </a:r>
            <a:endParaRPr kumimoji="1" lang="zh-CN" altLang="en-US" sz="1400" b="1" i="1">
              <a:latin typeface="Arial"/>
              <a:ea typeface="微软雅黑"/>
            </a:endParaRPr>
          </a:p>
        </p:txBody>
      </p:sp>
      <p:pic>
        <p:nvPicPr>
          <p:cNvPr id="97" name="图片 96">
            <a:extLst>
              <a:ext uri="{FF2B5EF4-FFF2-40B4-BE49-F238E27FC236}">
                <a16:creationId xmlns:a16="http://schemas.microsoft.com/office/drawing/2014/main" id="{9DD982B1-0B53-7241-BD6A-98022FF918D0}"/>
              </a:ext>
            </a:extLst>
          </p:cNvPr>
          <p:cNvPicPr>
            <a:picLocks noChangeAspect="1"/>
          </p:cNvPicPr>
          <p:nvPr/>
        </p:nvPicPr>
        <p:blipFill>
          <a:blip r:embed="rId7"/>
          <a:stretch>
            <a:fillRect/>
          </a:stretch>
        </p:blipFill>
        <p:spPr>
          <a:xfrm>
            <a:off x="7867204" y="3707409"/>
            <a:ext cx="470903" cy="470903"/>
          </a:xfrm>
          <a:prstGeom prst="rect">
            <a:avLst/>
          </a:prstGeom>
        </p:spPr>
      </p:pic>
      <p:pic>
        <p:nvPicPr>
          <p:cNvPr id="98" name="图片 97">
            <a:extLst>
              <a:ext uri="{FF2B5EF4-FFF2-40B4-BE49-F238E27FC236}">
                <a16:creationId xmlns:a16="http://schemas.microsoft.com/office/drawing/2014/main" id="{DCA63638-B0F2-804D-AB9C-E814C0E6E47B}"/>
              </a:ext>
            </a:extLst>
          </p:cNvPr>
          <p:cNvPicPr>
            <a:picLocks noChangeAspect="1"/>
          </p:cNvPicPr>
          <p:nvPr/>
        </p:nvPicPr>
        <p:blipFill>
          <a:blip r:embed="rId8"/>
          <a:stretch>
            <a:fillRect/>
          </a:stretch>
        </p:blipFill>
        <p:spPr>
          <a:xfrm>
            <a:off x="7594559" y="4634396"/>
            <a:ext cx="467058" cy="467058"/>
          </a:xfrm>
          <a:prstGeom prst="rect">
            <a:avLst/>
          </a:prstGeom>
        </p:spPr>
      </p:pic>
      <p:sp>
        <p:nvSpPr>
          <p:cNvPr id="100" name="文本框 99">
            <a:extLst>
              <a:ext uri="{FF2B5EF4-FFF2-40B4-BE49-F238E27FC236}">
                <a16:creationId xmlns:a16="http://schemas.microsoft.com/office/drawing/2014/main" id="{211FC76A-64D5-6F41-BC06-B0204D7D7D2A}"/>
              </a:ext>
            </a:extLst>
          </p:cNvPr>
          <p:cNvSpPr txBox="1"/>
          <p:nvPr/>
        </p:nvSpPr>
        <p:spPr>
          <a:xfrm>
            <a:off x="7724137" y="4603415"/>
            <a:ext cx="1899347" cy="523220"/>
          </a:xfrm>
          <a:prstGeom prst="rect">
            <a:avLst/>
          </a:prstGeom>
          <a:noFill/>
        </p:spPr>
        <p:txBody>
          <a:bodyPr wrap="square" rtlCol="0">
            <a:spAutoFit/>
          </a:bodyPr>
          <a:lstStyle/>
          <a:p>
            <a:pPr algn="ctr" fontAlgn="auto">
              <a:spcBef>
                <a:spcPts val="0"/>
              </a:spcBef>
              <a:spcAft>
                <a:spcPts val="0"/>
              </a:spcAft>
            </a:pPr>
            <a:r>
              <a:rPr kumimoji="1" lang="en-US" altLang="zh-CN" sz="1400" b="1" i="1">
                <a:latin typeface="Arial"/>
                <a:ea typeface="微软雅黑"/>
              </a:rPr>
              <a:t>Encoded or discarded</a:t>
            </a:r>
            <a:endParaRPr kumimoji="1" lang="zh-CN" altLang="en-US" sz="1400" b="1" i="1">
              <a:latin typeface="Arial"/>
              <a:ea typeface="微软雅黑"/>
            </a:endParaRPr>
          </a:p>
        </p:txBody>
      </p:sp>
      <p:pic>
        <p:nvPicPr>
          <p:cNvPr id="101" name="图片 100">
            <a:extLst>
              <a:ext uri="{FF2B5EF4-FFF2-40B4-BE49-F238E27FC236}">
                <a16:creationId xmlns:a16="http://schemas.microsoft.com/office/drawing/2014/main" id="{6978E878-4A6C-4244-A13B-B4B07ECDB79D}"/>
              </a:ext>
            </a:extLst>
          </p:cNvPr>
          <p:cNvPicPr>
            <a:picLocks noChangeAspect="1"/>
          </p:cNvPicPr>
          <p:nvPr/>
        </p:nvPicPr>
        <p:blipFill>
          <a:blip r:embed="rId8"/>
          <a:stretch>
            <a:fillRect/>
          </a:stretch>
        </p:blipFill>
        <p:spPr>
          <a:xfrm>
            <a:off x="7596560" y="5575676"/>
            <a:ext cx="467058" cy="467058"/>
          </a:xfrm>
          <a:prstGeom prst="rect">
            <a:avLst/>
          </a:prstGeom>
        </p:spPr>
      </p:pic>
      <p:sp>
        <p:nvSpPr>
          <p:cNvPr id="102" name="文本框 101">
            <a:extLst>
              <a:ext uri="{FF2B5EF4-FFF2-40B4-BE49-F238E27FC236}">
                <a16:creationId xmlns:a16="http://schemas.microsoft.com/office/drawing/2014/main" id="{BF4F9573-7CFF-8C40-B5BA-2A0B7DAF965C}"/>
              </a:ext>
            </a:extLst>
          </p:cNvPr>
          <p:cNvSpPr txBox="1"/>
          <p:nvPr/>
        </p:nvSpPr>
        <p:spPr>
          <a:xfrm>
            <a:off x="7724136" y="5533890"/>
            <a:ext cx="1899347" cy="523220"/>
          </a:xfrm>
          <a:prstGeom prst="rect">
            <a:avLst/>
          </a:prstGeom>
          <a:noFill/>
        </p:spPr>
        <p:txBody>
          <a:bodyPr wrap="square" rtlCol="0">
            <a:spAutoFit/>
          </a:bodyPr>
          <a:lstStyle/>
          <a:p>
            <a:pPr algn="ctr" fontAlgn="auto">
              <a:spcBef>
                <a:spcPts val="0"/>
              </a:spcBef>
              <a:spcAft>
                <a:spcPts val="0"/>
              </a:spcAft>
            </a:pPr>
            <a:r>
              <a:rPr kumimoji="1" lang="en-US" altLang="zh-CN" sz="1400" b="1" i="1">
                <a:latin typeface="Arial"/>
                <a:ea typeface="微软雅黑"/>
              </a:rPr>
              <a:t>Encoded or discarded</a:t>
            </a:r>
            <a:endParaRPr kumimoji="1" lang="zh-CN" altLang="en-US" sz="1400" b="1" i="1">
              <a:latin typeface="Arial"/>
              <a:ea typeface="微软雅黑"/>
            </a:endParaRPr>
          </a:p>
        </p:txBody>
      </p:sp>
    </p:spTree>
    <p:extLst>
      <p:ext uri="{BB962C8B-B14F-4D97-AF65-F5344CB8AC3E}">
        <p14:creationId xmlns:p14="http://schemas.microsoft.com/office/powerpoint/2010/main" val="936084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箭头连接符 9">
            <a:extLst>
              <a:ext uri="{FF2B5EF4-FFF2-40B4-BE49-F238E27FC236}">
                <a16:creationId xmlns:a16="http://schemas.microsoft.com/office/drawing/2014/main" id="{CDBE88EC-61A3-9D44-B1E0-960C7B5CA412}"/>
              </a:ext>
            </a:extLst>
          </p:cNvPr>
          <p:cNvCxnSpPr>
            <a:cxnSpLocks/>
          </p:cNvCxnSpPr>
          <p:nvPr/>
        </p:nvCxnSpPr>
        <p:spPr>
          <a:xfrm>
            <a:off x="2944197" y="4910371"/>
            <a:ext cx="3318291" cy="0"/>
          </a:xfrm>
          <a:prstGeom prst="straightConnector1">
            <a:avLst/>
          </a:prstGeom>
          <a:noFill/>
          <a:ln w="28575" cap="flat" cmpd="sng" algn="ctr">
            <a:solidFill>
              <a:sysClr val="windowText" lastClr="000000"/>
            </a:solidFill>
            <a:prstDash val="solid"/>
            <a:miter lim="800000"/>
            <a:tailEnd type="triangle"/>
          </a:ln>
          <a:effectLst/>
        </p:spPr>
      </p:cxnSp>
      <p:sp>
        <p:nvSpPr>
          <p:cNvPr id="2" name="标题 1">
            <a:extLst>
              <a:ext uri="{FF2B5EF4-FFF2-40B4-BE49-F238E27FC236}">
                <a16:creationId xmlns:a16="http://schemas.microsoft.com/office/drawing/2014/main" id="{99BC5CC5-9EBE-2841-89BB-3DF2921F3138}"/>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C77B97C4-92CC-5045-8C5E-EFD1FCD2DABD}"/>
              </a:ext>
            </a:extLst>
          </p:cNvPr>
          <p:cNvSpPr>
            <a:spLocks noGrp="1"/>
          </p:cNvSpPr>
          <p:nvPr>
            <p:ph idx="1"/>
          </p:nvPr>
        </p:nvSpPr>
        <p:spPr>
          <a:xfrm>
            <a:off x="609600" y="1456827"/>
            <a:ext cx="11055352" cy="1656313"/>
          </a:xfrm>
        </p:spPr>
        <p:txBody>
          <a:bodyPr/>
          <a:lstStyle/>
          <a:p>
            <a:r>
              <a:rPr kumimoji="1" lang="en-US" altLang="zh-CN" b="1"/>
              <a:t>Gradient reversal layer (GRL)</a:t>
            </a:r>
          </a:p>
          <a:p>
            <a:r>
              <a:rPr kumimoji="1" lang="en-US" altLang="zh-CN"/>
              <a:t>Negating the gradient sign, to "fool" the preceding network modules</a:t>
            </a:r>
          </a:p>
          <a:p>
            <a:r>
              <a:rPr kumimoji="1" lang="en-US" altLang="zh-CN"/>
              <a:t>So that certain information is minimized</a:t>
            </a:r>
          </a:p>
          <a:p>
            <a:r>
              <a:rPr kumimoji="1" lang="en-US" altLang="zh-CN"/>
              <a:t>Similar to GANs</a:t>
            </a:r>
            <a:endParaRPr kumimoji="1" lang="zh-CN" altLang="en-US"/>
          </a:p>
        </p:txBody>
      </p:sp>
      <p:sp>
        <p:nvSpPr>
          <p:cNvPr id="4" name="灯片编号占位符 3">
            <a:extLst>
              <a:ext uri="{FF2B5EF4-FFF2-40B4-BE49-F238E27FC236}">
                <a16:creationId xmlns:a16="http://schemas.microsoft.com/office/drawing/2014/main" id="{F60BB94E-C99E-3546-9F4A-39A6B198C63C}"/>
              </a:ext>
            </a:extLst>
          </p:cNvPr>
          <p:cNvSpPr>
            <a:spLocks noGrp="1"/>
          </p:cNvSpPr>
          <p:nvPr>
            <p:ph type="sldNum" sz="quarter" idx="12"/>
          </p:nvPr>
        </p:nvSpPr>
        <p:spPr/>
        <p:txBody>
          <a:bodyPr/>
          <a:lstStyle/>
          <a:p>
            <a:fld id="{E35E9E6D-B1E9-4F08-8E83-0E081C425F53}" type="slidenum">
              <a:rPr lang="en-US" altLang="zh-CN" smtClean="0"/>
              <a:t>34</a:t>
            </a:fld>
            <a:endParaRPr lang="zh-CN" altLang="en-US"/>
          </a:p>
        </p:txBody>
      </p:sp>
      <p:sp>
        <p:nvSpPr>
          <p:cNvPr id="5" name="矩形: 圆角 121">
            <a:extLst>
              <a:ext uri="{FF2B5EF4-FFF2-40B4-BE49-F238E27FC236}">
                <a16:creationId xmlns:a16="http://schemas.microsoft.com/office/drawing/2014/main" id="{AFC7AC81-919F-4748-8740-DA88574C6D58}"/>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sp>
        <p:nvSpPr>
          <p:cNvPr id="6" name="梯形 5">
            <a:extLst>
              <a:ext uri="{FF2B5EF4-FFF2-40B4-BE49-F238E27FC236}">
                <a16:creationId xmlns:a16="http://schemas.microsoft.com/office/drawing/2014/main" id="{4091EF8E-66E5-1E4D-BA03-3D1A0E15B9BA}"/>
              </a:ext>
            </a:extLst>
          </p:cNvPr>
          <p:cNvSpPr/>
          <p:nvPr/>
        </p:nvSpPr>
        <p:spPr>
          <a:xfrm rot="5400000">
            <a:off x="3247892" y="4197386"/>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圆角矩形 6">
            <a:extLst>
              <a:ext uri="{FF2B5EF4-FFF2-40B4-BE49-F238E27FC236}">
                <a16:creationId xmlns:a16="http://schemas.microsoft.com/office/drawing/2014/main" id="{8762FE2C-FE1A-B041-83BC-E6D303CCC129}"/>
              </a:ext>
            </a:extLst>
          </p:cNvPr>
          <p:cNvSpPr/>
          <p:nvPr/>
        </p:nvSpPr>
        <p:spPr>
          <a:xfrm>
            <a:off x="4669532" y="4689935"/>
            <a:ext cx="1400536"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Quantizer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pic>
        <p:nvPicPr>
          <p:cNvPr id="8" name="Picture 2">
            <a:extLst>
              <a:ext uri="{FF2B5EF4-FFF2-40B4-BE49-F238E27FC236}">
                <a16:creationId xmlns:a16="http://schemas.microsoft.com/office/drawing/2014/main" id="{153D9987-B35B-7B49-A1F7-31B2BD98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291" y="3675042"/>
            <a:ext cx="858314" cy="229905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9D1AB4A8-941B-3D4B-84C4-656DC9FD4AF5}"/>
              </a:ext>
            </a:extLst>
          </p:cNvPr>
          <p:cNvSpPr txBox="1"/>
          <p:nvPr/>
        </p:nvSpPr>
        <p:spPr>
          <a:xfrm>
            <a:off x="3336699" y="4714434"/>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12" name="椭圆 11">
            <a:extLst>
              <a:ext uri="{FF2B5EF4-FFF2-40B4-BE49-F238E27FC236}">
                <a16:creationId xmlns:a16="http://schemas.microsoft.com/office/drawing/2014/main" id="{9F0A0755-6059-B340-BAFE-D238377010EE}"/>
              </a:ext>
            </a:extLst>
          </p:cNvPr>
          <p:cNvSpPr/>
          <p:nvPr/>
        </p:nvSpPr>
        <p:spPr>
          <a:xfrm>
            <a:off x="6262488" y="4333913"/>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12">
            <a:extLst>
              <a:ext uri="{FF2B5EF4-FFF2-40B4-BE49-F238E27FC236}">
                <a16:creationId xmlns:a16="http://schemas.microsoft.com/office/drawing/2014/main" id="{3FD84F4F-394E-B648-A297-4043FC6BA106}"/>
              </a:ext>
            </a:extLst>
          </p:cNvPr>
          <p:cNvSpPr/>
          <p:nvPr/>
        </p:nvSpPr>
        <p:spPr>
          <a:xfrm>
            <a:off x="6262488" y="4579242"/>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椭圆 13">
            <a:extLst>
              <a:ext uri="{FF2B5EF4-FFF2-40B4-BE49-F238E27FC236}">
                <a16:creationId xmlns:a16="http://schemas.microsoft.com/office/drawing/2014/main" id="{7AE9C99A-E14C-2747-9D2A-E802B79C781B}"/>
              </a:ext>
            </a:extLst>
          </p:cNvPr>
          <p:cNvSpPr/>
          <p:nvPr/>
        </p:nvSpPr>
        <p:spPr>
          <a:xfrm>
            <a:off x="6262488" y="482457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14">
            <a:extLst>
              <a:ext uri="{FF2B5EF4-FFF2-40B4-BE49-F238E27FC236}">
                <a16:creationId xmlns:a16="http://schemas.microsoft.com/office/drawing/2014/main" id="{70690FBE-5FC0-F54C-831A-73458648CA19}"/>
              </a:ext>
            </a:extLst>
          </p:cNvPr>
          <p:cNvSpPr/>
          <p:nvPr/>
        </p:nvSpPr>
        <p:spPr>
          <a:xfrm>
            <a:off x="6262488" y="5069899"/>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a:extLst>
              <a:ext uri="{FF2B5EF4-FFF2-40B4-BE49-F238E27FC236}">
                <a16:creationId xmlns:a16="http://schemas.microsoft.com/office/drawing/2014/main" id="{1B517F6A-E826-FA45-BB33-4A283F454E00}"/>
              </a:ext>
            </a:extLst>
          </p:cNvPr>
          <p:cNvSpPr/>
          <p:nvPr/>
        </p:nvSpPr>
        <p:spPr>
          <a:xfrm>
            <a:off x="6262488" y="5315227"/>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7" name="直线箭头连接符 16">
            <a:extLst>
              <a:ext uri="{FF2B5EF4-FFF2-40B4-BE49-F238E27FC236}">
                <a16:creationId xmlns:a16="http://schemas.microsoft.com/office/drawing/2014/main" id="{4FFD7684-2232-D747-975E-6CB5C129443F}"/>
              </a:ext>
            </a:extLst>
          </p:cNvPr>
          <p:cNvCxnSpPr>
            <a:cxnSpLocks/>
          </p:cNvCxnSpPr>
          <p:nvPr/>
        </p:nvCxnSpPr>
        <p:spPr>
          <a:xfrm>
            <a:off x="6451139" y="4918895"/>
            <a:ext cx="748801" cy="0"/>
          </a:xfrm>
          <a:prstGeom prst="straightConnector1">
            <a:avLst/>
          </a:prstGeom>
          <a:noFill/>
          <a:ln w="28575" cap="flat" cmpd="sng" algn="ctr">
            <a:solidFill>
              <a:sysClr val="windowText" lastClr="000000"/>
            </a:solidFill>
            <a:prstDash val="solid"/>
            <a:miter lim="800000"/>
            <a:tailEnd type="triangle"/>
          </a:ln>
          <a:effectLst/>
        </p:spPr>
      </p:cxnSp>
      <p:sp>
        <p:nvSpPr>
          <p:cNvPr id="19" name="梯形 18">
            <a:extLst>
              <a:ext uri="{FF2B5EF4-FFF2-40B4-BE49-F238E27FC236}">
                <a16:creationId xmlns:a16="http://schemas.microsoft.com/office/drawing/2014/main" id="{DE4CADA6-1325-F44F-9B9F-115380979E14}"/>
              </a:ext>
            </a:extLst>
          </p:cNvPr>
          <p:cNvSpPr/>
          <p:nvPr/>
        </p:nvSpPr>
        <p:spPr>
          <a:xfrm rot="16200000">
            <a:off x="7293984" y="4210103"/>
            <a:ext cx="1212448" cy="140053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文本框 19">
            <a:extLst>
              <a:ext uri="{FF2B5EF4-FFF2-40B4-BE49-F238E27FC236}">
                <a16:creationId xmlns:a16="http://schemas.microsoft.com/office/drawing/2014/main" id="{AFF1FAE0-66B5-4846-8474-FADEC5C31C86}"/>
              </a:ext>
            </a:extLst>
          </p:cNvPr>
          <p:cNvSpPr txBox="1"/>
          <p:nvPr/>
        </p:nvSpPr>
        <p:spPr>
          <a:xfrm>
            <a:off x="7390704" y="4712987"/>
            <a:ext cx="1056700"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Decoder</a:t>
            </a:r>
            <a:endParaRPr kumimoji="1" lang="zh-CN" altLang="en-US">
              <a:solidFill>
                <a:prstClr val="black"/>
              </a:solidFill>
              <a:latin typeface="Helvetica" pitchFamily="2" charset="0"/>
              <a:ea typeface="等线" panose="02010600030101010101" pitchFamily="2" charset="-122"/>
            </a:endParaRPr>
          </a:p>
        </p:txBody>
      </p:sp>
      <p:sp>
        <p:nvSpPr>
          <p:cNvPr id="21" name="圆角矩形 20">
            <a:extLst>
              <a:ext uri="{FF2B5EF4-FFF2-40B4-BE49-F238E27FC236}">
                <a16:creationId xmlns:a16="http://schemas.microsoft.com/office/drawing/2014/main" id="{50166001-9962-AD4C-8E1E-6782F8473AD7}"/>
              </a:ext>
            </a:extLst>
          </p:cNvPr>
          <p:cNvSpPr/>
          <p:nvPr/>
        </p:nvSpPr>
        <p:spPr>
          <a:xfrm>
            <a:off x="6758707" y="2948044"/>
            <a:ext cx="1400536" cy="572438"/>
          </a:xfrm>
          <a:prstGeom prst="roundRect">
            <a:avLst/>
          </a:prstGeom>
          <a:gradFill flip="none" rotWithShape="1">
            <a:gsLst>
              <a:gs pos="24000">
                <a:srgbClr val="FFFF00"/>
              </a:gs>
              <a:gs pos="99000">
                <a:srgbClr val="FFFEE4"/>
              </a:gs>
            </a:gsLst>
            <a:path path="circle">
              <a:fillToRect l="100000" t="100000"/>
            </a:path>
            <a:tileRect r="-100000" b="-100000"/>
          </a:gradFill>
          <a:ln w="28575" cap="flat" cmpd="sng" algn="ctr">
            <a:solidFill>
              <a:srgbClr val="82791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Speaker</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kern="0">
                <a:solidFill>
                  <a:sysClr val="windowText" lastClr="000000"/>
                </a:solidFill>
                <a:latin typeface="Helvetica" pitchFamily="2" charset="0"/>
                <a:ea typeface="等线" panose="02010600030101010101" pitchFamily="2" charset="-122"/>
              </a:rPr>
              <a:t>Classifier</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cxnSp>
        <p:nvCxnSpPr>
          <p:cNvPr id="22" name="直线箭头连接符 21">
            <a:extLst>
              <a:ext uri="{FF2B5EF4-FFF2-40B4-BE49-F238E27FC236}">
                <a16:creationId xmlns:a16="http://schemas.microsoft.com/office/drawing/2014/main" id="{5B452457-48C8-9E4D-AB50-5C5A32BB3D28}"/>
              </a:ext>
            </a:extLst>
          </p:cNvPr>
          <p:cNvCxnSpPr>
            <a:cxnSpLocks/>
            <a:endCxn id="21" idx="2"/>
          </p:cNvCxnSpPr>
          <p:nvPr/>
        </p:nvCxnSpPr>
        <p:spPr>
          <a:xfrm flipV="1">
            <a:off x="6786843" y="3520482"/>
            <a:ext cx="672132" cy="1398413"/>
          </a:xfrm>
          <a:prstGeom prst="straightConnector1">
            <a:avLst/>
          </a:prstGeom>
          <a:noFill/>
          <a:ln w="28575" cap="flat" cmpd="sng" algn="ctr">
            <a:solidFill>
              <a:sysClr val="windowText" lastClr="000000"/>
            </a:solidFill>
            <a:prstDash val="solid"/>
            <a:miter lim="800000"/>
            <a:tailEnd type="triangle"/>
          </a:ln>
          <a:effectLst/>
        </p:spPr>
      </p:cxnSp>
      <p:cxnSp>
        <p:nvCxnSpPr>
          <p:cNvPr id="25" name="直线箭头连接符 24">
            <a:extLst>
              <a:ext uri="{FF2B5EF4-FFF2-40B4-BE49-F238E27FC236}">
                <a16:creationId xmlns:a16="http://schemas.microsoft.com/office/drawing/2014/main" id="{A5612A3A-B8B1-D348-B71E-71B5AD681341}"/>
              </a:ext>
            </a:extLst>
          </p:cNvPr>
          <p:cNvCxnSpPr>
            <a:cxnSpLocks/>
          </p:cNvCxnSpPr>
          <p:nvPr/>
        </p:nvCxnSpPr>
        <p:spPr>
          <a:xfrm>
            <a:off x="8600476" y="4918895"/>
            <a:ext cx="351423" cy="0"/>
          </a:xfrm>
          <a:prstGeom prst="straightConnector1">
            <a:avLst/>
          </a:prstGeom>
          <a:noFill/>
          <a:ln w="28575" cap="flat" cmpd="sng" algn="ctr">
            <a:solidFill>
              <a:sysClr val="windowText" lastClr="000000"/>
            </a:solidFill>
            <a:prstDash val="solid"/>
            <a:miter lim="800000"/>
            <a:tailEnd type="triangle"/>
          </a:ln>
          <a:effectLst/>
        </p:spPr>
      </p:cxnSp>
      <p:sp>
        <p:nvSpPr>
          <p:cNvPr id="28" name="圆角矩形 27">
            <a:extLst>
              <a:ext uri="{FF2B5EF4-FFF2-40B4-BE49-F238E27FC236}">
                <a16:creationId xmlns:a16="http://schemas.microsoft.com/office/drawing/2014/main" id="{C8BEBB3C-0022-B842-87FA-2C4706C9E5DA}"/>
              </a:ext>
            </a:extLst>
          </p:cNvPr>
          <p:cNvSpPr/>
          <p:nvPr/>
        </p:nvSpPr>
        <p:spPr>
          <a:xfrm>
            <a:off x="6508377" y="3855461"/>
            <a:ext cx="1459966" cy="275982"/>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tx1"/>
                </a:solidFill>
              </a:rPr>
              <a:t>GRL</a:t>
            </a:r>
            <a:endParaRPr kumimoji="1" lang="zh-CN" altLang="en-US" sz="1600">
              <a:solidFill>
                <a:schemeClr val="tx1"/>
              </a:solidFill>
            </a:endParaRPr>
          </a:p>
        </p:txBody>
      </p:sp>
      <p:sp>
        <p:nvSpPr>
          <p:cNvPr id="29" name="文本框 28">
            <a:extLst>
              <a:ext uri="{FF2B5EF4-FFF2-40B4-BE49-F238E27FC236}">
                <a16:creationId xmlns:a16="http://schemas.microsoft.com/office/drawing/2014/main" id="{B82B3C50-163C-F54E-9606-402D715BCCB2}"/>
              </a:ext>
            </a:extLst>
          </p:cNvPr>
          <p:cNvSpPr txBox="1"/>
          <p:nvPr/>
        </p:nvSpPr>
        <p:spPr>
          <a:xfrm>
            <a:off x="8908044" y="4697605"/>
            <a:ext cx="559769" cy="369332"/>
          </a:xfrm>
          <a:prstGeom prst="rect">
            <a:avLst/>
          </a:prstGeom>
          <a:noFill/>
        </p:spPr>
        <p:txBody>
          <a:bodyPr wrap="square" rtlCol="0">
            <a:spAutoFit/>
          </a:bodyPr>
          <a:lstStyle/>
          <a:p>
            <a:pPr algn="l"/>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08179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5781A-23D1-3743-9A71-416E0AD68C7C}"/>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8293DDB5-5093-1341-982B-1AD4829783F7}"/>
              </a:ext>
            </a:extLst>
          </p:cNvPr>
          <p:cNvSpPr>
            <a:spLocks noGrp="1"/>
          </p:cNvSpPr>
          <p:nvPr>
            <p:ph idx="1"/>
          </p:nvPr>
        </p:nvSpPr>
        <p:spPr>
          <a:xfrm>
            <a:off x="609600" y="1456828"/>
            <a:ext cx="11055352" cy="4635998"/>
          </a:xfrm>
        </p:spPr>
        <p:txBody>
          <a:bodyPr/>
          <a:lstStyle/>
          <a:p>
            <a:r>
              <a:rPr kumimoji="1" lang="en-US" altLang="zh-CN" b="1"/>
              <a:t>Gradient reversal layer (GRL)</a:t>
            </a:r>
          </a:p>
          <a:p>
            <a:r>
              <a:rPr kumimoji="1" lang="en-US" altLang="zh-CN"/>
              <a:t>An example: </a:t>
            </a:r>
            <a:r>
              <a:rPr kumimoji="1" lang="en-US" altLang="zh-CN" err="1"/>
              <a:t>FACodec</a:t>
            </a:r>
            <a:r>
              <a:rPr kumimoji="1" lang="en-US" altLang="zh-CN"/>
              <a:t>. Applies supervised GRL on multiple aspects.</a:t>
            </a:r>
          </a:p>
        </p:txBody>
      </p:sp>
      <p:sp>
        <p:nvSpPr>
          <p:cNvPr id="4" name="灯片编号占位符 3">
            <a:extLst>
              <a:ext uri="{FF2B5EF4-FFF2-40B4-BE49-F238E27FC236}">
                <a16:creationId xmlns:a16="http://schemas.microsoft.com/office/drawing/2014/main" id="{65B1BE4F-E588-9C4D-BDA7-D43E7E197F44}"/>
              </a:ext>
            </a:extLst>
          </p:cNvPr>
          <p:cNvSpPr>
            <a:spLocks noGrp="1"/>
          </p:cNvSpPr>
          <p:nvPr>
            <p:ph type="sldNum" sz="quarter" idx="12"/>
          </p:nvPr>
        </p:nvSpPr>
        <p:spPr/>
        <p:txBody>
          <a:bodyPr/>
          <a:lstStyle/>
          <a:p>
            <a:fld id="{E35E9E6D-B1E9-4F08-8E83-0E081C425F53}" type="slidenum">
              <a:rPr lang="en-US" altLang="zh-CN" smtClean="0"/>
              <a:t>35</a:t>
            </a:fld>
            <a:endParaRPr lang="zh-CN" altLang="en-US"/>
          </a:p>
        </p:txBody>
      </p:sp>
      <p:pic>
        <p:nvPicPr>
          <p:cNvPr id="5" name="图片 4">
            <a:extLst>
              <a:ext uri="{FF2B5EF4-FFF2-40B4-BE49-F238E27FC236}">
                <a16:creationId xmlns:a16="http://schemas.microsoft.com/office/drawing/2014/main" id="{091439D1-10F6-2E44-A983-030E4381F4F4}"/>
              </a:ext>
            </a:extLst>
          </p:cNvPr>
          <p:cNvPicPr>
            <a:picLocks noChangeAspect="1"/>
          </p:cNvPicPr>
          <p:nvPr/>
        </p:nvPicPr>
        <p:blipFill>
          <a:blip r:embed="rId2"/>
          <a:stretch>
            <a:fillRect/>
          </a:stretch>
        </p:blipFill>
        <p:spPr>
          <a:xfrm>
            <a:off x="1261905" y="2592137"/>
            <a:ext cx="10056881" cy="3467890"/>
          </a:xfrm>
          <a:prstGeom prst="rect">
            <a:avLst/>
          </a:prstGeom>
        </p:spPr>
      </p:pic>
      <p:sp>
        <p:nvSpPr>
          <p:cNvPr id="6" name="矩形: 圆角 121">
            <a:extLst>
              <a:ext uri="{FF2B5EF4-FFF2-40B4-BE49-F238E27FC236}">
                <a16:creationId xmlns:a16="http://schemas.microsoft.com/office/drawing/2014/main" id="{647BC7E0-17E2-4C4F-B1BD-6E4DD343FBDA}"/>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sp>
        <p:nvSpPr>
          <p:cNvPr id="7" name="文本框 6">
            <a:extLst>
              <a:ext uri="{FF2B5EF4-FFF2-40B4-BE49-F238E27FC236}">
                <a16:creationId xmlns:a16="http://schemas.microsoft.com/office/drawing/2014/main" id="{0D179353-2F84-C04C-A4DF-ABF1D516700A}"/>
              </a:ext>
            </a:extLst>
          </p:cNvPr>
          <p:cNvSpPr txBox="1"/>
          <p:nvPr/>
        </p:nvSpPr>
        <p:spPr>
          <a:xfrm>
            <a:off x="0" y="6463222"/>
            <a:ext cx="10344499" cy="246221"/>
          </a:xfrm>
          <a:prstGeom prst="rect">
            <a:avLst/>
          </a:prstGeom>
          <a:noFill/>
        </p:spPr>
        <p:txBody>
          <a:bodyPr wrap="none" rtlCol="0">
            <a:spAutoFit/>
          </a:bodyPr>
          <a:lstStyle/>
          <a:p>
            <a:pPr algn="l"/>
            <a:r>
              <a:rPr kumimoji="1" lang="en" altLang="zh-CN" sz="1000" err="1">
                <a:latin typeface="Microsoft YaHei" panose="020B0503020204020204" pitchFamily="34" charset="-122"/>
                <a:ea typeface="Microsoft YaHei" panose="020B0503020204020204" pitchFamily="34" charset="-122"/>
              </a:rPr>
              <a:t>Zeqian</a:t>
            </a:r>
            <a:r>
              <a:rPr kumimoji="1" lang="en" altLang="zh-CN" sz="1000">
                <a:latin typeface="Microsoft YaHei" panose="020B0503020204020204" pitchFamily="34" charset="-122"/>
                <a:ea typeface="Microsoft YaHei" panose="020B0503020204020204" pitchFamily="34" charset="-122"/>
              </a:rPr>
              <a:t> Ju, </a:t>
            </a:r>
            <a:r>
              <a:rPr kumimoji="1" lang="en" altLang="zh-CN" sz="1000" err="1">
                <a:latin typeface="Microsoft YaHei" panose="020B0503020204020204" pitchFamily="34" charset="-122"/>
                <a:ea typeface="Microsoft YaHei" panose="020B0503020204020204" pitchFamily="34" charset="-122"/>
              </a:rPr>
              <a:t>Yuancheng</a:t>
            </a:r>
            <a:r>
              <a:rPr kumimoji="1" lang="en" altLang="zh-CN" sz="1000">
                <a:latin typeface="Microsoft YaHei" panose="020B0503020204020204" pitchFamily="34" charset="-122"/>
                <a:ea typeface="Microsoft YaHei" panose="020B0503020204020204" pitchFamily="34" charset="-122"/>
              </a:rPr>
              <a:t> Wang, Kai Shen, et al. 2024. </a:t>
            </a:r>
            <a:r>
              <a:rPr kumimoji="1" lang="en" altLang="zh-CN" sz="1000" err="1">
                <a:latin typeface="Microsoft YaHei" panose="020B0503020204020204" pitchFamily="34" charset="-122"/>
                <a:ea typeface="Microsoft YaHei" panose="020B0503020204020204" pitchFamily="34" charset="-122"/>
              </a:rPr>
              <a:t>NaturalSpeech</a:t>
            </a:r>
            <a:r>
              <a:rPr kumimoji="1" lang="en" altLang="zh-CN" sz="1000">
                <a:latin typeface="Microsoft YaHei" panose="020B0503020204020204" pitchFamily="34" charset="-122"/>
                <a:ea typeface="Microsoft YaHei" panose="020B0503020204020204" pitchFamily="34" charset="-122"/>
              </a:rPr>
              <a:t> 3: zero-shot speech synthesis with factorized codec and diffusion models. ICML 2024, 22605–22623.</a:t>
            </a:r>
            <a:endParaRPr kumimoji="1" lang="zh-CN" altLang="en-US" sz="10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80992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24889A-A41E-5344-ADD3-F6D4CE7EA3CD}"/>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36458897-B357-4745-9A1E-77F3DBE01360}"/>
              </a:ext>
            </a:extLst>
          </p:cNvPr>
          <p:cNvSpPr>
            <a:spLocks noGrp="1"/>
          </p:cNvSpPr>
          <p:nvPr>
            <p:ph idx="1"/>
          </p:nvPr>
        </p:nvSpPr>
        <p:spPr>
          <a:xfrm>
            <a:off x="609600" y="1456828"/>
            <a:ext cx="11055352" cy="4635998"/>
          </a:xfrm>
        </p:spPr>
        <p:txBody>
          <a:bodyPr/>
          <a:lstStyle/>
          <a:p>
            <a:r>
              <a:rPr kumimoji="1" lang="en-US" altLang="zh-CN" b="1"/>
              <a:t>Perturbation-based methods</a:t>
            </a:r>
          </a:p>
          <a:p>
            <a:r>
              <a:rPr kumimoji="1" lang="en-US" altLang="zh-CN"/>
              <a:t>For speaker disentanglement, perturbation is a convenient tool</a:t>
            </a:r>
          </a:p>
          <a:p>
            <a:r>
              <a:rPr kumimoji="1" lang="en-US" altLang="zh-CN"/>
              <a:t>Corrupt speaker information before encoding, and provide sufficient timbre when decoding</a:t>
            </a:r>
          </a:p>
          <a:p>
            <a:r>
              <a:rPr kumimoji="1" lang="en-US" altLang="zh-CN"/>
              <a:t>Example: </a:t>
            </a:r>
            <a:r>
              <a:rPr kumimoji="1" lang="en-US" altLang="zh-CN" err="1"/>
              <a:t>LSCodec</a:t>
            </a:r>
            <a:r>
              <a:rPr kumimoji="1" lang="en-US" altLang="zh-CN"/>
              <a:t>, also</a:t>
            </a:r>
            <a:r>
              <a:rPr kumimoji="1" lang="en-US" altLang="zh-CN" i="1"/>
              <a:t> single-codebook</a:t>
            </a:r>
          </a:p>
        </p:txBody>
      </p:sp>
      <p:sp>
        <p:nvSpPr>
          <p:cNvPr id="4" name="灯片编号占位符 3">
            <a:extLst>
              <a:ext uri="{FF2B5EF4-FFF2-40B4-BE49-F238E27FC236}">
                <a16:creationId xmlns:a16="http://schemas.microsoft.com/office/drawing/2014/main" id="{6327FF9F-1560-8148-B42C-FA2054DF1124}"/>
              </a:ext>
            </a:extLst>
          </p:cNvPr>
          <p:cNvSpPr>
            <a:spLocks noGrp="1"/>
          </p:cNvSpPr>
          <p:nvPr>
            <p:ph type="sldNum" sz="quarter" idx="12"/>
          </p:nvPr>
        </p:nvSpPr>
        <p:spPr/>
        <p:txBody>
          <a:bodyPr/>
          <a:lstStyle/>
          <a:p>
            <a:fld id="{E35E9E6D-B1E9-4F08-8E83-0E081C425F53}" type="slidenum">
              <a:rPr lang="en-US" altLang="zh-CN" smtClean="0"/>
              <a:t>36</a:t>
            </a:fld>
            <a:endParaRPr lang="zh-CN" altLang="en-US"/>
          </a:p>
        </p:txBody>
      </p:sp>
      <p:sp>
        <p:nvSpPr>
          <p:cNvPr id="5" name="矩形: 圆角 121">
            <a:extLst>
              <a:ext uri="{FF2B5EF4-FFF2-40B4-BE49-F238E27FC236}">
                <a16:creationId xmlns:a16="http://schemas.microsoft.com/office/drawing/2014/main" id="{66FD66B6-7D63-244F-A178-96AB7C9AC0A0}"/>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pic>
        <p:nvPicPr>
          <p:cNvPr id="8" name="图片 7">
            <a:extLst>
              <a:ext uri="{FF2B5EF4-FFF2-40B4-BE49-F238E27FC236}">
                <a16:creationId xmlns:a16="http://schemas.microsoft.com/office/drawing/2014/main" id="{74359EF3-4BCC-DB47-828A-8E69083E1B9B}"/>
              </a:ext>
            </a:extLst>
          </p:cNvPr>
          <p:cNvPicPr>
            <a:picLocks noChangeAspect="1"/>
          </p:cNvPicPr>
          <p:nvPr/>
        </p:nvPicPr>
        <p:blipFill>
          <a:blip r:embed="rId3"/>
          <a:stretch>
            <a:fillRect/>
          </a:stretch>
        </p:blipFill>
        <p:spPr>
          <a:xfrm>
            <a:off x="487471" y="3533733"/>
            <a:ext cx="5636841" cy="2770379"/>
          </a:xfrm>
          <a:prstGeom prst="rect">
            <a:avLst/>
          </a:prstGeom>
        </p:spPr>
      </p:pic>
      <p:pic>
        <p:nvPicPr>
          <p:cNvPr id="9" name="图片 8">
            <a:extLst>
              <a:ext uri="{FF2B5EF4-FFF2-40B4-BE49-F238E27FC236}">
                <a16:creationId xmlns:a16="http://schemas.microsoft.com/office/drawing/2014/main" id="{97D12509-6616-5943-9D0F-63D6F4FF04B8}"/>
              </a:ext>
            </a:extLst>
          </p:cNvPr>
          <p:cNvPicPr>
            <a:picLocks noChangeAspect="1"/>
          </p:cNvPicPr>
          <p:nvPr/>
        </p:nvPicPr>
        <p:blipFill>
          <a:blip r:embed="rId4"/>
          <a:stretch>
            <a:fillRect/>
          </a:stretch>
        </p:blipFill>
        <p:spPr>
          <a:xfrm>
            <a:off x="6512500" y="2763152"/>
            <a:ext cx="4953711" cy="2263493"/>
          </a:xfrm>
          <a:prstGeom prst="rect">
            <a:avLst/>
          </a:prstGeom>
        </p:spPr>
      </p:pic>
      <p:pic>
        <p:nvPicPr>
          <p:cNvPr id="10" name="图片 9">
            <a:extLst>
              <a:ext uri="{FF2B5EF4-FFF2-40B4-BE49-F238E27FC236}">
                <a16:creationId xmlns:a16="http://schemas.microsoft.com/office/drawing/2014/main" id="{394C9E7D-7C84-1749-BB2B-E8C13A87B7C4}"/>
              </a:ext>
            </a:extLst>
          </p:cNvPr>
          <p:cNvPicPr>
            <a:picLocks noChangeAspect="1"/>
          </p:cNvPicPr>
          <p:nvPr/>
        </p:nvPicPr>
        <p:blipFill>
          <a:blip r:embed="rId5"/>
          <a:stretch>
            <a:fillRect/>
          </a:stretch>
        </p:blipFill>
        <p:spPr>
          <a:xfrm>
            <a:off x="6564211" y="5057944"/>
            <a:ext cx="4600200" cy="1637030"/>
          </a:xfrm>
          <a:prstGeom prst="rect">
            <a:avLst/>
          </a:prstGeom>
        </p:spPr>
      </p:pic>
      <p:sp>
        <p:nvSpPr>
          <p:cNvPr id="12" name="文本框 11">
            <a:extLst>
              <a:ext uri="{FF2B5EF4-FFF2-40B4-BE49-F238E27FC236}">
                <a16:creationId xmlns:a16="http://schemas.microsoft.com/office/drawing/2014/main" id="{86A0B6BC-151C-3E41-B170-CBCB867035B6}"/>
              </a:ext>
            </a:extLst>
          </p:cNvPr>
          <p:cNvSpPr txBox="1"/>
          <p:nvPr/>
        </p:nvSpPr>
        <p:spPr>
          <a:xfrm>
            <a:off x="47571" y="6479530"/>
            <a:ext cx="7739619" cy="215444"/>
          </a:xfrm>
          <a:prstGeom prst="rect">
            <a:avLst/>
          </a:prstGeom>
          <a:noFill/>
        </p:spPr>
        <p:txBody>
          <a:bodyPr wrap="none" rtlCol="0">
            <a:spAutoFit/>
          </a:bodyPr>
          <a:lstStyle/>
          <a:p>
            <a:pPr algn="l"/>
            <a:r>
              <a:rPr lang="en" altLang="zh-CN" sz="800" b="0" i="0">
                <a:solidFill>
                  <a:srgbClr val="222222"/>
                </a:solidFill>
                <a:effectLst/>
                <a:latin typeface="Arial" panose="020B0604020202020204" pitchFamily="34" charset="0"/>
              </a:rPr>
              <a:t>Guo, Y., Li, Z., Du, C., Wang, H., Chen, X., &amp; Yu, K. (2024). </a:t>
            </a:r>
            <a:r>
              <a:rPr lang="en" altLang="zh-CN" sz="800" b="0" i="0" err="1">
                <a:solidFill>
                  <a:srgbClr val="222222"/>
                </a:solidFill>
                <a:effectLst/>
                <a:latin typeface="Arial" panose="020B0604020202020204" pitchFamily="34" charset="0"/>
              </a:rPr>
              <a:t>LSCodec</a:t>
            </a:r>
            <a:r>
              <a:rPr lang="en" altLang="zh-CN" sz="800" b="0" i="0">
                <a:solidFill>
                  <a:srgbClr val="222222"/>
                </a:solidFill>
                <a:effectLst/>
                <a:latin typeface="Arial" panose="020B0604020202020204" pitchFamily="34" charset="0"/>
              </a:rPr>
              <a:t>: Low-Bitrate and Speaker-Decoupled Discrete Speech Codec. </a:t>
            </a:r>
            <a:r>
              <a:rPr lang="en" altLang="zh-CN" sz="800" b="0" i="1" err="1">
                <a:solidFill>
                  <a:srgbClr val="222222"/>
                </a:solidFill>
                <a:effectLst/>
                <a:latin typeface="Arial" panose="020B0604020202020204" pitchFamily="34" charset="0"/>
              </a:rPr>
              <a:t>arXiv</a:t>
            </a:r>
            <a:r>
              <a:rPr lang="en" altLang="zh-CN" sz="800" b="0" i="1">
                <a:solidFill>
                  <a:srgbClr val="222222"/>
                </a:solidFill>
                <a:effectLst/>
                <a:latin typeface="Arial" panose="020B0604020202020204" pitchFamily="34" charset="0"/>
              </a:rPr>
              <a:t> preprint arXiv:2410.15764</a:t>
            </a:r>
            <a:r>
              <a:rPr lang="en" altLang="zh-CN" sz="800" b="0" i="0">
                <a:solidFill>
                  <a:srgbClr val="222222"/>
                </a:solidFill>
                <a:effectLst/>
                <a:latin typeface="Arial" panose="020B0604020202020204" pitchFamily="34" charset="0"/>
              </a:rPr>
              <a:t>.</a:t>
            </a:r>
            <a:endParaRPr kumimoji="1" lang="zh-CN" altLang="en-US" sz="8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54083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737E0-B072-9D48-8867-46BF4BB62259}"/>
              </a:ext>
            </a:extLst>
          </p:cNvPr>
          <p:cNvSpPr>
            <a:spLocks noGrp="1"/>
          </p:cNvSpPr>
          <p:nvPr>
            <p:ph type="title"/>
          </p:nvPr>
        </p:nvSpPr>
        <p:spPr/>
        <p:txBody>
          <a:bodyPr/>
          <a:lstStyle/>
          <a:p>
            <a:r>
              <a:rPr kumimoji="1" lang="en-US" altLang="zh-CN"/>
              <a:t>Discrete Speech Tokens: Acoustic Tokens</a:t>
            </a:r>
            <a:endParaRPr kumimoji="1" lang="zh-CN" altLang="en-US"/>
          </a:p>
        </p:txBody>
      </p:sp>
      <p:sp>
        <p:nvSpPr>
          <p:cNvPr id="3" name="内容占位符 2">
            <a:extLst>
              <a:ext uri="{FF2B5EF4-FFF2-40B4-BE49-F238E27FC236}">
                <a16:creationId xmlns:a16="http://schemas.microsoft.com/office/drawing/2014/main" id="{4609ECD6-3A15-EC47-96D5-14FC1F04C2C4}"/>
              </a:ext>
            </a:extLst>
          </p:cNvPr>
          <p:cNvSpPr>
            <a:spLocks noGrp="1"/>
          </p:cNvSpPr>
          <p:nvPr>
            <p:ph idx="1"/>
          </p:nvPr>
        </p:nvSpPr>
        <p:spPr>
          <a:xfrm>
            <a:off x="609600" y="1456828"/>
            <a:ext cx="11055352" cy="4635998"/>
          </a:xfrm>
        </p:spPr>
        <p:txBody>
          <a:bodyPr/>
          <a:lstStyle/>
          <a:p>
            <a:pPr>
              <a:lnSpc>
                <a:spcPct val="150000"/>
              </a:lnSpc>
            </a:pPr>
            <a:r>
              <a:rPr kumimoji="1" lang="en-US" altLang="zh-CN"/>
              <a:t>Pros:</a:t>
            </a:r>
          </a:p>
          <a:p>
            <a:pPr lvl="1">
              <a:lnSpc>
                <a:spcPct val="150000"/>
              </a:lnSpc>
            </a:pPr>
            <a:r>
              <a:rPr kumimoji="1" lang="en-US" altLang="zh-CN"/>
              <a:t>Can reduce overall </a:t>
            </a:r>
            <a:r>
              <a:rPr kumimoji="1" lang="en-US" altLang="zh-CN" b="1"/>
              <a:t>bitrate</a:t>
            </a:r>
            <a:r>
              <a:rPr kumimoji="1" lang="en-US" altLang="zh-CN"/>
              <a:t>. E.g. </a:t>
            </a:r>
            <a:r>
              <a:rPr kumimoji="1" lang="en-US" altLang="zh-CN" err="1"/>
              <a:t>LSCodec</a:t>
            </a:r>
            <a:r>
              <a:rPr kumimoji="1" lang="en-US" altLang="zh-CN"/>
              <a:t> </a:t>
            </a:r>
            <a:r>
              <a:rPr lang="zh-CN" altLang="en-US" b="0" i="0">
                <a:solidFill>
                  <a:srgbClr val="040C28"/>
                </a:solidFill>
                <a:effectLst/>
                <a:latin typeface="Arial" panose="020B0604020202020204" pitchFamily="34" charset="0"/>
              </a:rPr>
              <a:t>≤</a:t>
            </a:r>
            <a:r>
              <a:rPr kumimoji="1" lang="en-US" altLang="zh-CN" b="0" i="0">
                <a:solidFill>
                  <a:srgbClr val="040C28"/>
                </a:solidFill>
                <a:effectLst/>
                <a:latin typeface="Arial" panose="020B0604020202020204" pitchFamily="34" charset="0"/>
              </a:rPr>
              <a:t> 0.45 kbit/s</a:t>
            </a:r>
          </a:p>
          <a:p>
            <a:pPr lvl="1">
              <a:lnSpc>
                <a:spcPct val="150000"/>
              </a:lnSpc>
            </a:pPr>
            <a:r>
              <a:rPr kumimoji="1" lang="en-US" altLang="zh-CN">
                <a:solidFill>
                  <a:srgbClr val="040C28"/>
                </a:solidFill>
                <a:latin typeface="Arial" panose="020B0604020202020204" pitchFamily="34" charset="0"/>
              </a:rPr>
              <a:t>Directly support </a:t>
            </a:r>
            <a:r>
              <a:rPr kumimoji="1" lang="en-US" altLang="zh-CN" b="1">
                <a:solidFill>
                  <a:srgbClr val="040C28"/>
                </a:solidFill>
                <a:latin typeface="Arial" panose="020B0604020202020204" pitchFamily="34" charset="0"/>
              </a:rPr>
              <a:t>voice conversion</a:t>
            </a:r>
          </a:p>
          <a:p>
            <a:pPr lvl="1">
              <a:lnSpc>
                <a:spcPct val="150000"/>
              </a:lnSpc>
            </a:pPr>
            <a:r>
              <a:rPr kumimoji="1" lang="en-US" altLang="zh-CN"/>
              <a:t>Enable independent speaker &amp; prosody </a:t>
            </a:r>
            <a:r>
              <a:rPr kumimoji="1" lang="en-US" altLang="zh-CN" b="1"/>
              <a:t>control</a:t>
            </a:r>
            <a:r>
              <a:rPr kumimoji="1" lang="en-US" altLang="zh-CN"/>
              <a:t> in speech synthesis models</a:t>
            </a:r>
          </a:p>
          <a:p>
            <a:pPr>
              <a:lnSpc>
                <a:spcPct val="150000"/>
              </a:lnSpc>
            </a:pPr>
            <a:r>
              <a:rPr kumimoji="1" lang="en-US" altLang="zh-CN"/>
              <a:t>Cons:</a:t>
            </a:r>
          </a:p>
          <a:p>
            <a:pPr lvl="1">
              <a:lnSpc>
                <a:spcPct val="150000"/>
              </a:lnSpc>
            </a:pPr>
            <a:r>
              <a:rPr kumimoji="1" lang="en-US" altLang="zh-CN"/>
              <a:t>Much more modeling </a:t>
            </a:r>
            <a:r>
              <a:rPr kumimoji="1" lang="en-US" altLang="zh-CN" b="1"/>
              <a:t>complexity</a:t>
            </a:r>
          </a:p>
          <a:p>
            <a:pPr lvl="1">
              <a:lnSpc>
                <a:spcPct val="150000"/>
              </a:lnSpc>
            </a:pPr>
            <a:r>
              <a:rPr kumimoji="1" lang="en-US" altLang="zh-CN"/>
              <a:t>GRL may be </a:t>
            </a:r>
            <a:r>
              <a:rPr kumimoji="1" lang="en-US" altLang="zh-CN" b="1"/>
              <a:t>unstable</a:t>
            </a:r>
          </a:p>
          <a:p>
            <a:pPr lvl="1">
              <a:lnSpc>
                <a:spcPct val="150000"/>
              </a:lnSpc>
            </a:pPr>
            <a:r>
              <a:rPr kumimoji="1" lang="en-US" altLang="zh-CN"/>
              <a:t>Still room for </a:t>
            </a:r>
            <a:r>
              <a:rPr kumimoji="1" lang="en-US" altLang="zh-CN" b="1"/>
              <a:t>improvement</a:t>
            </a:r>
            <a:r>
              <a:rPr kumimoji="1" lang="en-US" altLang="zh-CN"/>
              <a:t> of decoupling effect</a:t>
            </a:r>
            <a:endParaRPr kumimoji="1" lang="zh-CN" altLang="en-US"/>
          </a:p>
        </p:txBody>
      </p:sp>
      <p:sp>
        <p:nvSpPr>
          <p:cNvPr id="4" name="灯片编号占位符 3">
            <a:extLst>
              <a:ext uri="{FF2B5EF4-FFF2-40B4-BE49-F238E27FC236}">
                <a16:creationId xmlns:a16="http://schemas.microsoft.com/office/drawing/2014/main" id="{E825C8E2-8997-9C4C-941A-F6122880D38C}"/>
              </a:ext>
            </a:extLst>
          </p:cNvPr>
          <p:cNvSpPr>
            <a:spLocks noGrp="1"/>
          </p:cNvSpPr>
          <p:nvPr>
            <p:ph type="sldNum" sz="quarter" idx="12"/>
          </p:nvPr>
        </p:nvSpPr>
        <p:spPr/>
        <p:txBody>
          <a:bodyPr/>
          <a:lstStyle/>
          <a:p>
            <a:fld id="{E35E9E6D-B1E9-4F08-8E83-0E081C425F53}" type="slidenum">
              <a:rPr lang="en-US" altLang="zh-CN" smtClean="0"/>
              <a:t>37</a:t>
            </a:fld>
            <a:endParaRPr lang="zh-CN" altLang="en-US"/>
          </a:p>
        </p:txBody>
      </p:sp>
      <p:sp>
        <p:nvSpPr>
          <p:cNvPr id="5" name="矩形: 圆角 121">
            <a:extLst>
              <a:ext uri="{FF2B5EF4-FFF2-40B4-BE49-F238E27FC236}">
                <a16:creationId xmlns:a16="http://schemas.microsoft.com/office/drawing/2014/main" id="{444F9D16-C1E9-AA44-A490-7BAA881A4590}"/>
              </a:ext>
            </a:extLst>
          </p:cNvPr>
          <p:cNvSpPr/>
          <p:nvPr/>
        </p:nvSpPr>
        <p:spPr>
          <a:xfrm>
            <a:off x="273896" y="1054525"/>
            <a:ext cx="3817533" cy="402303"/>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Disentanglement</a:t>
            </a:r>
          </a:p>
        </p:txBody>
      </p:sp>
    </p:spTree>
    <p:extLst>
      <p:ext uri="{BB962C8B-B14F-4D97-AF65-F5344CB8AC3E}">
        <p14:creationId xmlns:p14="http://schemas.microsoft.com/office/powerpoint/2010/main" val="2965752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6CECA-8316-9A44-8B9D-C3A4338D69A0}"/>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166365F2-3005-174E-B877-6E91D4999FDE}"/>
              </a:ext>
            </a:extLst>
          </p:cNvPr>
          <p:cNvSpPr>
            <a:spLocks noGrp="1"/>
          </p:cNvSpPr>
          <p:nvPr>
            <p:ph idx="1"/>
          </p:nvPr>
        </p:nvSpPr>
        <p:spPr/>
        <p:txBody>
          <a:bodyPr/>
          <a:lstStyle/>
          <a:p>
            <a:endParaRPr kumimoji="1" lang="zh-CN" altLang="en-US"/>
          </a:p>
        </p:txBody>
      </p:sp>
      <p:sp>
        <p:nvSpPr>
          <p:cNvPr id="4" name="灯片编号占位符 3">
            <a:extLst>
              <a:ext uri="{FF2B5EF4-FFF2-40B4-BE49-F238E27FC236}">
                <a16:creationId xmlns:a16="http://schemas.microsoft.com/office/drawing/2014/main" id="{72108599-830A-7D4C-BCAC-9356F1EBB792}"/>
              </a:ext>
            </a:extLst>
          </p:cNvPr>
          <p:cNvSpPr>
            <a:spLocks noGrp="1"/>
          </p:cNvSpPr>
          <p:nvPr>
            <p:ph type="sldNum" sz="quarter" idx="12"/>
          </p:nvPr>
        </p:nvSpPr>
        <p:spPr/>
        <p:txBody>
          <a:bodyPr/>
          <a:lstStyle/>
          <a:p>
            <a:fld id="{E35E9E6D-B1E9-4F08-8E83-0E081C425F53}" type="slidenum">
              <a:rPr lang="en-US" altLang="zh-CN" smtClean="0"/>
              <a:t>38</a:t>
            </a:fld>
            <a:endParaRPr lang="zh-CN" altLang="en-US"/>
          </a:p>
        </p:txBody>
      </p:sp>
      <p:pic>
        <p:nvPicPr>
          <p:cNvPr id="5" name="图片 4">
            <a:extLst>
              <a:ext uri="{FF2B5EF4-FFF2-40B4-BE49-F238E27FC236}">
                <a16:creationId xmlns:a16="http://schemas.microsoft.com/office/drawing/2014/main" id="{D3D12CB8-8489-2A4B-B839-88E9FC929364}"/>
              </a:ext>
            </a:extLst>
          </p:cNvPr>
          <p:cNvPicPr>
            <a:picLocks noChangeAspect="1"/>
          </p:cNvPicPr>
          <p:nvPr/>
        </p:nvPicPr>
        <p:blipFill>
          <a:blip r:embed="rId2"/>
          <a:stretch>
            <a:fillRect/>
          </a:stretch>
        </p:blipFill>
        <p:spPr>
          <a:xfrm>
            <a:off x="0" y="0"/>
            <a:ext cx="9129156" cy="6858000"/>
          </a:xfrm>
          <a:prstGeom prst="rect">
            <a:avLst/>
          </a:prstGeom>
        </p:spPr>
      </p:pic>
      <p:sp>
        <p:nvSpPr>
          <p:cNvPr id="6" name="圆角矩形 5">
            <a:extLst>
              <a:ext uri="{FF2B5EF4-FFF2-40B4-BE49-F238E27FC236}">
                <a16:creationId xmlns:a16="http://schemas.microsoft.com/office/drawing/2014/main" id="{C565A9F4-EEA0-0C42-B380-F678E03FD684}"/>
              </a:ext>
            </a:extLst>
          </p:cNvPr>
          <p:cNvSpPr/>
          <p:nvPr/>
        </p:nvSpPr>
        <p:spPr>
          <a:xfrm>
            <a:off x="9391359" y="2276163"/>
            <a:ext cx="2461959" cy="1489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a:solidFill>
                  <a:schemeClr val="tx1"/>
                </a:solidFill>
              </a:rPr>
              <a:t>A summary of famous acoustic speech tokens</a:t>
            </a:r>
            <a:endParaRPr kumimoji="1" lang="zh-CN" altLang="en-US" sz="2000" b="1">
              <a:solidFill>
                <a:schemeClr val="tx1"/>
              </a:solidFill>
            </a:endParaRPr>
          </a:p>
        </p:txBody>
      </p:sp>
      <p:sp>
        <p:nvSpPr>
          <p:cNvPr id="7" name="圆角矩形 6">
            <a:extLst>
              <a:ext uri="{FF2B5EF4-FFF2-40B4-BE49-F238E27FC236}">
                <a16:creationId xmlns:a16="http://schemas.microsoft.com/office/drawing/2014/main" id="{34738DC1-C5FD-5642-BED6-E464369F3EA1}"/>
              </a:ext>
            </a:extLst>
          </p:cNvPr>
          <p:cNvSpPr/>
          <p:nvPr/>
        </p:nvSpPr>
        <p:spPr>
          <a:xfrm>
            <a:off x="9391360" y="3786020"/>
            <a:ext cx="2461959" cy="1489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a:solidFill>
                  <a:schemeClr val="tx1"/>
                </a:solidFill>
              </a:rPr>
              <a:t>💡For more information, refer to our review</a:t>
            </a:r>
          </a:p>
          <a:p>
            <a:pPr algn="ctr"/>
            <a:r>
              <a:rPr kumimoji="1" lang="en-US" altLang="zh-CN" sz="2000" b="1">
                <a:solidFill>
                  <a:schemeClr val="tx1"/>
                </a:solidFill>
              </a:rPr>
              <a:t>Arxiv:2502.06490</a:t>
            </a:r>
            <a:endParaRPr kumimoji="1" lang="zh-CN" altLang="en-US" sz="2000" b="1">
              <a:solidFill>
                <a:schemeClr val="tx1"/>
              </a:solidFill>
            </a:endParaRPr>
          </a:p>
        </p:txBody>
      </p:sp>
    </p:spTree>
    <p:extLst>
      <p:ext uri="{BB962C8B-B14F-4D97-AF65-F5344CB8AC3E}">
        <p14:creationId xmlns:p14="http://schemas.microsoft.com/office/powerpoint/2010/main" val="196353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3B1832-9C7F-5D4D-8A13-CA245655F9A5}"/>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4" name="灯片编号占位符 3">
            <a:extLst>
              <a:ext uri="{FF2B5EF4-FFF2-40B4-BE49-F238E27FC236}">
                <a16:creationId xmlns:a16="http://schemas.microsoft.com/office/drawing/2014/main" id="{27C522F7-8C7A-9145-9BCA-78D55B4B9FFB}"/>
              </a:ext>
            </a:extLst>
          </p:cNvPr>
          <p:cNvSpPr>
            <a:spLocks noGrp="1"/>
          </p:cNvSpPr>
          <p:nvPr>
            <p:ph type="sldNum" sz="quarter" idx="12"/>
          </p:nvPr>
        </p:nvSpPr>
        <p:spPr/>
        <p:txBody>
          <a:bodyPr/>
          <a:lstStyle/>
          <a:p>
            <a:fld id="{E35E9E6D-B1E9-4F08-8E83-0E081C425F53}" type="slidenum">
              <a:rPr lang="en-US" altLang="zh-CN" smtClean="0"/>
              <a:t>39</a:t>
            </a:fld>
            <a:endParaRPr lang="zh-CN" altLang="en-US"/>
          </a:p>
        </p:txBody>
      </p:sp>
      <p:sp>
        <p:nvSpPr>
          <p:cNvPr id="5" name="矩形: 圆角 121">
            <a:extLst>
              <a:ext uri="{FF2B5EF4-FFF2-40B4-BE49-F238E27FC236}">
                <a16:creationId xmlns:a16="http://schemas.microsoft.com/office/drawing/2014/main" id="{765F03FE-F5A8-5541-B274-BF072AB3429F}"/>
              </a:ext>
            </a:extLst>
          </p:cNvPr>
          <p:cNvSpPr/>
          <p:nvPr/>
        </p:nvSpPr>
        <p:spPr>
          <a:xfrm>
            <a:off x="3634400" y="995926"/>
            <a:ext cx="2293434" cy="804606"/>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SSL Tokens</a:t>
            </a:r>
          </a:p>
        </p:txBody>
      </p:sp>
      <p:sp>
        <p:nvSpPr>
          <p:cNvPr id="6" name="左大括号 5">
            <a:extLst>
              <a:ext uri="{FF2B5EF4-FFF2-40B4-BE49-F238E27FC236}">
                <a16:creationId xmlns:a16="http://schemas.microsoft.com/office/drawing/2014/main" id="{4EB3EFFE-E8BB-7843-8548-C4241317E387}"/>
              </a:ext>
            </a:extLst>
          </p:cNvPr>
          <p:cNvSpPr/>
          <p:nvPr/>
        </p:nvSpPr>
        <p:spPr>
          <a:xfrm>
            <a:off x="2222459" y="1409901"/>
            <a:ext cx="1411941" cy="4835317"/>
          </a:xfrm>
          <a:prstGeom prst="leftBrace">
            <a:avLst/>
          </a:prstGeom>
          <a:ln w="38100">
            <a:solidFill>
              <a:schemeClr val="accent2">
                <a:lumMod val="75000"/>
                <a:alpha val="100000"/>
              </a:schemeClr>
            </a:solidFill>
            <a:prstDash val="solid"/>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7" name="矩形: 圆角 121">
            <a:extLst>
              <a:ext uri="{FF2B5EF4-FFF2-40B4-BE49-F238E27FC236}">
                <a16:creationId xmlns:a16="http://schemas.microsoft.com/office/drawing/2014/main" id="{5E952D92-E771-7C45-8171-27283BCB1B84}"/>
              </a:ext>
            </a:extLst>
          </p:cNvPr>
          <p:cNvSpPr/>
          <p:nvPr/>
        </p:nvSpPr>
        <p:spPr>
          <a:xfrm>
            <a:off x="158454" y="3465098"/>
            <a:ext cx="2064005" cy="804606"/>
          </a:xfrm>
          <a:prstGeom prst="roundRect">
            <a:avLst/>
          </a:prstGeom>
          <a:solidFill>
            <a:schemeClr val="accent2">
              <a:lumMod val="20000"/>
              <a:lumOff val="80000"/>
              <a:alpha val="10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Semantic</a:t>
            </a:r>
          </a:p>
          <a:p>
            <a:pPr algn="ctr"/>
            <a:r>
              <a:rPr lang="en-US" b="1">
                <a:latin typeface="Microsoft YaHei" panose="020B0503020204020204" pitchFamily="34" charset="-122"/>
                <a:ea typeface="Microsoft YaHei" panose="020B0503020204020204" pitchFamily="34" charset="-122"/>
              </a:rPr>
              <a:t>Tokens</a:t>
            </a:r>
            <a:endParaRPr>
              <a:latin typeface="Microsoft YaHei" panose="020B0503020204020204" pitchFamily="34" charset="-122"/>
              <a:ea typeface="Microsoft YaHei" panose="020B0503020204020204" pitchFamily="34" charset="-122"/>
            </a:endParaRPr>
          </a:p>
        </p:txBody>
      </p:sp>
      <p:sp>
        <p:nvSpPr>
          <p:cNvPr id="8" name="矩形: 圆角 121">
            <a:extLst>
              <a:ext uri="{FF2B5EF4-FFF2-40B4-BE49-F238E27FC236}">
                <a16:creationId xmlns:a16="http://schemas.microsoft.com/office/drawing/2014/main" id="{F1A0300E-AC1A-D341-AF49-2758420ECC35}"/>
              </a:ext>
            </a:extLst>
          </p:cNvPr>
          <p:cNvSpPr/>
          <p:nvPr/>
        </p:nvSpPr>
        <p:spPr>
          <a:xfrm>
            <a:off x="3634400" y="2152402"/>
            <a:ext cx="2293434" cy="892650"/>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Perturbation-Invariant SSL Tokens</a:t>
            </a:r>
          </a:p>
        </p:txBody>
      </p:sp>
      <p:sp>
        <p:nvSpPr>
          <p:cNvPr id="9" name="矩形: 圆角 121">
            <a:extLst>
              <a:ext uri="{FF2B5EF4-FFF2-40B4-BE49-F238E27FC236}">
                <a16:creationId xmlns:a16="http://schemas.microsoft.com/office/drawing/2014/main" id="{8D342A9C-943F-3243-8701-B5ACA5DB5EBB}"/>
              </a:ext>
            </a:extLst>
          </p:cNvPr>
          <p:cNvSpPr/>
          <p:nvPr/>
        </p:nvSpPr>
        <p:spPr>
          <a:xfrm>
            <a:off x="3634400" y="3466300"/>
            <a:ext cx="2293434" cy="683265"/>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Supervised Tokens</a:t>
            </a:r>
          </a:p>
        </p:txBody>
      </p:sp>
      <p:sp>
        <p:nvSpPr>
          <p:cNvPr id="10" name="矩形: 圆角 121">
            <a:extLst>
              <a:ext uri="{FF2B5EF4-FFF2-40B4-BE49-F238E27FC236}">
                <a16:creationId xmlns:a16="http://schemas.microsoft.com/office/drawing/2014/main" id="{39BC1E8F-6316-0846-B09B-FCD48DB0AC03}"/>
              </a:ext>
            </a:extLst>
          </p:cNvPr>
          <p:cNvSpPr/>
          <p:nvPr/>
        </p:nvSpPr>
        <p:spPr>
          <a:xfrm>
            <a:off x="6264167" y="995926"/>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learn speech representations from self-supervised tasks</a:t>
            </a:r>
          </a:p>
        </p:txBody>
      </p:sp>
      <p:sp>
        <p:nvSpPr>
          <p:cNvPr id="11" name="矩形: 圆角 121">
            <a:extLst>
              <a:ext uri="{FF2B5EF4-FFF2-40B4-BE49-F238E27FC236}">
                <a16:creationId xmlns:a16="http://schemas.microsoft.com/office/drawing/2014/main" id="{7847520F-AF4E-0E41-8772-32DBB7DEDE6C}"/>
              </a:ext>
            </a:extLst>
          </p:cNvPr>
          <p:cNvSpPr/>
          <p:nvPr/>
        </p:nvSpPr>
        <p:spPr>
          <a:xfrm>
            <a:off x="6264167" y="1361443"/>
            <a:ext cx="5536323" cy="737692"/>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Contrastive</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Predictive</a:t>
            </a:r>
          </a:p>
        </p:txBody>
      </p:sp>
      <p:sp>
        <p:nvSpPr>
          <p:cNvPr id="12" name="矩形: 圆角 121">
            <a:extLst>
              <a:ext uri="{FF2B5EF4-FFF2-40B4-BE49-F238E27FC236}">
                <a16:creationId xmlns:a16="http://schemas.microsoft.com/office/drawing/2014/main" id="{9034D996-75B7-4B4C-B2BC-FF3BEEB0EB25}"/>
              </a:ext>
            </a:extLst>
          </p:cNvPr>
          <p:cNvSpPr/>
          <p:nvPr/>
        </p:nvSpPr>
        <p:spPr>
          <a:xfrm>
            <a:off x="6264166" y="2183778"/>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learn perturbation-invariant speech representations</a:t>
            </a:r>
          </a:p>
        </p:txBody>
      </p:sp>
      <p:sp>
        <p:nvSpPr>
          <p:cNvPr id="13" name="矩形: 圆角 121">
            <a:extLst>
              <a:ext uri="{FF2B5EF4-FFF2-40B4-BE49-F238E27FC236}">
                <a16:creationId xmlns:a16="http://schemas.microsoft.com/office/drawing/2014/main" id="{7C91C3EA-8965-7E41-B0F9-F256544CBCA1}"/>
              </a:ext>
            </a:extLst>
          </p:cNvPr>
          <p:cNvSpPr/>
          <p:nvPr/>
        </p:nvSpPr>
        <p:spPr>
          <a:xfrm>
            <a:off x="6264166" y="2532763"/>
            <a:ext cx="5536323" cy="873664"/>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Contrastive-based</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Distribution-based</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CTC-based</a:t>
            </a:r>
          </a:p>
        </p:txBody>
      </p:sp>
      <p:sp>
        <p:nvSpPr>
          <p:cNvPr id="14" name="矩形: 圆角 121">
            <a:extLst>
              <a:ext uri="{FF2B5EF4-FFF2-40B4-BE49-F238E27FC236}">
                <a16:creationId xmlns:a16="http://schemas.microsoft.com/office/drawing/2014/main" id="{FD198EAE-9D5B-7341-9DCB-E99C4AB8DFDC}"/>
              </a:ext>
            </a:extLst>
          </p:cNvPr>
          <p:cNvSpPr/>
          <p:nvPr/>
        </p:nvSpPr>
        <p:spPr>
          <a:xfrm>
            <a:off x="6264163" y="3481287"/>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learn discriminative representations by supervision</a:t>
            </a:r>
          </a:p>
        </p:txBody>
      </p:sp>
      <p:sp>
        <p:nvSpPr>
          <p:cNvPr id="15" name="矩形: 圆角 121">
            <a:extLst>
              <a:ext uri="{FF2B5EF4-FFF2-40B4-BE49-F238E27FC236}">
                <a16:creationId xmlns:a16="http://schemas.microsoft.com/office/drawing/2014/main" id="{20046295-64E0-4E41-9B55-79B10B91B7BA}"/>
              </a:ext>
            </a:extLst>
          </p:cNvPr>
          <p:cNvSpPr/>
          <p:nvPr/>
        </p:nvSpPr>
        <p:spPr>
          <a:xfrm>
            <a:off x="6264163" y="3848882"/>
            <a:ext cx="5536323" cy="334136"/>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 </a:t>
            </a:r>
            <a:r>
              <a:rPr lang="en-US" altLang="zh-CN" sz="1400">
                <a:latin typeface="Microsoft YaHei" panose="020B0503020204020204" pitchFamily="34" charset="-122"/>
                <a:ea typeface="Microsoft YaHei" panose="020B0503020204020204" pitchFamily="34" charset="-122"/>
              </a:rPr>
              <a:t>ASR-based</a:t>
            </a:r>
          </a:p>
        </p:txBody>
      </p:sp>
      <p:cxnSp>
        <p:nvCxnSpPr>
          <p:cNvPr id="16" name="直线连接符 15">
            <a:extLst>
              <a:ext uri="{FF2B5EF4-FFF2-40B4-BE49-F238E27FC236}">
                <a16:creationId xmlns:a16="http://schemas.microsoft.com/office/drawing/2014/main" id="{270E26E9-6264-0C45-A8D1-EAC7E43B596F}"/>
              </a:ext>
            </a:extLst>
          </p:cNvPr>
          <p:cNvCxnSpPr/>
          <p:nvPr/>
        </p:nvCxnSpPr>
        <p:spPr>
          <a:xfrm>
            <a:off x="6161518" y="2130538"/>
            <a:ext cx="5638971" cy="0"/>
          </a:xfrm>
          <a:prstGeom prst="line">
            <a:avLst/>
          </a:prstGeom>
          <a:ln>
            <a:solidFill>
              <a:srgbClr val="242671"/>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CE0E1F21-C96B-FB4E-AF05-87C0091D7544}"/>
              </a:ext>
            </a:extLst>
          </p:cNvPr>
          <p:cNvCxnSpPr/>
          <p:nvPr/>
        </p:nvCxnSpPr>
        <p:spPr>
          <a:xfrm>
            <a:off x="6161517" y="3439666"/>
            <a:ext cx="5638971" cy="0"/>
          </a:xfrm>
          <a:prstGeom prst="line">
            <a:avLst/>
          </a:prstGeom>
          <a:ln>
            <a:solidFill>
              <a:srgbClr val="242671"/>
            </a:solidFill>
          </a:ln>
        </p:spPr>
        <p:style>
          <a:lnRef idx="1">
            <a:schemeClr val="accent1"/>
          </a:lnRef>
          <a:fillRef idx="0">
            <a:schemeClr val="accent1"/>
          </a:fillRef>
          <a:effectRef idx="0">
            <a:schemeClr val="accent1"/>
          </a:effectRef>
          <a:fontRef idx="minor">
            <a:schemeClr val="tx1"/>
          </a:fontRef>
        </p:style>
      </p:cxnSp>
      <p:sp>
        <p:nvSpPr>
          <p:cNvPr id="18" name="矩形: 圆角 121">
            <a:extLst>
              <a:ext uri="{FF2B5EF4-FFF2-40B4-BE49-F238E27FC236}">
                <a16:creationId xmlns:a16="http://schemas.microsoft.com/office/drawing/2014/main" id="{9299B6B4-CD72-8C42-9B07-753A48D31D4F}"/>
              </a:ext>
            </a:extLst>
          </p:cNvPr>
          <p:cNvSpPr/>
          <p:nvPr/>
        </p:nvSpPr>
        <p:spPr>
          <a:xfrm>
            <a:off x="3634400" y="4336563"/>
            <a:ext cx="2293434" cy="5683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Length Reduction</a:t>
            </a:r>
          </a:p>
        </p:txBody>
      </p:sp>
      <p:sp>
        <p:nvSpPr>
          <p:cNvPr id="19" name="矩形: 圆角 121">
            <a:extLst>
              <a:ext uri="{FF2B5EF4-FFF2-40B4-BE49-F238E27FC236}">
                <a16:creationId xmlns:a16="http://schemas.microsoft.com/office/drawing/2014/main" id="{404A135C-DFF3-2847-972A-3604A854BCF4}"/>
              </a:ext>
            </a:extLst>
          </p:cNvPr>
          <p:cNvSpPr/>
          <p:nvPr/>
        </p:nvSpPr>
        <p:spPr>
          <a:xfrm>
            <a:off x="3634400" y="5505639"/>
            <a:ext cx="3831720" cy="456731"/>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Variable Frame Rate Tokens</a:t>
            </a:r>
          </a:p>
        </p:txBody>
      </p:sp>
      <p:sp>
        <p:nvSpPr>
          <p:cNvPr id="20" name="矩形: 圆角 121">
            <a:extLst>
              <a:ext uri="{FF2B5EF4-FFF2-40B4-BE49-F238E27FC236}">
                <a16:creationId xmlns:a16="http://schemas.microsoft.com/office/drawing/2014/main" id="{02111286-7B2C-EA4E-B250-B14B7DF22CFF}"/>
              </a:ext>
            </a:extLst>
          </p:cNvPr>
          <p:cNvSpPr/>
          <p:nvPr/>
        </p:nvSpPr>
        <p:spPr>
          <a:xfrm>
            <a:off x="3634401" y="6073924"/>
            <a:ext cx="3831719" cy="456731"/>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Speech Token Vocoders</a:t>
            </a:r>
          </a:p>
        </p:txBody>
      </p:sp>
      <p:cxnSp>
        <p:nvCxnSpPr>
          <p:cNvPr id="21" name="直线连接符 20">
            <a:extLst>
              <a:ext uri="{FF2B5EF4-FFF2-40B4-BE49-F238E27FC236}">
                <a16:creationId xmlns:a16="http://schemas.microsoft.com/office/drawing/2014/main" id="{D89BF482-998B-C842-BCDC-59769EFB7147}"/>
              </a:ext>
            </a:extLst>
          </p:cNvPr>
          <p:cNvCxnSpPr/>
          <p:nvPr/>
        </p:nvCxnSpPr>
        <p:spPr>
          <a:xfrm>
            <a:off x="6161517" y="4261118"/>
            <a:ext cx="5638971" cy="0"/>
          </a:xfrm>
          <a:prstGeom prst="line">
            <a:avLst/>
          </a:prstGeom>
          <a:ln>
            <a:solidFill>
              <a:srgbClr val="242671"/>
            </a:solidFill>
          </a:ln>
        </p:spPr>
        <p:style>
          <a:lnRef idx="1">
            <a:schemeClr val="accent1"/>
          </a:lnRef>
          <a:fillRef idx="0">
            <a:schemeClr val="accent1"/>
          </a:fillRef>
          <a:effectRef idx="0">
            <a:schemeClr val="accent1"/>
          </a:effectRef>
          <a:fontRef idx="minor">
            <a:schemeClr val="tx1"/>
          </a:fontRef>
        </p:style>
      </p:cxnSp>
      <p:sp>
        <p:nvSpPr>
          <p:cNvPr id="22" name="矩形: 圆角 121">
            <a:extLst>
              <a:ext uri="{FF2B5EF4-FFF2-40B4-BE49-F238E27FC236}">
                <a16:creationId xmlns:a16="http://schemas.microsoft.com/office/drawing/2014/main" id="{32DBAA8F-120A-124E-9EEC-7B7A06C856AD}"/>
              </a:ext>
            </a:extLst>
          </p:cNvPr>
          <p:cNvSpPr/>
          <p:nvPr/>
        </p:nvSpPr>
        <p:spPr>
          <a:xfrm>
            <a:off x="6264163" y="4314261"/>
            <a:ext cx="5536323" cy="33414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Capture morphological patterns and reduce seq length</a:t>
            </a:r>
          </a:p>
        </p:txBody>
      </p:sp>
      <p:sp>
        <p:nvSpPr>
          <p:cNvPr id="23" name="矩形: 圆角 121">
            <a:extLst>
              <a:ext uri="{FF2B5EF4-FFF2-40B4-BE49-F238E27FC236}">
                <a16:creationId xmlns:a16="http://schemas.microsoft.com/office/drawing/2014/main" id="{0A5B72FE-DC78-BE45-9C86-9AB8AE6BC92A}"/>
              </a:ext>
            </a:extLst>
          </p:cNvPr>
          <p:cNvSpPr/>
          <p:nvPr/>
        </p:nvSpPr>
        <p:spPr>
          <a:xfrm>
            <a:off x="6264163" y="4670705"/>
            <a:ext cx="5536323" cy="679922"/>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Methods</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Deduplication</a:t>
            </a:r>
          </a:p>
          <a:p>
            <a:pPr marL="285750" indent="-285750">
              <a:buFont typeface="Arial" panose="020B0604020202020204" pitchFamily="34" charset="0"/>
              <a:buChar char="•"/>
            </a:pPr>
            <a:r>
              <a:rPr lang="en-US" altLang="zh-CN" sz="1400">
                <a:latin typeface="Microsoft YaHei" panose="020B0503020204020204" pitchFamily="34" charset="-122"/>
                <a:ea typeface="Microsoft YaHei" panose="020B0503020204020204" pitchFamily="34" charset="-122"/>
              </a:rPr>
              <a:t>Acoustic BPE</a:t>
            </a:r>
          </a:p>
        </p:txBody>
      </p:sp>
      <p:sp>
        <p:nvSpPr>
          <p:cNvPr id="26" name="矩形: 圆角 121">
            <a:extLst>
              <a:ext uri="{FF2B5EF4-FFF2-40B4-BE49-F238E27FC236}">
                <a16:creationId xmlns:a16="http://schemas.microsoft.com/office/drawing/2014/main" id="{7F9BA7EE-D566-DD45-97B3-6E1C7CFD997D}"/>
              </a:ext>
            </a:extLst>
          </p:cNvPr>
          <p:cNvSpPr/>
          <p:nvPr/>
        </p:nvSpPr>
        <p:spPr>
          <a:xfrm>
            <a:off x="7650477" y="5505639"/>
            <a:ext cx="3993984" cy="45673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Capture non-uniform information distribution in speech</a:t>
            </a:r>
          </a:p>
        </p:txBody>
      </p:sp>
      <p:sp>
        <p:nvSpPr>
          <p:cNvPr id="28" name="矩形: 圆角 121">
            <a:extLst>
              <a:ext uri="{FF2B5EF4-FFF2-40B4-BE49-F238E27FC236}">
                <a16:creationId xmlns:a16="http://schemas.microsoft.com/office/drawing/2014/main" id="{F5AFA726-B390-B24D-A2DD-3F240EA84437}"/>
              </a:ext>
            </a:extLst>
          </p:cNvPr>
          <p:cNvSpPr/>
          <p:nvPr/>
        </p:nvSpPr>
        <p:spPr>
          <a:xfrm>
            <a:off x="7650477" y="6073923"/>
            <a:ext cx="3993984" cy="456731"/>
          </a:xfrm>
          <a:prstGeom prst="roundRect">
            <a:avLst/>
          </a:prstGeom>
          <a:solidFill>
            <a:schemeClr val="bg1">
              <a:lumMod val="95000"/>
            </a:schemeClr>
          </a:solidFill>
          <a:ln w="0"/>
        </p:spPr>
        <p:txBody>
          <a:bodyPr anchor="ctr"/>
          <a:lstStyle/>
          <a:p>
            <a:pPr algn="ctr"/>
            <a:r>
              <a:rPr lang="en-US" altLang="zh-CN" sz="1400" b="1">
                <a:latin typeface="Microsoft YaHei" panose="020B0503020204020204" pitchFamily="34" charset="-122"/>
                <a:ea typeface="Microsoft YaHei" panose="020B0503020204020204" pitchFamily="34" charset="-122"/>
              </a:rPr>
              <a:t>Goal</a:t>
            </a:r>
            <a:r>
              <a:rPr lang="en-US" altLang="zh-CN" sz="1400">
                <a:latin typeface="Microsoft YaHei" panose="020B0503020204020204" pitchFamily="34" charset="-122"/>
                <a:ea typeface="Microsoft YaHei" panose="020B0503020204020204" pitchFamily="34" charset="-122"/>
              </a:rPr>
              <a:t>: Reconstruct semantic tokens into waveforms, and supplement timbre info</a:t>
            </a:r>
          </a:p>
        </p:txBody>
      </p:sp>
    </p:spTree>
    <p:extLst>
      <p:ext uri="{BB962C8B-B14F-4D97-AF65-F5344CB8AC3E}">
        <p14:creationId xmlns:p14="http://schemas.microsoft.com/office/powerpoint/2010/main" val="483081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7F254C6-C8F8-24CE-B620-22F3F517B2EE}"/>
              </a:ext>
            </a:extLst>
          </p:cNvPr>
          <p:cNvSpPr>
            <a:spLocks noGrp="1"/>
          </p:cNvSpPr>
          <p:nvPr>
            <p:ph idx="1"/>
          </p:nvPr>
        </p:nvSpPr>
        <p:spPr>
          <a:xfrm>
            <a:off x="609600" y="1506924"/>
            <a:ext cx="10995352" cy="769902"/>
          </a:xfrm>
        </p:spPr>
        <p:txBody>
          <a:bodyPr/>
          <a:lstStyle/>
          <a:p>
            <a:r>
              <a:rPr lang="en-US" altLang="zh-CN"/>
              <a:t>Discrete speech tokens can be treated as symbol sequences like text</a:t>
            </a:r>
          </a:p>
          <a:p>
            <a:r>
              <a:rPr lang="en-US" altLang="zh-CN"/>
              <a:t>Better integration with LLMs</a:t>
            </a:r>
            <a:endParaRPr lang="zh-CN" altLang="en-US"/>
          </a:p>
          <a:p>
            <a:endParaRPr lang="zh-CN" altLang="en-US"/>
          </a:p>
        </p:txBody>
      </p:sp>
      <p:sp>
        <p:nvSpPr>
          <p:cNvPr id="4" name="灯片编号占位符 3">
            <a:extLst>
              <a:ext uri="{FF2B5EF4-FFF2-40B4-BE49-F238E27FC236}">
                <a16:creationId xmlns:a16="http://schemas.microsoft.com/office/drawing/2014/main" id="{5DCF9DA5-4BB0-F71B-AAD3-9DDB886A8F90}"/>
              </a:ext>
            </a:extLst>
          </p:cNvPr>
          <p:cNvSpPr>
            <a:spLocks noGrp="1"/>
          </p:cNvSpPr>
          <p:nvPr>
            <p:ph type="sldNum" sz="quarter" idx="12"/>
          </p:nvPr>
        </p:nvSpPr>
        <p:spPr/>
        <p:txBody>
          <a:bodyPr/>
          <a:lstStyle/>
          <a:p>
            <a:fld id="{E35E9E6D-B1E9-4F08-8E83-0E081C425F53}" type="slidenum">
              <a:rPr lang="en-US" altLang="zh-CN"/>
              <a:t>4</a:t>
            </a:fld>
            <a:endParaRPr lang="zh-CN" altLang="en-US"/>
          </a:p>
        </p:txBody>
      </p:sp>
      <p:sp>
        <p:nvSpPr>
          <p:cNvPr id="7" name="文本框 6">
            <a:extLst>
              <a:ext uri="{FF2B5EF4-FFF2-40B4-BE49-F238E27FC236}">
                <a16:creationId xmlns:a16="http://schemas.microsoft.com/office/drawing/2014/main" id="{0FE53901-4C21-E079-3818-0E3699109400}"/>
              </a:ext>
            </a:extLst>
          </p:cNvPr>
          <p:cNvSpPr txBox="1"/>
          <p:nvPr/>
        </p:nvSpPr>
        <p:spPr>
          <a:xfrm>
            <a:off x="1018345" y="2475147"/>
            <a:ext cx="436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a:latin typeface="微软雅黑"/>
                <a:ea typeface="微软雅黑"/>
                <a:cs typeface="Arial"/>
              </a:rPr>
              <a:t>Continuous-domain ASR &amp; TTS</a:t>
            </a:r>
            <a:endParaRPr lang="zh-CN">
              <a:latin typeface="微软雅黑"/>
              <a:ea typeface="微软雅黑"/>
            </a:endParaRPr>
          </a:p>
        </p:txBody>
      </p:sp>
      <p:pic>
        <p:nvPicPr>
          <p:cNvPr id="8" name="图片 7" descr="图示&#10;&#10;已自动生成说明">
            <a:extLst>
              <a:ext uri="{FF2B5EF4-FFF2-40B4-BE49-F238E27FC236}">
                <a16:creationId xmlns:a16="http://schemas.microsoft.com/office/drawing/2014/main" id="{EEF79067-59CD-DD53-76ED-6989528F5E9D}"/>
              </a:ext>
            </a:extLst>
          </p:cNvPr>
          <p:cNvPicPr>
            <a:picLocks noChangeAspect="1"/>
          </p:cNvPicPr>
          <p:nvPr/>
        </p:nvPicPr>
        <p:blipFill>
          <a:blip r:embed="rId3"/>
          <a:stretch>
            <a:fillRect/>
          </a:stretch>
        </p:blipFill>
        <p:spPr>
          <a:xfrm>
            <a:off x="165159" y="3114600"/>
            <a:ext cx="2261682" cy="1684800"/>
          </a:xfrm>
          <a:prstGeom prst="rect">
            <a:avLst/>
          </a:prstGeom>
        </p:spPr>
      </p:pic>
      <p:pic>
        <p:nvPicPr>
          <p:cNvPr id="9" name="图片 8" descr="图形用户界面&#10;&#10;已自动生成说明">
            <a:extLst>
              <a:ext uri="{FF2B5EF4-FFF2-40B4-BE49-F238E27FC236}">
                <a16:creationId xmlns:a16="http://schemas.microsoft.com/office/drawing/2014/main" id="{E8EAF4D4-E0DB-DF75-1264-4BDAF3E41B23}"/>
              </a:ext>
            </a:extLst>
          </p:cNvPr>
          <p:cNvPicPr>
            <a:picLocks noChangeAspect="1"/>
          </p:cNvPicPr>
          <p:nvPr/>
        </p:nvPicPr>
        <p:blipFill>
          <a:blip r:embed="rId4"/>
          <a:stretch>
            <a:fillRect/>
          </a:stretch>
        </p:blipFill>
        <p:spPr>
          <a:xfrm>
            <a:off x="2774555" y="3006600"/>
            <a:ext cx="2682890" cy="1900800"/>
          </a:xfrm>
          <a:prstGeom prst="rect">
            <a:avLst/>
          </a:prstGeom>
        </p:spPr>
      </p:pic>
      <p:pic>
        <p:nvPicPr>
          <p:cNvPr id="10" name="图片 9" descr="图示&#10;&#10;已自动生成说明">
            <a:extLst>
              <a:ext uri="{FF2B5EF4-FFF2-40B4-BE49-F238E27FC236}">
                <a16:creationId xmlns:a16="http://schemas.microsoft.com/office/drawing/2014/main" id="{AE472699-79AC-F061-12F3-33D0EB09FB57}"/>
              </a:ext>
            </a:extLst>
          </p:cNvPr>
          <p:cNvPicPr>
            <a:picLocks noChangeAspect="1"/>
          </p:cNvPicPr>
          <p:nvPr/>
        </p:nvPicPr>
        <p:blipFill>
          <a:blip r:embed="rId5"/>
          <a:stretch>
            <a:fillRect/>
          </a:stretch>
        </p:blipFill>
        <p:spPr>
          <a:xfrm>
            <a:off x="396000" y="4907711"/>
            <a:ext cx="5064000" cy="1728577"/>
          </a:xfrm>
          <a:prstGeom prst="rect">
            <a:avLst/>
          </a:prstGeom>
        </p:spPr>
      </p:pic>
      <p:sp>
        <p:nvSpPr>
          <p:cNvPr id="11" name="箭头: 右 10">
            <a:extLst>
              <a:ext uri="{FF2B5EF4-FFF2-40B4-BE49-F238E27FC236}">
                <a16:creationId xmlns:a16="http://schemas.microsoft.com/office/drawing/2014/main" id="{B7474932-B4AD-DAAF-B5BF-A0F450BE4117}"/>
              </a:ext>
            </a:extLst>
          </p:cNvPr>
          <p:cNvSpPr/>
          <p:nvPr/>
        </p:nvSpPr>
        <p:spPr>
          <a:xfrm>
            <a:off x="5794794" y="3936800"/>
            <a:ext cx="1260000" cy="82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FCE0BD06-18C6-A040-9A02-C7E9B0BDDB7B}"/>
              </a:ext>
            </a:extLst>
          </p:cNvPr>
          <p:cNvSpPr txBox="1"/>
          <p:nvPr/>
        </p:nvSpPr>
        <p:spPr>
          <a:xfrm>
            <a:off x="251298" y="1044000"/>
            <a:ext cx="116053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zh-CN" sz="2400" b="1">
                <a:latin typeface="Microsoft YaHei"/>
                <a:ea typeface="Microsoft YaHei"/>
                <a:cs typeface="Arial"/>
              </a:rPr>
              <a:t>Unified symbol sequence modeling</a:t>
            </a:r>
          </a:p>
        </p:txBody>
      </p:sp>
      <p:pic>
        <p:nvPicPr>
          <p:cNvPr id="14" name="图片 13">
            <a:extLst>
              <a:ext uri="{FF2B5EF4-FFF2-40B4-BE49-F238E27FC236}">
                <a16:creationId xmlns:a16="http://schemas.microsoft.com/office/drawing/2014/main" id="{763A4143-6502-BD47-A11A-4256C5252015}"/>
              </a:ext>
            </a:extLst>
          </p:cNvPr>
          <p:cNvPicPr>
            <a:picLocks noChangeAspect="1"/>
          </p:cNvPicPr>
          <p:nvPr/>
        </p:nvPicPr>
        <p:blipFill rotWithShape="1">
          <a:blip r:embed="rId6"/>
          <a:srcRect t="23123"/>
          <a:stretch/>
        </p:blipFill>
        <p:spPr>
          <a:xfrm>
            <a:off x="7623097" y="3297930"/>
            <a:ext cx="3784567" cy="3401345"/>
          </a:xfrm>
          <a:prstGeom prst="rect">
            <a:avLst/>
          </a:prstGeom>
        </p:spPr>
      </p:pic>
      <p:sp>
        <p:nvSpPr>
          <p:cNvPr id="15" name="文本框 14">
            <a:extLst>
              <a:ext uri="{FF2B5EF4-FFF2-40B4-BE49-F238E27FC236}">
                <a16:creationId xmlns:a16="http://schemas.microsoft.com/office/drawing/2014/main" id="{19AC16B7-6B11-5047-9BB9-1D89F5A8D618}"/>
              </a:ext>
            </a:extLst>
          </p:cNvPr>
          <p:cNvSpPr txBox="1"/>
          <p:nvPr/>
        </p:nvSpPr>
        <p:spPr>
          <a:xfrm>
            <a:off x="5920180" y="2515408"/>
            <a:ext cx="359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a:latin typeface="微软雅黑"/>
                <a:ea typeface="微软雅黑"/>
                <a:cs typeface="Arial"/>
              </a:rPr>
              <a:t>Unified d</a:t>
            </a:r>
            <a:r>
              <a:rPr lang="zh-CN">
                <a:latin typeface="微软雅黑"/>
                <a:ea typeface="微软雅黑"/>
                <a:cs typeface="Arial"/>
              </a:rPr>
              <a:t>ecoder-only</a:t>
            </a:r>
            <a:r>
              <a:rPr lang="zh-CN" altLang="en-US">
                <a:latin typeface="微软雅黑"/>
                <a:ea typeface="微软雅黑"/>
                <a:cs typeface="Arial"/>
              </a:rPr>
              <a:t> </a:t>
            </a:r>
            <a:r>
              <a:rPr lang="en-US" altLang="zh-CN">
                <a:latin typeface="微软雅黑"/>
                <a:ea typeface="微软雅黑"/>
                <a:cs typeface="Arial"/>
              </a:rPr>
              <a:t>LLM</a:t>
            </a:r>
            <a:endParaRPr lang="zh-CN">
              <a:latin typeface="微软雅黑"/>
              <a:ea typeface="微软雅黑"/>
              <a:cs typeface="Arial"/>
            </a:endParaRPr>
          </a:p>
        </p:txBody>
      </p:sp>
      <p:sp>
        <p:nvSpPr>
          <p:cNvPr id="16" name="文本框 15">
            <a:extLst>
              <a:ext uri="{FF2B5EF4-FFF2-40B4-BE49-F238E27FC236}">
                <a16:creationId xmlns:a16="http://schemas.microsoft.com/office/drawing/2014/main" id="{1C07AF6E-D1A9-BA48-A1CC-EA9D1B31F4A6}"/>
              </a:ext>
            </a:extLst>
          </p:cNvPr>
          <p:cNvSpPr txBox="1"/>
          <p:nvPr/>
        </p:nvSpPr>
        <p:spPr>
          <a:xfrm>
            <a:off x="8528044" y="5957719"/>
            <a:ext cx="573351" cy="307777"/>
          </a:xfrm>
          <a:prstGeom prst="rect">
            <a:avLst/>
          </a:prstGeom>
          <a:solidFill>
            <a:srgbClr val="F9CCAD"/>
          </a:solidFill>
        </p:spPr>
        <p:txBody>
          <a:bodyPr wrap="square" rtlCol="0">
            <a:spAutoFit/>
          </a:bodyPr>
          <a:lstStyle/>
          <a:p>
            <a:pPr algn="ctr"/>
            <a:r>
              <a:rPr kumimoji="1" lang="en-US" altLang="zh-CN" sz="700" b="1">
                <a:latin typeface="Microsoft YaHei" panose="020B0503020204020204" pitchFamily="34" charset="-122"/>
                <a:ea typeface="Microsoft YaHei" panose="020B0503020204020204" pitchFamily="34" charset="-122"/>
              </a:rPr>
              <a:t>Speech Encoder</a:t>
            </a:r>
          </a:p>
        </p:txBody>
      </p:sp>
      <p:sp>
        <p:nvSpPr>
          <p:cNvPr id="17" name="矩形 16">
            <a:extLst>
              <a:ext uri="{FF2B5EF4-FFF2-40B4-BE49-F238E27FC236}">
                <a16:creationId xmlns:a16="http://schemas.microsoft.com/office/drawing/2014/main" id="{FD192211-8FF6-9F4C-9799-616903335354}"/>
              </a:ext>
            </a:extLst>
          </p:cNvPr>
          <p:cNvSpPr/>
          <p:nvPr/>
        </p:nvSpPr>
        <p:spPr>
          <a:xfrm>
            <a:off x="9624392" y="5202897"/>
            <a:ext cx="1224136" cy="314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0A28C2FD-A5A0-7E4E-A321-D68A01F04A11}"/>
              </a:ext>
            </a:extLst>
          </p:cNvPr>
          <p:cNvSpPr txBox="1"/>
          <p:nvPr/>
        </p:nvSpPr>
        <p:spPr>
          <a:xfrm>
            <a:off x="9264351" y="5445224"/>
            <a:ext cx="1999295" cy="261610"/>
          </a:xfrm>
          <a:prstGeom prst="rect">
            <a:avLst/>
          </a:prstGeom>
          <a:solidFill>
            <a:schemeClr val="bg1"/>
          </a:solidFill>
        </p:spPr>
        <p:txBody>
          <a:bodyPr wrap="square" rtlCol="0">
            <a:spAutoFit/>
          </a:bodyPr>
          <a:lstStyle/>
          <a:p>
            <a:r>
              <a:rPr kumimoji="1" lang="en-US" altLang="zh-CN" sz="1100" b="1">
                <a:latin typeface="Microsoft YaHei" panose="020B0503020204020204" pitchFamily="34" charset="-122"/>
                <a:ea typeface="Microsoft YaHei" panose="020B0503020204020204" pitchFamily="34" charset="-122"/>
              </a:rPr>
              <a:t>Mixed modality input</a:t>
            </a:r>
            <a:endParaRPr kumimoji="1" lang="zh-CN" altLang="en-US" sz="1100" b="1">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5368F34C-185C-6C4F-8827-297C41C9F057}"/>
              </a:ext>
            </a:extLst>
          </p:cNvPr>
          <p:cNvSpPr txBox="1"/>
          <p:nvPr/>
        </p:nvSpPr>
        <p:spPr>
          <a:xfrm>
            <a:off x="8040216" y="4374000"/>
            <a:ext cx="2304256" cy="338554"/>
          </a:xfrm>
          <a:prstGeom prst="rect">
            <a:avLst/>
          </a:prstGeom>
          <a:solidFill>
            <a:srgbClr val="FBDFCD"/>
          </a:solidFill>
        </p:spPr>
        <p:txBody>
          <a:bodyPr wrap="square" rtlCol="0">
            <a:spAutoFit/>
          </a:bodyPr>
          <a:lstStyle/>
          <a:p>
            <a:r>
              <a:rPr kumimoji="1" lang="en-US" altLang="zh-CN" sz="1600" b="1">
                <a:latin typeface="Microsoft YaHei" panose="020B0503020204020204" pitchFamily="34" charset="-122"/>
                <a:ea typeface="Microsoft YaHei" panose="020B0503020204020204" pitchFamily="34" charset="-122"/>
              </a:rPr>
              <a:t>Mixed modality LM</a:t>
            </a:r>
            <a:endParaRPr kumimoji="1" lang="zh-CN" altLang="en-US" sz="1600" b="1">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36EAAEC6-EDB6-3442-A6F4-B2D3297E133C}"/>
              </a:ext>
            </a:extLst>
          </p:cNvPr>
          <p:cNvSpPr txBox="1"/>
          <p:nvPr/>
        </p:nvSpPr>
        <p:spPr>
          <a:xfrm>
            <a:off x="7392144" y="3560069"/>
            <a:ext cx="1872208" cy="261610"/>
          </a:xfrm>
          <a:prstGeom prst="rect">
            <a:avLst/>
          </a:prstGeom>
          <a:solidFill>
            <a:schemeClr val="bg1"/>
          </a:solidFill>
        </p:spPr>
        <p:txBody>
          <a:bodyPr wrap="square" rtlCol="0">
            <a:spAutoFit/>
          </a:bodyPr>
          <a:lstStyle/>
          <a:p>
            <a:r>
              <a:rPr kumimoji="1" lang="en-US" altLang="zh-CN" sz="1100" b="1">
                <a:latin typeface="Microsoft YaHei" panose="020B0503020204020204" pitchFamily="34" charset="-122"/>
                <a:ea typeface="Microsoft YaHei" panose="020B0503020204020204" pitchFamily="34" charset="-122"/>
              </a:rPr>
              <a:t>Mixed modality output</a:t>
            </a:r>
            <a:endParaRPr kumimoji="1" lang="zh-CN" altLang="en-US" sz="1100" b="1">
              <a:latin typeface="Microsoft YaHei" panose="020B0503020204020204" pitchFamily="34" charset="-122"/>
              <a:ea typeface="Microsoft YaHei" panose="020B0503020204020204" pitchFamily="34" charset="-122"/>
            </a:endParaRPr>
          </a:p>
        </p:txBody>
      </p:sp>
      <p:sp>
        <p:nvSpPr>
          <p:cNvPr id="21" name="矩形 20">
            <a:extLst>
              <a:ext uri="{FF2B5EF4-FFF2-40B4-BE49-F238E27FC236}">
                <a16:creationId xmlns:a16="http://schemas.microsoft.com/office/drawing/2014/main" id="{75CC76A5-F1C1-FE46-81E4-E75EF2C0141D}"/>
              </a:ext>
            </a:extLst>
          </p:cNvPr>
          <p:cNvSpPr/>
          <p:nvPr/>
        </p:nvSpPr>
        <p:spPr>
          <a:xfrm>
            <a:off x="8832304" y="3297930"/>
            <a:ext cx="2575360" cy="188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2" name="图片 21">
            <a:extLst>
              <a:ext uri="{FF2B5EF4-FFF2-40B4-BE49-F238E27FC236}">
                <a16:creationId xmlns:a16="http://schemas.microsoft.com/office/drawing/2014/main" id="{31ACDF52-9B68-3B4E-A851-E5CD4354DC74}"/>
              </a:ext>
            </a:extLst>
          </p:cNvPr>
          <p:cNvPicPr>
            <a:picLocks noChangeAspect="1"/>
          </p:cNvPicPr>
          <p:nvPr/>
        </p:nvPicPr>
        <p:blipFill>
          <a:blip r:embed="rId7"/>
          <a:stretch>
            <a:fillRect/>
          </a:stretch>
        </p:blipFill>
        <p:spPr>
          <a:xfrm>
            <a:off x="9198195" y="2429771"/>
            <a:ext cx="1999295" cy="1102273"/>
          </a:xfrm>
          <a:prstGeom prst="rect">
            <a:avLst/>
          </a:prstGeom>
        </p:spPr>
      </p:pic>
      <p:sp>
        <p:nvSpPr>
          <p:cNvPr id="23" name="文本框 22">
            <a:extLst>
              <a:ext uri="{FF2B5EF4-FFF2-40B4-BE49-F238E27FC236}">
                <a16:creationId xmlns:a16="http://schemas.microsoft.com/office/drawing/2014/main" id="{38B4AD63-A1D0-7F4B-82D5-00B06F07121F}"/>
              </a:ext>
            </a:extLst>
          </p:cNvPr>
          <p:cNvSpPr txBox="1"/>
          <p:nvPr/>
        </p:nvSpPr>
        <p:spPr>
          <a:xfrm>
            <a:off x="9417445" y="2923340"/>
            <a:ext cx="613027" cy="307777"/>
          </a:xfrm>
          <a:prstGeom prst="rect">
            <a:avLst/>
          </a:prstGeom>
          <a:solidFill>
            <a:srgbClr val="F9CCAD"/>
          </a:solidFill>
        </p:spPr>
        <p:txBody>
          <a:bodyPr wrap="square" rtlCol="0">
            <a:spAutoFit/>
          </a:bodyPr>
          <a:lstStyle/>
          <a:p>
            <a:pPr algn="ctr"/>
            <a:r>
              <a:rPr kumimoji="1" lang="en-US" altLang="zh-CN" sz="700" b="1">
                <a:latin typeface="Microsoft YaHei" panose="020B0503020204020204" pitchFamily="34" charset="-122"/>
                <a:ea typeface="Microsoft YaHei" panose="020B0503020204020204" pitchFamily="34" charset="-122"/>
              </a:rPr>
              <a:t>Speech Decoder</a:t>
            </a:r>
          </a:p>
        </p:txBody>
      </p:sp>
      <p:sp>
        <p:nvSpPr>
          <p:cNvPr id="24" name="文本框 23">
            <a:extLst>
              <a:ext uri="{FF2B5EF4-FFF2-40B4-BE49-F238E27FC236}">
                <a16:creationId xmlns:a16="http://schemas.microsoft.com/office/drawing/2014/main" id="{56B008BC-FA2D-E641-A3A9-6459A6E1E857}"/>
              </a:ext>
            </a:extLst>
          </p:cNvPr>
          <p:cNvSpPr txBox="1"/>
          <p:nvPr/>
        </p:nvSpPr>
        <p:spPr>
          <a:xfrm>
            <a:off x="10393732" y="2932744"/>
            <a:ext cx="613027" cy="307777"/>
          </a:xfrm>
          <a:prstGeom prst="rect">
            <a:avLst/>
          </a:prstGeom>
          <a:solidFill>
            <a:srgbClr val="F9CCAD"/>
          </a:solidFill>
        </p:spPr>
        <p:txBody>
          <a:bodyPr wrap="square" rtlCol="0">
            <a:spAutoFit/>
          </a:bodyPr>
          <a:lstStyle/>
          <a:p>
            <a:pPr algn="ctr"/>
            <a:r>
              <a:rPr kumimoji="1" lang="en-US" altLang="zh-CN" sz="700" b="1">
                <a:latin typeface="Microsoft YaHei" panose="020B0503020204020204" pitchFamily="34" charset="-122"/>
                <a:ea typeface="Microsoft YaHei" panose="020B0503020204020204" pitchFamily="34" charset="-122"/>
              </a:rPr>
              <a:t>Speech Decoder</a:t>
            </a:r>
          </a:p>
        </p:txBody>
      </p:sp>
      <p:sp>
        <p:nvSpPr>
          <p:cNvPr id="28" name="标题 1">
            <a:extLst>
              <a:ext uri="{FF2B5EF4-FFF2-40B4-BE49-F238E27FC236}">
                <a16:creationId xmlns:a16="http://schemas.microsoft.com/office/drawing/2014/main" id="{CFE0A27F-D8B4-3145-8761-A02558A97B01}"/>
              </a:ext>
            </a:extLst>
          </p:cNvPr>
          <p:cNvSpPr>
            <a:spLocks noGrp="1"/>
          </p:cNvSpPr>
          <p:nvPr>
            <p:ph type="title"/>
          </p:nvPr>
        </p:nvSpPr>
        <p:spPr/>
        <p:txBody>
          <a:bodyPr/>
          <a:lstStyle/>
          <a:p>
            <a:r>
              <a:rPr lang="en-US" altLang="zh-CN"/>
              <a:t>Motivation: Discrete Speech Tokens</a:t>
            </a:r>
            <a:endParaRPr lang="zh-CN" b="0">
              <a:solidFill>
                <a:srgbClr val="000000"/>
              </a:solidFill>
            </a:endParaRPr>
          </a:p>
        </p:txBody>
      </p:sp>
    </p:spTree>
    <p:extLst>
      <p:ext uri="{BB962C8B-B14F-4D97-AF65-F5344CB8AC3E}">
        <p14:creationId xmlns:p14="http://schemas.microsoft.com/office/powerpoint/2010/main" val="4025087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09F9A-0E82-194E-AEFA-95CA9979BED0}"/>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DF4DEB8B-979F-8940-8597-9758B8DCB2D1}"/>
              </a:ext>
            </a:extLst>
          </p:cNvPr>
          <p:cNvSpPr>
            <a:spLocks noGrp="1"/>
          </p:cNvSpPr>
          <p:nvPr>
            <p:ph idx="1"/>
          </p:nvPr>
        </p:nvSpPr>
        <p:spPr/>
        <p:txBody>
          <a:bodyPr/>
          <a:lstStyle/>
          <a:p>
            <a:endParaRPr kumimoji="1" lang="zh-CN" altLang="en-US"/>
          </a:p>
        </p:txBody>
      </p:sp>
      <p:sp>
        <p:nvSpPr>
          <p:cNvPr id="4" name="灯片编号占位符 3">
            <a:extLst>
              <a:ext uri="{FF2B5EF4-FFF2-40B4-BE49-F238E27FC236}">
                <a16:creationId xmlns:a16="http://schemas.microsoft.com/office/drawing/2014/main" id="{B82BBB9E-9C60-6147-A981-131A64190706}"/>
              </a:ext>
            </a:extLst>
          </p:cNvPr>
          <p:cNvSpPr>
            <a:spLocks noGrp="1"/>
          </p:cNvSpPr>
          <p:nvPr>
            <p:ph type="sldNum" sz="quarter" idx="12"/>
          </p:nvPr>
        </p:nvSpPr>
        <p:spPr/>
        <p:txBody>
          <a:bodyPr/>
          <a:lstStyle/>
          <a:p>
            <a:fld id="{E35E9E6D-B1E9-4F08-8E83-0E081C425F53}" type="slidenum">
              <a:rPr lang="en-US" altLang="zh-CN" smtClean="0"/>
              <a:t>40</a:t>
            </a:fld>
            <a:endParaRPr lang="zh-CN" altLang="en-US"/>
          </a:p>
        </p:txBody>
      </p:sp>
      <p:sp>
        <p:nvSpPr>
          <p:cNvPr id="5" name="矩形: 圆角 121">
            <a:extLst>
              <a:ext uri="{FF2B5EF4-FFF2-40B4-BE49-F238E27FC236}">
                <a16:creationId xmlns:a16="http://schemas.microsoft.com/office/drawing/2014/main" id="{CF2087C8-02BE-C04F-A048-7FF263DDDC30}"/>
              </a:ext>
            </a:extLst>
          </p:cNvPr>
          <p:cNvSpPr/>
          <p:nvPr/>
        </p:nvSpPr>
        <p:spPr>
          <a:xfrm>
            <a:off x="273895" y="957425"/>
            <a:ext cx="3864967"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SSL Tokens</a:t>
            </a:r>
          </a:p>
        </p:txBody>
      </p:sp>
      <p:sp>
        <p:nvSpPr>
          <p:cNvPr id="6" name="圆角矩形 5">
            <a:extLst>
              <a:ext uri="{FF2B5EF4-FFF2-40B4-BE49-F238E27FC236}">
                <a16:creationId xmlns:a16="http://schemas.microsoft.com/office/drawing/2014/main" id="{AE3F2FFB-EB50-B24F-8101-3C29F7B9139A}"/>
              </a:ext>
            </a:extLst>
          </p:cNvPr>
          <p:cNvSpPr/>
          <p:nvPr/>
        </p:nvSpPr>
        <p:spPr>
          <a:xfrm>
            <a:off x="976332" y="1649417"/>
            <a:ext cx="10206446" cy="4725257"/>
          </a:xfrm>
          <a:prstGeom prst="roundRect">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7" name="图片 6">
            <a:extLst>
              <a:ext uri="{FF2B5EF4-FFF2-40B4-BE49-F238E27FC236}">
                <a16:creationId xmlns:a16="http://schemas.microsoft.com/office/drawing/2014/main" id="{5A58D274-4301-6C45-B8F1-C97B9EF3D72C}"/>
              </a:ext>
            </a:extLst>
          </p:cNvPr>
          <p:cNvPicPr>
            <a:picLocks noChangeAspect="1"/>
          </p:cNvPicPr>
          <p:nvPr/>
        </p:nvPicPr>
        <p:blipFill>
          <a:blip r:embed="rId2"/>
          <a:stretch>
            <a:fillRect/>
          </a:stretch>
        </p:blipFill>
        <p:spPr>
          <a:xfrm>
            <a:off x="6947459" y="3292166"/>
            <a:ext cx="3487172" cy="2922702"/>
          </a:xfrm>
          <a:prstGeom prst="rect">
            <a:avLst/>
          </a:prstGeom>
        </p:spPr>
      </p:pic>
      <p:pic>
        <p:nvPicPr>
          <p:cNvPr id="8" name="图片 7">
            <a:extLst>
              <a:ext uri="{FF2B5EF4-FFF2-40B4-BE49-F238E27FC236}">
                <a16:creationId xmlns:a16="http://schemas.microsoft.com/office/drawing/2014/main" id="{5C7D4176-4A66-844F-A3E3-57BAD19E528A}"/>
              </a:ext>
            </a:extLst>
          </p:cNvPr>
          <p:cNvPicPr>
            <a:picLocks noChangeAspect="1"/>
          </p:cNvPicPr>
          <p:nvPr/>
        </p:nvPicPr>
        <p:blipFill>
          <a:blip r:embed="rId3"/>
          <a:stretch>
            <a:fillRect/>
          </a:stretch>
        </p:blipFill>
        <p:spPr>
          <a:xfrm>
            <a:off x="1608495" y="3302186"/>
            <a:ext cx="4706801" cy="2326281"/>
          </a:xfrm>
          <a:prstGeom prst="rect">
            <a:avLst/>
          </a:prstGeom>
        </p:spPr>
      </p:pic>
      <p:sp>
        <p:nvSpPr>
          <p:cNvPr id="9" name="文本框 8">
            <a:extLst>
              <a:ext uri="{FF2B5EF4-FFF2-40B4-BE49-F238E27FC236}">
                <a16:creationId xmlns:a16="http://schemas.microsoft.com/office/drawing/2014/main" id="{0D1BB644-7BEF-FC40-93D2-B101428E698D}"/>
              </a:ext>
            </a:extLst>
          </p:cNvPr>
          <p:cNvSpPr txBox="1"/>
          <p:nvPr/>
        </p:nvSpPr>
        <p:spPr>
          <a:xfrm>
            <a:off x="1263715" y="1906701"/>
            <a:ext cx="9919063" cy="584775"/>
          </a:xfrm>
          <a:prstGeom prst="rect">
            <a:avLst/>
          </a:prstGeom>
          <a:noFill/>
        </p:spPr>
        <p:txBody>
          <a:bodyPr wrap="square" rtlCol="0">
            <a:spAutoFit/>
          </a:bodyPr>
          <a:lstStyle/>
          <a:p>
            <a:pPr algn="l"/>
            <a:r>
              <a:rPr kumimoji="1" lang="en-US" altLang="zh-CN" sz="1600">
                <a:latin typeface="Microsoft YaHei" panose="020B0503020204020204" pitchFamily="34" charset="-122"/>
                <a:ea typeface="Microsoft YaHei" panose="020B0503020204020204" pitchFamily="34" charset="-122"/>
              </a:rPr>
              <a:t>Speech SSL models learn powerful speech representations by pretext tasks, e.g. masked prediction or contrastive losses.</a:t>
            </a:r>
            <a:endParaRPr kumimoji="1" lang="zh-CN" altLang="en-US" sz="160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3DB13C5F-5291-944B-A8BB-3658D432F6AD}"/>
              </a:ext>
            </a:extLst>
          </p:cNvPr>
          <p:cNvSpPr txBox="1"/>
          <p:nvPr/>
        </p:nvSpPr>
        <p:spPr>
          <a:xfrm>
            <a:off x="-64350" y="6441225"/>
            <a:ext cx="9842632" cy="184666"/>
          </a:xfrm>
          <a:prstGeom prst="rect">
            <a:avLst/>
          </a:prstGeom>
          <a:noFill/>
        </p:spPr>
        <p:txBody>
          <a:bodyPr wrap="square">
            <a:spAutoFit/>
          </a:bodyPr>
          <a:lstStyle/>
          <a:p>
            <a:r>
              <a:rPr lang="en" altLang="zh-CN" sz="600" b="0" i="0">
                <a:solidFill>
                  <a:srgbClr val="222222"/>
                </a:solidFill>
                <a:effectLst/>
                <a:latin typeface="Arial" panose="020B0604020202020204" pitchFamily="34" charset="0"/>
              </a:rPr>
              <a:t>Hsu, W. N., Bolte, B., Tsai, Y. H. H., </a:t>
            </a:r>
            <a:r>
              <a:rPr lang="en" altLang="zh-CN" sz="600" b="0" i="0" err="1">
                <a:solidFill>
                  <a:srgbClr val="222222"/>
                </a:solidFill>
                <a:effectLst/>
                <a:latin typeface="Arial" panose="020B0604020202020204" pitchFamily="34" charset="0"/>
              </a:rPr>
              <a:t>Lakhotia</a:t>
            </a:r>
            <a:r>
              <a:rPr lang="en" altLang="zh-CN" sz="600" b="0" i="0">
                <a:solidFill>
                  <a:srgbClr val="222222"/>
                </a:solidFill>
                <a:effectLst/>
                <a:latin typeface="Arial" panose="020B0604020202020204" pitchFamily="34" charset="0"/>
              </a:rPr>
              <a:t>, K., </a:t>
            </a:r>
            <a:r>
              <a:rPr lang="en" altLang="zh-CN" sz="600" b="0" i="0" err="1">
                <a:solidFill>
                  <a:srgbClr val="222222"/>
                </a:solidFill>
                <a:effectLst/>
                <a:latin typeface="Arial" panose="020B0604020202020204" pitchFamily="34" charset="0"/>
              </a:rPr>
              <a:t>Salakhutdinov</a:t>
            </a:r>
            <a:r>
              <a:rPr lang="en" altLang="zh-CN" sz="600" b="0" i="0">
                <a:solidFill>
                  <a:srgbClr val="222222"/>
                </a:solidFill>
                <a:effectLst/>
                <a:latin typeface="Arial" panose="020B0604020202020204" pitchFamily="34" charset="0"/>
              </a:rPr>
              <a:t>, R., &amp; Mohamed, A. (2021). </a:t>
            </a:r>
            <a:r>
              <a:rPr lang="en" altLang="zh-CN" sz="600" b="0" i="0" err="1">
                <a:solidFill>
                  <a:srgbClr val="222222"/>
                </a:solidFill>
                <a:effectLst/>
                <a:latin typeface="Arial" panose="020B0604020202020204" pitchFamily="34" charset="0"/>
              </a:rPr>
              <a:t>HuBERT</a:t>
            </a:r>
            <a:r>
              <a:rPr lang="en" altLang="zh-CN" sz="600" b="0" i="0">
                <a:solidFill>
                  <a:srgbClr val="222222"/>
                </a:solidFill>
                <a:effectLst/>
                <a:latin typeface="Arial" panose="020B0604020202020204" pitchFamily="34" charset="0"/>
              </a:rPr>
              <a:t>: Self-supervised speech representation learning by masked prediction of hidden units. </a:t>
            </a:r>
            <a:r>
              <a:rPr lang="en" altLang="zh-CN" sz="600" b="0" i="1">
                <a:solidFill>
                  <a:srgbClr val="222222"/>
                </a:solidFill>
                <a:effectLst/>
                <a:latin typeface="Arial" panose="020B0604020202020204" pitchFamily="34" charset="0"/>
              </a:rPr>
              <a:t>IEEE/ACM TASLP, 29</a:t>
            </a:r>
            <a:r>
              <a:rPr lang="en" altLang="zh-CN" sz="600" b="0" i="0">
                <a:solidFill>
                  <a:srgbClr val="222222"/>
                </a:solidFill>
                <a:effectLst/>
                <a:latin typeface="Arial" panose="020B0604020202020204" pitchFamily="34" charset="0"/>
              </a:rPr>
              <a:t>, 3451-3460.</a:t>
            </a:r>
            <a:endParaRPr lang="zh-CN" altLang="en-US" sz="600"/>
          </a:p>
        </p:txBody>
      </p:sp>
      <p:sp>
        <p:nvSpPr>
          <p:cNvPr id="12" name="文本框 11">
            <a:extLst>
              <a:ext uri="{FF2B5EF4-FFF2-40B4-BE49-F238E27FC236}">
                <a16:creationId xmlns:a16="http://schemas.microsoft.com/office/drawing/2014/main" id="{A1848135-F1C5-BD4B-96C2-B52C41A9BF22}"/>
              </a:ext>
            </a:extLst>
          </p:cNvPr>
          <p:cNvSpPr txBox="1"/>
          <p:nvPr/>
        </p:nvSpPr>
        <p:spPr>
          <a:xfrm>
            <a:off x="-64350" y="6552411"/>
            <a:ext cx="5806398" cy="184666"/>
          </a:xfrm>
          <a:prstGeom prst="rect">
            <a:avLst/>
          </a:prstGeom>
          <a:noFill/>
        </p:spPr>
        <p:txBody>
          <a:bodyPr wrap="none" rtlCol="0">
            <a:spAutoFit/>
          </a:bodyPr>
          <a:lstStyle/>
          <a:p>
            <a:pPr algn="l"/>
            <a:r>
              <a:rPr lang="en" altLang="zh-CN" sz="600" b="0" i="0" err="1">
                <a:solidFill>
                  <a:srgbClr val="222222"/>
                </a:solidFill>
                <a:effectLst/>
                <a:latin typeface="Arial" panose="020B0604020202020204" pitchFamily="34" charset="0"/>
              </a:rPr>
              <a:t>Baevski</a:t>
            </a:r>
            <a:r>
              <a:rPr lang="en" altLang="zh-CN" sz="600" b="0" i="0">
                <a:solidFill>
                  <a:srgbClr val="222222"/>
                </a:solidFill>
                <a:effectLst/>
                <a:latin typeface="Arial" panose="020B0604020202020204" pitchFamily="34" charset="0"/>
              </a:rPr>
              <a:t>, A., Zhou, Y., Mohamed, A., &amp; </a:t>
            </a:r>
            <a:r>
              <a:rPr lang="en" altLang="zh-CN" sz="600" b="0" i="0" err="1">
                <a:solidFill>
                  <a:srgbClr val="222222"/>
                </a:solidFill>
                <a:effectLst/>
                <a:latin typeface="Arial" panose="020B0604020202020204" pitchFamily="34" charset="0"/>
              </a:rPr>
              <a:t>Auli</a:t>
            </a:r>
            <a:r>
              <a:rPr lang="en" altLang="zh-CN" sz="600" b="0" i="0">
                <a:solidFill>
                  <a:srgbClr val="222222"/>
                </a:solidFill>
                <a:effectLst/>
                <a:latin typeface="Arial" panose="020B0604020202020204" pitchFamily="34" charset="0"/>
              </a:rPr>
              <a:t>, M. (2020). wav2vec 2.0: A framework for self-supervised learning of speech representations. </a:t>
            </a:r>
            <a:r>
              <a:rPr lang="en" altLang="zh-CN" sz="600" b="0" i="1" err="1">
                <a:solidFill>
                  <a:srgbClr val="222222"/>
                </a:solidFill>
                <a:effectLst/>
                <a:latin typeface="Arial" panose="020B0604020202020204" pitchFamily="34" charset="0"/>
              </a:rPr>
              <a:t>NeurIPS</a:t>
            </a:r>
            <a:r>
              <a:rPr lang="en" altLang="zh-CN" sz="600" b="0" i="0">
                <a:solidFill>
                  <a:srgbClr val="222222"/>
                </a:solidFill>
                <a:effectLst/>
                <a:latin typeface="Arial" panose="020B0604020202020204" pitchFamily="34" charset="0"/>
              </a:rPr>
              <a:t>, </a:t>
            </a:r>
            <a:r>
              <a:rPr lang="en" altLang="zh-CN" sz="600" b="0" i="1">
                <a:solidFill>
                  <a:srgbClr val="222222"/>
                </a:solidFill>
                <a:effectLst/>
                <a:latin typeface="Arial" panose="020B0604020202020204" pitchFamily="34" charset="0"/>
              </a:rPr>
              <a:t>33</a:t>
            </a:r>
            <a:r>
              <a:rPr lang="en" altLang="zh-CN" sz="600" b="0" i="0">
                <a:solidFill>
                  <a:srgbClr val="222222"/>
                </a:solidFill>
                <a:effectLst/>
                <a:latin typeface="Arial" panose="020B0604020202020204" pitchFamily="34" charset="0"/>
              </a:rPr>
              <a:t>, 12449-12460.</a:t>
            </a:r>
            <a:endParaRPr kumimoji="1" lang="zh-CN" altLang="en-US" sz="60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82189FD1-CF80-0E44-8C48-34C2F84A3CBF}"/>
              </a:ext>
            </a:extLst>
          </p:cNvPr>
          <p:cNvSpPr txBox="1"/>
          <p:nvPr/>
        </p:nvSpPr>
        <p:spPr>
          <a:xfrm>
            <a:off x="2106964" y="2491476"/>
            <a:ext cx="3772699" cy="646331"/>
          </a:xfrm>
          <a:prstGeom prst="rect">
            <a:avLst/>
          </a:prstGeom>
          <a:noFill/>
        </p:spPr>
        <p:txBody>
          <a:bodyPr wrap="none" rtlCol="0">
            <a:spAutoFit/>
          </a:bodyPr>
          <a:lstStyle/>
          <a:p>
            <a:pPr algn="ctr"/>
            <a:r>
              <a:rPr kumimoji="1" lang="en-US" altLang="zh-CN" b="1">
                <a:latin typeface="Microsoft YaHei" panose="020B0503020204020204" pitchFamily="34" charset="-122"/>
                <a:ea typeface="Microsoft YaHei" panose="020B0503020204020204" pitchFamily="34" charset="-122"/>
              </a:rPr>
              <a:t>Contrastive models</a:t>
            </a:r>
          </a:p>
          <a:p>
            <a:pPr algn="ctr"/>
            <a:r>
              <a:rPr kumimoji="1" lang="en-US" altLang="zh-CN" b="1">
                <a:latin typeface="Microsoft YaHei" panose="020B0503020204020204" pitchFamily="34" charset="-122"/>
                <a:ea typeface="Microsoft YaHei" panose="020B0503020204020204" pitchFamily="34" charset="-122"/>
              </a:rPr>
              <a:t>(e.g. vq-wav2vec, wav2vec 2.0)</a:t>
            </a:r>
            <a:endParaRPr kumimoji="1" lang="zh-CN" altLang="en-US" b="1">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9FE5C051-4D1B-6F44-B160-AA816DD272CD}"/>
              </a:ext>
            </a:extLst>
          </p:cNvPr>
          <p:cNvSpPr txBox="1"/>
          <p:nvPr/>
        </p:nvSpPr>
        <p:spPr>
          <a:xfrm>
            <a:off x="7354240" y="2493436"/>
            <a:ext cx="2766719" cy="646331"/>
          </a:xfrm>
          <a:prstGeom prst="rect">
            <a:avLst/>
          </a:prstGeom>
          <a:noFill/>
        </p:spPr>
        <p:txBody>
          <a:bodyPr wrap="none" rtlCol="0">
            <a:spAutoFit/>
          </a:bodyPr>
          <a:lstStyle/>
          <a:p>
            <a:pPr algn="ctr"/>
            <a:r>
              <a:rPr kumimoji="1" lang="en-US" altLang="zh-CN" b="1">
                <a:latin typeface="Microsoft YaHei" panose="020B0503020204020204" pitchFamily="34" charset="-122"/>
                <a:ea typeface="Microsoft YaHei" panose="020B0503020204020204" pitchFamily="34" charset="-122"/>
              </a:rPr>
              <a:t>Predictive models</a:t>
            </a:r>
          </a:p>
          <a:p>
            <a:pPr algn="ctr"/>
            <a:r>
              <a:rPr kumimoji="1" lang="en-US" altLang="zh-CN" b="1">
                <a:latin typeface="Microsoft YaHei" panose="020B0503020204020204" pitchFamily="34" charset="-122"/>
                <a:ea typeface="Microsoft YaHei" panose="020B0503020204020204" pitchFamily="34" charset="-122"/>
              </a:rPr>
              <a:t>(e.g. </a:t>
            </a:r>
            <a:r>
              <a:rPr kumimoji="1" lang="en-US" altLang="zh-CN" b="1" err="1">
                <a:latin typeface="Microsoft YaHei" panose="020B0503020204020204" pitchFamily="34" charset="-122"/>
                <a:ea typeface="Microsoft YaHei" panose="020B0503020204020204" pitchFamily="34" charset="-122"/>
              </a:rPr>
              <a:t>HuBERT</a:t>
            </a:r>
            <a:r>
              <a:rPr kumimoji="1" lang="en-US" altLang="zh-CN" b="1">
                <a:latin typeface="Microsoft YaHei" panose="020B0503020204020204" pitchFamily="34" charset="-122"/>
                <a:ea typeface="Microsoft YaHei" panose="020B0503020204020204" pitchFamily="34" charset="-122"/>
              </a:rPr>
              <a:t>, </a:t>
            </a:r>
            <a:r>
              <a:rPr kumimoji="1" lang="en-US" altLang="zh-CN" b="1" err="1">
                <a:latin typeface="Microsoft YaHei" panose="020B0503020204020204" pitchFamily="34" charset="-122"/>
                <a:ea typeface="Microsoft YaHei" panose="020B0503020204020204" pitchFamily="34" charset="-122"/>
              </a:rPr>
              <a:t>WavLM</a:t>
            </a:r>
            <a:r>
              <a:rPr kumimoji="1" lang="en-US" altLang="zh-CN" b="1">
                <a:latin typeface="Microsoft YaHei" panose="020B0503020204020204" pitchFamily="34" charset="-122"/>
                <a:ea typeface="Microsoft YaHei" panose="020B0503020204020204" pitchFamily="34" charset="-122"/>
              </a:rPr>
              <a:t>)</a:t>
            </a:r>
            <a:endParaRPr kumimoji="1" lang="zh-CN" altLang="en-US" b="1">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9AAA8A73-4481-0D4B-ABD9-B1BC2CC3DF7A}"/>
              </a:ext>
            </a:extLst>
          </p:cNvPr>
          <p:cNvSpPr txBox="1"/>
          <p:nvPr/>
        </p:nvSpPr>
        <p:spPr>
          <a:xfrm>
            <a:off x="-64350" y="6337388"/>
            <a:ext cx="7992894" cy="184666"/>
          </a:xfrm>
          <a:prstGeom prst="rect">
            <a:avLst/>
          </a:prstGeom>
          <a:noFill/>
        </p:spPr>
        <p:txBody>
          <a:bodyPr wrap="none" rtlCol="0">
            <a:spAutoFit/>
          </a:bodyPr>
          <a:lstStyle/>
          <a:p>
            <a:pPr algn="l"/>
            <a:r>
              <a:rPr lang="en" altLang="zh-CN" sz="600" b="0" i="0">
                <a:solidFill>
                  <a:srgbClr val="222222"/>
                </a:solidFill>
                <a:effectLst/>
                <a:latin typeface="Arial" panose="020B0604020202020204" pitchFamily="34" charset="0"/>
              </a:rPr>
              <a:t>Mohamed, A., Lee, H. Y., </a:t>
            </a:r>
            <a:r>
              <a:rPr lang="en" altLang="zh-CN" sz="600" b="0" i="0" err="1">
                <a:solidFill>
                  <a:srgbClr val="222222"/>
                </a:solidFill>
                <a:effectLst/>
                <a:latin typeface="Arial" panose="020B0604020202020204" pitchFamily="34" charset="0"/>
              </a:rPr>
              <a:t>Borgholt</a:t>
            </a:r>
            <a:r>
              <a:rPr lang="en" altLang="zh-CN" sz="600" b="0" i="0">
                <a:solidFill>
                  <a:srgbClr val="222222"/>
                </a:solidFill>
                <a:effectLst/>
                <a:latin typeface="Arial" panose="020B0604020202020204" pitchFamily="34" charset="0"/>
              </a:rPr>
              <a:t>, L., </a:t>
            </a:r>
            <a:r>
              <a:rPr lang="en" altLang="zh-CN" sz="600" b="0" i="0" err="1">
                <a:solidFill>
                  <a:srgbClr val="222222"/>
                </a:solidFill>
                <a:effectLst/>
                <a:latin typeface="Arial" panose="020B0604020202020204" pitchFamily="34" charset="0"/>
              </a:rPr>
              <a:t>Havtorn</a:t>
            </a:r>
            <a:r>
              <a:rPr lang="en" altLang="zh-CN" sz="600" b="0" i="0">
                <a:solidFill>
                  <a:srgbClr val="222222"/>
                </a:solidFill>
                <a:effectLst/>
                <a:latin typeface="Arial" panose="020B0604020202020204" pitchFamily="34" charset="0"/>
              </a:rPr>
              <a:t>, J. D., Edin, J., </a:t>
            </a:r>
            <a:r>
              <a:rPr lang="en" altLang="zh-CN" sz="600" b="0" i="0" err="1">
                <a:solidFill>
                  <a:srgbClr val="222222"/>
                </a:solidFill>
                <a:effectLst/>
                <a:latin typeface="Arial" panose="020B0604020202020204" pitchFamily="34" charset="0"/>
              </a:rPr>
              <a:t>Igel</a:t>
            </a:r>
            <a:r>
              <a:rPr lang="en" altLang="zh-CN" sz="600" b="0" i="0">
                <a:solidFill>
                  <a:srgbClr val="222222"/>
                </a:solidFill>
                <a:effectLst/>
                <a:latin typeface="Arial" panose="020B0604020202020204" pitchFamily="34" charset="0"/>
              </a:rPr>
              <a:t>, C., ... &amp; Watanabe, S. (2022). Self-supervised speech representation learning: A review. </a:t>
            </a:r>
            <a:r>
              <a:rPr lang="en" altLang="zh-CN" sz="600" b="0" i="1">
                <a:solidFill>
                  <a:srgbClr val="222222"/>
                </a:solidFill>
                <a:effectLst/>
                <a:latin typeface="Arial" panose="020B0604020202020204" pitchFamily="34" charset="0"/>
              </a:rPr>
              <a:t>IEEE Journal of Selected Topics in Signal Processing</a:t>
            </a:r>
            <a:r>
              <a:rPr lang="en" altLang="zh-CN" sz="600" b="0" i="0">
                <a:solidFill>
                  <a:srgbClr val="222222"/>
                </a:solidFill>
                <a:effectLst/>
                <a:latin typeface="Arial" panose="020B0604020202020204" pitchFamily="34" charset="0"/>
              </a:rPr>
              <a:t>, </a:t>
            </a:r>
            <a:r>
              <a:rPr lang="en" altLang="zh-CN" sz="600" b="0" i="1">
                <a:solidFill>
                  <a:srgbClr val="222222"/>
                </a:solidFill>
                <a:effectLst/>
                <a:latin typeface="Arial" panose="020B0604020202020204" pitchFamily="34" charset="0"/>
              </a:rPr>
              <a:t>16</a:t>
            </a:r>
            <a:r>
              <a:rPr lang="en" altLang="zh-CN" sz="600" b="0" i="0">
                <a:solidFill>
                  <a:srgbClr val="222222"/>
                </a:solidFill>
                <a:effectLst/>
                <a:latin typeface="Arial" panose="020B0604020202020204" pitchFamily="34" charset="0"/>
              </a:rPr>
              <a:t>(6), 1179-1210.</a:t>
            </a:r>
            <a:endParaRPr kumimoji="1" lang="zh-CN" altLang="en-US" sz="6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41199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9410D4-4867-4C45-B0FC-E22D33BB909D}"/>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4" name="灯片编号占位符 3">
            <a:extLst>
              <a:ext uri="{FF2B5EF4-FFF2-40B4-BE49-F238E27FC236}">
                <a16:creationId xmlns:a16="http://schemas.microsoft.com/office/drawing/2014/main" id="{30E321DC-010E-3A4F-AF88-4E25C7F1F2F8}"/>
              </a:ext>
            </a:extLst>
          </p:cNvPr>
          <p:cNvSpPr>
            <a:spLocks noGrp="1"/>
          </p:cNvSpPr>
          <p:nvPr>
            <p:ph type="sldNum" sz="quarter" idx="12"/>
          </p:nvPr>
        </p:nvSpPr>
        <p:spPr/>
        <p:txBody>
          <a:bodyPr/>
          <a:lstStyle/>
          <a:p>
            <a:fld id="{E35E9E6D-B1E9-4F08-8E83-0E081C425F53}" type="slidenum">
              <a:rPr lang="en-US" altLang="zh-CN" smtClean="0"/>
              <a:t>41</a:t>
            </a:fld>
            <a:endParaRPr lang="zh-CN" altLang="en-US"/>
          </a:p>
        </p:txBody>
      </p:sp>
      <p:sp>
        <p:nvSpPr>
          <p:cNvPr id="5" name="矩形: 圆角 121">
            <a:extLst>
              <a:ext uri="{FF2B5EF4-FFF2-40B4-BE49-F238E27FC236}">
                <a16:creationId xmlns:a16="http://schemas.microsoft.com/office/drawing/2014/main" id="{B9051B5C-8BF9-D24C-95AC-35135B60AD51}"/>
              </a:ext>
            </a:extLst>
          </p:cNvPr>
          <p:cNvSpPr/>
          <p:nvPr/>
        </p:nvSpPr>
        <p:spPr>
          <a:xfrm>
            <a:off x="273895" y="957425"/>
            <a:ext cx="3864967"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General-Purpose SSL Tokens</a:t>
            </a:r>
          </a:p>
        </p:txBody>
      </p:sp>
      <p:cxnSp>
        <p:nvCxnSpPr>
          <p:cNvPr id="6" name="直接箭头连接符 171">
            <a:extLst>
              <a:ext uri="{FF2B5EF4-FFF2-40B4-BE49-F238E27FC236}">
                <a16:creationId xmlns:a16="http://schemas.microsoft.com/office/drawing/2014/main" id="{78A2616B-8A9D-CC4A-AFFA-E0B3CCF5694A}"/>
              </a:ext>
            </a:extLst>
          </p:cNvPr>
          <p:cNvCxnSpPr/>
          <p:nvPr/>
        </p:nvCxnSpPr>
        <p:spPr>
          <a:xfrm>
            <a:off x="6099615" y="1845125"/>
            <a:ext cx="8193" cy="3189069"/>
          </a:xfrm>
          <a:prstGeom prst="straightConnector1">
            <a:avLst/>
          </a:prstGeom>
          <a:ln w="25400">
            <a:solidFill>
              <a:srgbClr val="000000">
                <a:alpha val="100000"/>
              </a:srgbClr>
            </a:solidFill>
            <a:prstDash val="dashDot"/>
          </a:ln>
        </p:spPr>
      </p:cxnSp>
      <p:sp>
        <p:nvSpPr>
          <p:cNvPr id="7" name="文本框 6">
            <a:extLst>
              <a:ext uri="{FF2B5EF4-FFF2-40B4-BE49-F238E27FC236}">
                <a16:creationId xmlns:a16="http://schemas.microsoft.com/office/drawing/2014/main" id="{854874DF-D36F-A545-82B3-445C8927D52E}"/>
              </a:ext>
            </a:extLst>
          </p:cNvPr>
          <p:cNvSpPr txBox="1"/>
          <p:nvPr/>
        </p:nvSpPr>
        <p:spPr>
          <a:xfrm>
            <a:off x="1725649" y="6114018"/>
            <a:ext cx="1640193" cy="369332"/>
          </a:xfrm>
          <a:prstGeom prst="rect">
            <a:avLst/>
          </a:prstGeom>
          <a:solidFill>
            <a:schemeClr val="bg1">
              <a:lumMod val="95000"/>
              <a:alpha val="100000"/>
            </a:schemeClr>
          </a:solidFill>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Offline mode</a:t>
            </a:r>
            <a:endParaRPr>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D15FC0BA-2BD8-2046-8C13-D077A1E94E21}"/>
              </a:ext>
            </a:extLst>
          </p:cNvPr>
          <p:cNvSpPr txBox="1"/>
          <p:nvPr/>
        </p:nvSpPr>
        <p:spPr>
          <a:xfrm>
            <a:off x="8060609" y="6114018"/>
            <a:ext cx="1622560" cy="369332"/>
          </a:xfrm>
          <a:prstGeom prst="rect">
            <a:avLst/>
          </a:prstGeom>
          <a:solidFill>
            <a:schemeClr val="bg1">
              <a:lumMod val="95000"/>
              <a:alpha val="100000"/>
            </a:schemeClr>
          </a:solidFill>
          <a:ln w="6350">
            <a:prstDash val="solid"/>
          </a:ln>
        </p:spPr>
        <p:txBody>
          <a:bodyPr wrap="none">
            <a:spAutoFit/>
          </a:bodyPr>
          <a:lstStyle/>
          <a:p>
            <a:r>
              <a:rPr lang="en-US" altLang="zh-CN">
                <a:latin typeface="Microsoft YaHei" panose="020B0503020204020204" pitchFamily="34" charset="-122"/>
                <a:ea typeface="Microsoft YaHei" panose="020B0503020204020204" pitchFamily="34" charset="-122"/>
              </a:rPr>
              <a:t>Online mode</a:t>
            </a:r>
            <a:endParaRPr>
              <a:latin typeface="Microsoft YaHei" panose="020B0503020204020204" pitchFamily="34" charset="-122"/>
              <a:ea typeface="Microsoft YaHei" panose="020B0503020204020204" pitchFamily="34" charset="-122"/>
            </a:endParaRPr>
          </a:p>
        </p:txBody>
      </p:sp>
      <p:grpSp>
        <p:nvGrpSpPr>
          <p:cNvPr id="9" name="组合 8">
            <a:extLst>
              <a:ext uri="{FF2B5EF4-FFF2-40B4-BE49-F238E27FC236}">
                <a16:creationId xmlns:a16="http://schemas.microsoft.com/office/drawing/2014/main" id="{D45CD333-7BBB-4140-96D9-82F81F161767}"/>
              </a:ext>
            </a:extLst>
          </p:cNvPr>
          <p:cNvGrpSpPr/>
          <p:nvPr/>
        </p:nvGrpSpPr>
        <p:grpSpPr>
          <a:xfrm>
            <a:off x="1047013" y="1733656"/>
            <a:ext cx="4588618" cy="4361426"/>
            <a:chOff x="1047013" y="1770004"/>
            <a:chExt cx="4588618" cy="4361426"/>
          </a:xfrm>
        </p:grpSpPr>
        <p:pic>
          <p:nvPicPr>
            <p:cNvPr id="10" name="图片 9">
              <a:extLst>
                <a:ext uri="{FF2B5EF4-FFF2-40B4-BE49-F238E27FC236}">
                  <a16:creationId xmlns:a16="http://schemas.microsoft.com/office/drawing/2014/main" id="{0FF7FBFB-2026-A149-91BF-693AD602EB8C}"/>
                </a:ext>
              </a:extLst>
            </p:cNvPr>
            <p:cNvPicPr>
              <a:picLocks noChangeAspect="1"/>
            </p:cNvPicPr>
            <p:nvPr/>
          </p:nvPicPr>
          <p:blipFill>
            <a:blip r:embed="rId2"/>
            <a:stretch>
              <a:fillRect/>
            </a:stretch>
          </p:blipFill>
          <p:spPr>
            <a:xfrm rot="16200000">
              <a:off x="2046510" y="4713758"/>
              <a:ext cx="737650" cy="2097694"/>
            </a:xfrm>
            <a:prstGeom prst="rect">
              <a:avLst/>
            </a:prstGeom>
          </p:spPr>
        </p:pic>
        <p:cxnSp>
          <p:nvCxnSpPr>
            <p:cNvPr id="11" name="直接箭头连接符 176">
              <a:extLst>
                <a:ext uri="{FF2B5EF4-FFF2-40B4-BE49-F238E27FC236}">
                  <a16:creationId xmlns:a16="http://schemas.microsoft.com/office/drawing/2014/main" id="{235B4B10-0FB5-C94B-A4D7-A38863982FCC}"/>
                </a:ext>
              </a:extLst>
            </p:cNvPr>
            <p:cNvCxnSpPr>
              <a:stCxn id="10" idx="3"/>
            </p:cNvCxnSpPr>
            <p:nvPr/>
          </p:nvCxnSpPr>
          <p:spPr>
            <a:xfrm flipH="1" flipV="1">
              <a:off x="2415335" y="2138304"/>
              <a:ext cx="0" cy="3255476"/>
            </a:xfrm>
            <a:prstGeom prst="straightConnector1">
              <a:avLst/>
            </a:prstGeom>
            <a:ln w="25400">
              <a:solidFill>
                <a:srgbClr val="000000">
                  <a:alpha val="100000"/>
                </a:srgbClr>
              </a:solidFill>
              <a:prstDash val="solid"/>
              <a:headEnd/>
              <a:tailEnd type="triangle"/>
            </a:ln>
          </p:spPr>
        </p:cxnSp>
        <p:sp>
          <p:nvSpPr>
            <p:cNvPr id="12" name="梯形 11">
              <a:extLst>
                <a:ext uri="{FF2B5EF4-FFF2-40B4-BE49-F238E27FC236}">
                  <a16:creationId xmlns:a16="http://schemas.microsoft.com/office/drawing/2014/main" id="{C375CA78-2374-E343-87DC-E9F29360EDB0}"/>
                </a:ext>
              </a:extLst>
            </p:cNvPr>
            <p:cNvSpPr/>
            <p:nvPr/>
          </p:nvSpPr>
          <p:spPr>
            <a:xfrm>
              <a:off x="1448257" y="4418507"/>
              <a:ext cx="1934157" cy="708741"/>
            </a:xfrm>
            <a:prstGeom prst="trapezoid">
              <a:avLst>
                <a:gd name="adj" fmla="val 67774"/>
              </a:avLst>
            </a:prstGeom>
            <a:solidFill>
              <a:schemeClr val="accent1">
                <a:alpha val="100000"/>
              </a:schemeClr>
            </a:solidFill>
            <a:ln w="12700">
              <a:solidFill>
                <a:srgbClr val="5C5C5C">
                  <a:alpha val="100000"/>
                </a:srgbClr>
              </a:solidFill>
              <a:prstDash val="solid"/>
              <a:miter lim="800000"/>
            </a:ln>
          </p:spPr>
          <p:txBody>
            <a:bodyPr anchor="ctr"/>
            <a:lstStyle/>
            <a:p>
              <a:pPr algn="ctr"/>
              <a:r>
                <a:rPr lang="en-US" sz="1600">
                  <a:latin typeface="Microsoft YaHei" panose="020B0503020204020204" pitchFamily="34" charset="-122"/>
                  <a:ea typeface="Microsoft YaHei" panose="020B0503020204020204" pitchFamily="34" charset="-122"/>
                </a:rPr>
                <a:t>CNN Encoder</a:t>
              </a:r>
              <a:endParaRPr>
                <a:latin typeface="Microsoft YaHei" panose="020B0503020204020204" pitchFamily="34" charset="-122"/>
                <a:ea typeface="Microsoft YaHei" panose="020B0503020204020204" pitchFamily="34" charset="-122"/>
              </a:endParaRPr>
            </a:p>
          </p:txBody>
        </p:sp>
        <p:sp>
          <p:nvSpPr>
            <p:cNvPr id="13" name="矩形: 圆角 178">
              <a:extLst>
                <a:ext uri="{FF2B5EF4-FFF2-40B4-BE49-F238E27FC236}">
                  <a16:creationId xmlns:a16="http://schemas.microsoft.com/office/drawing/2014/main" id="{F7D36F80-5ED7-8D4B-A6A6-2D6DF093F9E6}"/>
                </a:ext>
              </a:extLst>
            </p:cNvPr>
            <p:cNvSpPr/>
            <p:nvPr/>
          </p:nvSpPr>
          <p:spPr>
            <a:xfrm>
              <a:off x="1448268" y="2308429"/>
              <a:ext cx="1934146" cy="1958256"/>
            </a:xfrm>
            <a:prstGeom prst="roundRect">
              <a:avLst>
                <a:gd name="adj" fmla="val 8896"/>
              </a:avLst>
            </a:prstGeom>
            <a:solidFill>
              <a:schemeClr val="accent1">
                <a:alpha val="100000"/>
              </a:schemeClr>
            </a:solidFill>
            <a:ln w="12700">
              <a:solidFill>
                <a:srgbClr val="5C5C5C">
                  <a:alpha val="100000"/>
                </a:srgbClr>
              </a:solidFill>
              <a:prstDash val="solid"/>
              <a:miter lim="800000"/>
            </a:ln>
          </p:spPr>
          <p:txBody>
            <a:bodyPr anchor="ctr"/>
            <a:lstStyle/>
            <a:p>
              <a:pPr algn="ctr"/>
              <a:endParaRPr lang="en-US">
                <a:latin typeface="Microsoft YaHei" panose="020B0503020204020204" pitchFamily="34" charset="-122"/>
                <a:ea typeface="Microsoft YaHei" panose="020B0503020204020204" pitchFamily="34" charset="-122"/>
              </a:endParaRPr>
            </a:p>
          </p:txBody>
        </p:sp>
        <p:sp>
          <p:nvSpPr>
            <p:cNvPr id="14" name="矩形: 圆角 179">
              <a:extLst>
                <a:ext uri="{FF2B5EF4-FFF2-40B4-BE49-F238E27FC236}">
                  <a16:creationId xmlns:a16="http://schemas.microsoft.com/office/drawing/2014/main" id="{78E2892F-8D53-5C45-9448-9CC1935BCF71}"/>
                </a:ext>
              </a:extLst>
            </p:cNvPr>
            <p:cNvSpPr/>
            <p:nvPr/>
          </p:nvSpPr>
          <p:spPr>
            <a:xfrm>
              <a:off x="1579594" y="2496188"/>
              <a:ext cx="1671483" cy="376903"/>
            </a:xfrm>
            <a:prstGeom prst="roundRect">
              <a:avLst/>
            </a:prstGeom>
            <a:solidFill>
              <a:schemeClr val="bg1">
                <a:alpha val="63000"/>
              </a:schemeClr>
            </a:solidFill>
            <a:ln w="12700">
              <a:solidFill>
                <a:srgbClr val="5C5C5C">
                  <a:alpha val="100000"/>
                </a:srgbClr>
              </a:solidFill>
              <a:prstDash val="solid"/>
              <a:miter lim="800000"/>
            </a:ln>
          </p:spPr>
          <p:txBody>
            <a:bodyPr anchor="ctr"/>
            <a:lstStyle/>
            <a:p>
              <a:pPr algn="ctr"/>
              <a:r>
                <a:rPr lang="en-US" sz="1200">
                  <a:latin typeface="Microsoft YaHei" panose="020B0503020204020204" pitchFamily="34" charset="-122"/>
                  <a:ea typeface="Microsoft YaHei" panose="020B0503020204020204" pitchFamily="34" charset="-122"/>
                </a:rPr>
                <a:t>Transformer Block</a:t>
              </a:r>
              <a:endParaRPr sz="1600">
                <a:latin typeface="Microsoft YaHei" panose="020B0503020204020204" pitchFamily="34" charset="-122"/>
                <a:ea typeface="Microsoft YaHei" panose="020B0503020204020204" pitchFamily="34" charset="-122"/>
              </a:endParaRPr>
            </a:p>
          </p:txBody>
        </p:sp>
        <p:sp>
          <p:nvSpPr>
            <p:cNvPr id="15" name="矩形: 圆角 180">
              <a:extLst>
                <a:ext uri="{FF2B5EF4-FFF2-40B4-BE49-F238E27FC236}">
                  <a16:creationId xmlns:a16="http://schemas.microsoft.com/office/drawing/2014/main" id="{B869EC50-B997-384C-B849-7C10127F3727}"/>
                </a:ext>
              </a:extLst>
            </p:cNvPr>
            <p:cNvSpPr/>
            <p:nvPr/>
          </p:nvSpPr>
          <p:spPr>
            <a:xfrm>
              <a:off x="1579594" y="3287557"/>
              <a:ext cx="1671483" cy="376903"/>
            </a:xfrm>
            <a:prstGeom prst="roundRect">
              <a:avLst/>
            </a:prstGeom>
            <a:solidFill>
              <a:schemeClr val="bg1">
                <a:alpha val="63000"/>
              </a:schemeClr>
            </a:solidFill>
            <a:ln w="12700">
              <a:solidFill>
                <a:srgbClr val="5C5C5C">
                  <a:alpha val="100000"/>
                </a:srgbClr>
              </a:solidFill>
              <a:prstDash val="solid"/>
              <a:miter lim="800000"/>
            </a:ln>
          </p:spPr>
          <p:txBody>
            <a:bodyPr anchor="ctr"/>
            <a:lstStyle/>
            <a:p>
              <a:pPr algn="ctr"/>
              <a:r>
                <a:rPr lang="en-US" sz="1200">
                  <a:latin typeface="Microsoft YaHei" panose="020B0503020204020204" pitchFamily="34" charset="-122"/>
                  <a:ea typeface="Microsoft YaHei" panose="020B0503020204020204" pitchFamily="34" charset="-122"/>
                </a:rPr>
                <a:t>Transformer Block</a:t>
              </a:r>
              <a:endParaRPr sz="1600">
                <a:latin typeface="Microsoft YaHei" panose="020B0503020204020204" pitchFamily="34" charset="-122"/>
                <a:ea typeface="Microsoft YaHei" panose="020B0503020204020204" pitchFamily="34" charset="-122"/>
              </a:endParaRPr>
            </a:p>
          </p:txBody>
        </p:sp>
        <p:sp>
          <p:nvSpPr>
            <p:cNvPr id="16" name="矩形: 圆角 181">
              <a:extLst>
                <a:ext uri="{FF2B5EF4-FFF2-40B4-BE49-F238E27FC236}">
                  <a16:creationId xmlns:a16="http://schemas.microsoft.com/office/drawing/2014/main" id="{B8C09077-B3DC-3247-B155-54F4885F105C}"/>
                </a:ext>
              </a:extLst>
            </p:cNvPr>
            <p:cNvSpPr/>
            <p:nvPr/>
          </p:nvSpPr>
          <p:spPr>
            <a:xfrm>
              <a:off x="1579594" y="3766042"/>
              <a:ext cx="1671483" cy="376903"/>
            </a:xfrm>
            <a:prstGeom prst="roundRect">
              <a:avLst/>
            </a:prstGeom>
            <a:solidFill>
              <a:schemeClr val="bg1">
                <a:alpha val="63000"/>
              </a:schemeClr>
            </a:solidFill>
            <a:ln w="12700">
              <a:solidFill>
                <a:srgbClr val="5C5C5C">
                  <a:alpha val="100000"/>
                </a:srgbClr>
              </a:solidFill>
              <a:prstDash val="solid"/>
              <a:miter lim="800000"/>
            </a:ln>
          </p:spPr>
          <p:txBody>
            <a:bodyPr anchor="ctr"/>
            <a:lstStyle/>
            <a:p>
              <a:pPr algn="ctr"/>
              <a:r>
                <a:rPr lang="en-US" sz="1200">
                  <a:latin typeface="Microsoft YaHei" panose="020B0503020204020204" pitchFamily="34" charset="-122"/>
                  <a:ea typeface="Microsoft YaHei" panose="020B0503020204020204" pitchFamily="34" charset="-122"/>
                </a:rPr>
                <a:t>Transformer Block</a:t>
              </a:r>
              <a:endParaRPr sz="160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A6679989-D24C-6943-89E8-B0EE4DFAEC7E}"/>
                </a:ext>
              </a:extLst>
            </p:cNvPr>
            <p:cNvSpPr txBox="1"/>
            <p:nvPr/>
          </p:nvSpPr>
          <p:spPr>
            <a:xfrm>
              <a:off x="2132760" y="2919257"/>
              <a:ext cx="521297" cy="369332"/>
            </a:xfrm>
            <a:prstGeom prst="rect">
              <a:avLst/>
            </a:prstGeom>
            <a:ln w="6350">
              <a:prstDash val="solid"/>
            </a:ln>
          </p:spPr>
          <p:txBody>
            <a:bodyPr wrap="none">
              <a:spAutoFit/>
            </a:bodyPr>
            <a:lstStyle/>
            <a:p>
              <a:r>
                <a:rPr lang="en-US">
                  <a:latin typeface="Microsoft YaHei" panose="020B0503020204020204" pitchFamily="34" charset="-122"/>
                  <a:ea typeface="Microsoft YaHei" panose="020B0503020204020204" pitchFamily="34" charset="-122"/>
                </a:rPr>
                <a:t>......</a:t>
              </a:r>
              <a:endParaRPr>
                <a:latin typeface="Microsoft YaHei" panose="020B0503020204020204" pitchFamily="34" charset="-122"/>
                <a:ea typeface="Microsoft YaHei" panose="020B0503020204020204" pitchFamily="34" charset="-122"/>
              </a:endParaRPr>
            </a:p>
          </p:txBody>
        </p:sp>
        <p:sp>
          <p:nvSpPr>
            <p:cNvPr id="18" name="矩形: 圆角 183">
              <a:extLst>
                <a:ext uri="{FF2B5EF4-FFF2-40B4-BE49-F238E27FC236}">
                  <a16:creationId xmlns:a16="http://schemas.microsoft.com/office/drawing/2014/main" id="{EBE993F8-878E-5A40-AA42-FB5460BC0357}"/>
                </a:ext>
              </a:extLst>
            </p:cNvPr>
            <p:cNvSpPr/>
            <p:nvPr/>
          </p:nvSpPr>
          <p:spPr>
            <a:xfrm>
              <a:off x="1047013" y="2873091"/>
              <a:ext cx="2736645" cy="214217"/>
            </a:xfrm>
            <a:prstGeom prst="roundRect">
              <a:avLst/>
            </a:prstGeom>
            <a:noFill/>
            <a:ln w="25400">
              <a:solidFill>
                <a:srgbClr val="C00000">
                  <a:alpha val="100000"/>
                </a:srgbClr>
              </a:solidFill>
              <a:prstDash val="dash"/>
              <a:miter lim="800000"/>
            </a:ln>
          </p:spPr>
          <p:txBody>
            <a:bodyPr anchor="ctr"/>
            <a:lstStyle/>
            <a:p>
              <a:pPr algn="ctr"/>
              <a:endParaRPr>
                <a:latin typeface="Microsoft YaHei" panose="020B0503020204020204" pitchFamily="34" charset="-122"/>
                <a:ea typeface="Microsoft YaHei" panose="020B0503020204020204" pitchFamily="34" charset="-122"/>
              </a:endParaRPr>
            </a:p>
          </p:txBody>
        </p:sp>
        <p:sp>
          <p:nvSpPr>
            <p:cNvPr id="19" name="椭圆 18">
              <a:extLst>
                <a:ext uri="{FF2B5EF4-FFF2-40B4-BE49-F238E27FC236}">
                  <a16:creationId xmlns:a16="http://schemas.microsoft.com/office/drawing/2014/main" id="{C2C44A44-7717-F648-ACB4-1FDA696ACD80}"/>
                </a:ext>
              </a:extLst>
            </p:cNvPr>
            <p:cNvSpPr/>
            <p:nvPr/>
          </p:nvSpPr>
          <p:spPr>
            <a:xfrm>
              <a:off x="4086819" y="2575343"/>
              <a:ext cx="1356977" cy="814011"/>
            </a:xfrm>
            <a:prstGeom prst="ellipse">
              <a:avLst/>
            </a:prstGeom>
            <a:solidFill>
              <a:schemeClr val="accent2">
                <a:lumMod val="20000"/>
                <a:lumOff val="80000"/>
                <a:alpha val="100000"/>
              </a:schemeClr>
            </a:solidFill>
            <a:ln w="12700">
              <a:solidFill>
                <a:srgbClr val="5C5C5C">
                  <a:alpha val="100000"/>
                </a:srgbClr>
              </a:solidFill>
              <a:prstDash val="solid"/>
              <a:miter lim="800000"/>
            </a:ln>
          </p:spPr>
          <p:txBody>
            <a:bodyPr lIns="91440" tIns="45720" rIns="91440" bIns="45720" anchor="ctr"/>
            <a:lstStyle/>
            <a:p>
              <a:pPr algn="ctr"/>
              <a:r>
                <a:rPr lang="en-US" sz="1400">
                  <a:latin typeface="Microsoft YaHei" panose="020B0503020204020204" pitchFamily="34" charset="-122"/>
                  <a:ea typeface="Microsoft YaHei" panose="020B0503020204020204" pitchFamily="34" charset="-122"/>
                </a:rPr>
                <a:t>K-Means</a:t>
              </a:r>
            </a:p>
            <a:p>
              <a:pPr algn="ctr"/>
              <a:r>
                <a:rPr lang="en-US" altLang="zh-CN" sz="1400">
                  <a:latin typeface="Microsoft YaHei" panose="020B0503020204020204" pitchFamily="34" charset="-122"/>
                  <a:ea typeface="Microsoft YaHei" panose="020B0503020204020204" pitchFamily="34" charset="-122"/>
                  <a:cs typeface="Arial"/>
                </a:rPr>
                <a:t>or</a:t>
              </a:r>
            </a:p>
            <a:p>
              <a:pPr algn="ctr"/>
              <a:r>
                <a:rPr lang="en-US" altLang="zh-CN" sz="1400">
                  <a:latin typeface="Microsoft YaHei" panose="020B0503020204020204" pitchFamily="34" charset="-122"/>
                  <a:ea typeface="Microsoft YaHei" panose="020B0503020204020204" pitchFamily="34" charset="-122"/>
                  <a:cs typeface="Arial"/>
                </a:rPr>
                <a:t>VQ-VAE</a:t>
              </a:r>
              <a:endParaRPr lang="zh-CN" altLang="en-US" sz="1400">
                <a:latin typeface="Microsoft YaHei" panose="020B0503020204020204" pitchFamily="34" charset="-122"/>
                <a:ea typeface="Microsoft YaHei" panose="020B0503020204020204" pitchFamily="34" charset="-122"/>
                <a:cs typeface="Arial"/>
              </a:endParaRPr>
            </a:p>
          </p:txBody>
        </p:sp>
        <p:cxnSp>
          <p:nvCxnSpPr>
            <p:cNvPr id="20" name="直接箭头连接符 185">
              <a:extLst>
                <a:ext uri="{FF2B5EF4-FFF2-40B4-BE49-F238E27FC236}">
                  <a16:creationId xmlns:a16="http://schemas.microsoft.com/office/drawing/2014/main" id="{E1A58B1D-A4B1-DF47-9FDD-430400C46266}"/>
                </a:ext>
              </a:extLst>
            </p:cNvPr>
            <p:cNvCxnSpPr>
              <a:cxnSpLocks/>
              <a:stCxn id="18" idx="3"/>
              <a:endCxn id="19" idx="2"/>
            </p:cNvCxnSpPr>
            <p:nvPr/>
          </p:nvCxnSpPr>
          <p:spPr>
            <a:xfrm>
              <a:off x="3783658" y="2980200"/>
              <a:ext cx="303161" cy="2149"/>
            </a:xfrm>
            <a:prstGeom prst="straightConnector1">
              <a:avLst/>
            </a:prstGeom>
            <a:ln w="25400">
              <a:solidFill>
                <a:srgbClr val="000000">
                  <a:alpha val="100000"/>
                </a:srgbClr>
              </a:solidFill>
              <a:prstDash val="solid"/>
              <a:headEnd/>
              <a:tailEnd type="triangle"/>
            </a:ln>
          </p:spPr>
        </p:cxnSp>
        <p:sp>
          <p:nvSpPr>
            <p:cNvPr id="21" name="文本框 20">
              <a:extLst>
                <a:ext uri="{FF2B5EF4-FFF2-40B4-BE49-F238E27FC236}">
                  <a16:creationId xmlns:a16="http://schemas.microsoft.com/office/drawing/2014/main" id="{3E39C75B-6F7B-0445-AC1E-89B9F944B2F9}"/>
                </a:ext>
              </a:extLst>
            </p:cNvPr>
            <p:cNvSpPr txBox="1"/>
            <p:nvPr/>
          </p:nvSpPr>
          <p:spPr>
            <a:xfrm>
              <a:off x="1574398" y="2836173"/>
              <a:ext cx="1681871" cy="276999"/>
            </a:xfrm>
            <a:prstGeom prst="rect">
              <a:avLst/>
            </a:prstGeom>
            <a:ln w="6350">
              <a:prstDash val="solid"/>
            </a:ln>
          </p:spPr>
          <p:txBody>
            <a:bodyPr wrap="none">
              <a:spAutoFit/>
            </a:bodyPr>
            <a:lstStyle/>
            <a:p>
              <a:r>
                <a:rPr lang="en-US" altLang="zh-CN" sz="1200">
                  <a:solidFill>
                    <a:srgbClr val="C00000">
                      <a:alpha val="100000"/>
                    </a:srgbClr>
                  </a:solidFill>
                  <a:latin typeface="Microsoft YaHei" panose="020B0503020204020204" pitchFamily="34" charset="-122"/>
                  <a:ea typeface="Microsoft YaHei" panose="020B0503020204020204" pitchFamily="34" charset="-122"/>
                </a:rPr>
                <a:t>Hidden embeddings</a:t>
              </a:r>
              <a:endParaRPr>
                <a:latin typeface="Microsoft YaHei" panose="020B0503020204020204" pitchFamily="34" charset="-122"/>
                <a:ea typeface="Microsoft YaHei" panose="020B0503020204020204" pitchFamily="34" charset="-122"/>
              </a:endParaRPr>
            </a:p>
          </p:txBody>
        </p:sp>
        <p:sp>
          <p:nvSpPr>
            <p:cNvPr id="22" name="矩形: 圆角 187">
              <a:extLst>
                <a:ext uri="{FF2B5EF4-FFF2-40B4-BE49-F238E27FC236}">
                  <a16:creationId xmlns:a16="http://schemas.microsoft.com/office/drawing/2014/main" id="{FDADCE43-5549-BF4E-8DF0-1321763E3E7B}"/>
                </a:ext>
              </a:extLst>
            </p:cNvPr>
            <p:cNvSpPr/>
            <p:nvPr/>
          </p:nvSpPr>
          <p:spPr>
            <a:xfrm>
              <a:off x="3894985" y="3618564"/>
              <a:ext cx="1740646" cy="294956"/>
            </a:xfrm>
            <a:prstGeom prst="roundRect">
              <a:avLst/>
            </a:prstGeom>
            <a:solidFill>
              <a:srgbClr val="FFEEBA">
                <a:alpha val="100000"/>
              </a:srgbClr>
            </a:solidFill>
            <a:ln w="0"/>
          </p:spPr>
          <p:txBody>
            <a:bodyPr anchor="ctr"/>
            <a:lstStyle/>
            <a:p>
              <a:pPr algn="ctr"/>
              <a:r>
                <a:rPr lang="en-US" altLang="zh-CN" sz="1400">
                  <a:latin typeface="Microsoft YaHei" panose="020B0503020204020204" pitchFamily="34" charset="-122"/>
                  <a:ea typeface="Microsoft YaHei" panose="020B0503020204020204" pitchFamily="34" charset="-122"/>
                </a:rPr>
                <a:t>Semantic tokens</a:t>
              </a:r>
              <a:endParaRPr>
                <a:latin typeface="Microsoft YaHei" panose="020B0503020204020204" pitchFamily="34" charset="-122"/>
                <a:ea typeface="Microsoft YaHei" panose="020B0503020204020204" pitchFamily="34" charset="-122"/>
              </a:endParaRPr>
            </a:p>
          </p:txBody>
        </p:sp>
        <p:cxnSp>
          <p:nvCxnSpPr>
            <p:cNvPr id="23" name="直接箭头连接符 188">
              <a:extLst>
                <a:ext uri="{FF2B5EF4-FFF2-40B4-BE49-F238E27FC236}">
                  <a16:creationId xmlns:a16="http://schemas.microsoft.com/office/drawing/2014/main" id="{4B33CD41-F76D-9949-B488-2A57FF7015BF}"/>
                </a:ext>
              </a:extLst>
            </p:cNvPr>
            <p:cNvCxnSpPr>
              <a:cxnSpLocks/>
              <a:stCxn id="19" idx="4"/>
              <a:endCxn id="22" idx="0"/>
            </p:cNvCxnSpPr>
            <p:nvPr/>
          </p:nvCxnSpPr>
          <p:spPr>
            <a:xfrm>
              <a:off x="4765308" y="3389354"/>
              <a:ext cx="0" cy="229210"/>
            </a:xfrm>
            <a:prstGeom prst="straightConnector1">
              <a:avLst/>
            </a:prstGeom>
            <a:ln w="25400">
              <a:solidFill>
                <a:srgbClr val="000000">
                  <a:alpha val="100000"/>
                </a:srgbClr>
              </a:solidFill>
              <a:prstDash val="solid"/>
              <a:headEnd/>
              <a:tailEnd type="triangle"/>
            </a:ln>
          </p:spPr>
        </p:cxnSp>
        <p:sp>
          <p:nvSpPr>
            <p:cNvPr id="24" name="椭圆 23">
              <a:extLst>
                <a:ext uri="{FF2B5EF4-FFF2-40B4-BE49-F238E27FC236}">
                  <a16:creationId xmlns:a16="http://schemas.microsoft.com/office/drawing/2014/main" id="{B3A1C2E8-05B4-5B44-ABEE-33AFB50B2E62}"/>
                </a:ext>
              </a:extLst>
            </p:cNvPr>
            <p:cNvSpPr/>
            <p:nvPr/>
          </p:nvSpPr>
          <p:spPr>
            <a:xfrm>
              <a:off x="1579594" y="1770004"/>
              <a:ext cx="1654895" cy="368300"/>
            </a:xfrm>
            <a:prstGeom prst="ellipse">
              <a:avLst/>
            </a:prstGeom>
            <a:solidFill>
              <a:schemeClr val="bg1">
                <a:lumMod val="95000"/>
                <a:alpha val="100000"/>
              </a:schemeClr>
            </a:solidFill>
            <a:ln w="19050">
              <a:solidFill>
                <a:srgbClr val="800202">
                  <a:alpha val="100000"/>
                </a:srgbClr>
              </a:solidFill>
              <a:prstDash val="sysDot"/>
              <a:miter lim="800000"/>
            </a:ln>
          </p:spPr>
          <p:txBody>
            <a:bodyPr lIns="91440" tIns="45720" rIns="91440" bIns="45720" anchor="ctr"/>
            <a:lstStyle/>
            <a:p>
              <a:pPr algn="ctr"/>
              <a:r>
                <a:rPr lang="en-US" altLang="zh-CN" sz="1400">
                  <a:latin typeface="Microsoft YaHei" panose="020B0503020204020204" pitchFamily="34" charset="-122"/>
                  <a:ea typeface="Microsoft YaHei" panose="020B0503020204020204" pitchFamily="34" charset="-122"/>
                </a:rPr>
                <a:t>SSL loss</a:t>
              </a:r>
              <a:endParaRPr lang="zh-CN" sz="1600">
                <a:latin typeface="Microsoft YaHei" panose="020B0503020204020204" pitchFamily="34" charset="-122"/>
                <a:ea typeface="Microsoft YaHei" panose="020B0503020204020204" pitchFamily="34" charset="-122"/>
                <a:cs typeface="Arial"/>
              </a:endParaRPr>
            </a:p>
          </p:txBody>
        </p:sp>
      </p:grpSp>
      <p:grpSp>
        <p:nvGrpSpPr>
          <p:cNvPr id="25" name="组合 24">
            <a:extLst>
              <a:ext uri="{FF2B5EF4-FFF2-40B4-BE49-F238E27FC236}">
                <a16:creationId xmlns:a16="http://schemas.microsoft.com/office/drawing/2014/main" id="{6253F41E-79E6-9848-98F9-023B0EED9FDB}"/>
              </a:ext>
            </a:extLst>
          </p:cNvPr>
          <p:cNvGrpSpPr/>
          <p:nvPr/>
        </p:nvGrpSpPr>
        <p:grpSpPr>
          <a:xfrm>
            <a:off x="7557963" y="1733656"/>
            <a:ext cx="4065713" cy="4362665"/>
            <a:chOff x="7721526" y="1378288"/>
            <a:chExt cx="4065713" cy="4362665"/>
          </a:xfrm>
        </p:grpSpPr>
        <p:pic>
          <p:nvPicPr>
            <p:cNvPr id="26" name="图片 25">
              <a:extLst>
                <a:ext uri="{FF2B5EF4-FFF2-40B4-BE49-F238E27FC236}">
                  <a16:creationId xmlns:a16="http://schemas.microsoft.com/office/drawing/2014/main" id="{02D53CA2-D0D4-AF40-87C8-BC5AC46C3D5E}"/>
                </a:ext>
              </a:extLst>
            </p:cNvPr>
            <p:cNvPicPr>
              <a:picLocks noChangeAspect="1"/>
            </p:cNvPicPr>
            <p:nvPr/>
          </p:nvPicPr>
          <p:blipFill>
            <a:blip r:embed="rId2"/>
            <a:stretch>
              <a:fillRect/>
            </a:stretch>
          </p:blipFill>
          <p:spPr>
            <a:xfrm rot="16200000">
              <a:off x="8401548" y="4323281"/>
              <a:ext cx="737650" cy="2097694"/>
            </a:xfrm>
            <a:prstGeom prst="rect">
              <a:avLst/>
            </a:prstGeom>
          </p:spPr>
        </p:pic>
        <p:cxnSp>
          <p:nvCxnSpPr>
            <p:cNvPr id="27" name="直接箭头连接符 192">
              <a:extLst>
                <a:ext uri="{FF2B5EF4-FFF2-40B4-BE49-F238E27FC236}">
                  <a16:creationId xmlns:a16="http://schemas.microsoft.com/office/drawing/2014/main" id="{ACB6E06A-E377-154C-9CD4-2CACCC829D79}"/>
                </a:ext>
              </a:extLst>
            </p:cNvPr>
            <p:cNvCxnSpPr>
              <a:stCxn id="26" idx="3"/>
            </p:cNvCxnSpPr>
            <p:nvPr/>
          </p:nvCxnSpPr>
          <p:spPr>
            <a:xfrm flipH="1" flipV="1">
              <a:off x="8770373" y="1747827"/>
              <a:ext cx="0" cy="3255476"/>
            </a:xfrm>
            <a:prstGeom prst="straightConnector1">
              <a:avLst/>
            </a:prstGeom>
            <a:ln w="25400">
              <a:solidFill>
                <a:srgbClr val="000000">
                  <a:alpha val="100000"/>
                </a:srgbClr>
              </a:solidFill>
              <a:prstDash val="solid"/>
              <a:headEnd/>
              <a:tailEnd type="triangle"/>
            </a:ln>
          </p:spPr>
        </p:cxnSp>
        <p:sp>
          <p:nvSpPr>
            <p:cNvPr id="28" name="梯形 27">
              <a:extLst>
                <a:ext uri="{FF2B5EF4-FFF2-40B4-BE49-F238E27FC236}">
                  <a16:creationId xmlns:a16="http://schemas.microsoft.com/office/drawing/2014/main" id="{DB6D7A3E-BE25-384C-8195-F15390F9FBC4}"/>
                </a:ext>
              </a:extLst>
            </p:cNvPr>
            <p:cNvSpPr/>
            <p:nvPr/>
          </p:nvSpPr>
          <p:spPr>
            <a:xfrm>
              <a:off x="7803306" y="4382401"/>
              <a:ext cx="1934157" cy="493660"/>
            </a:xfrm>
            <a:prstGeom prst="trapezoid">
              <a:avLst>
                <a:gd name="adj" fmla="val 67774"/>
              </a:avLst>
            </a:prstGeom>
            <a:solidFill>
              <a:schemeClr val="accent1">
                <a:alpha val="100000"/>
              </a:schemeClr>
            </a:solidFill>
            <a:ln w="12700">
              <a:solidFill>
                <a:srgbClr val="5C5C5C">
                  <a:alpha val="100000"/>
                </a:srgbClr>
              </a:solidFill>
              <a:prstDash val="solid"/>
              <a:miter lim="800000"/>
            </a:ln>
          </p:spPr>
          <p:txBody>
            <a:bodyPr anchor="ctr"/>
            <a:lstStyle/>
            <a:p>
              <a:pPr algn="ctr"/>
              <a:r>
                <a:rPr lang="en-US" sz="1600">
                  <a:latin typeface="Microsoft YaHei" panose="020B0503020204020204" pitchFamily="34" charset="-122"/>
                  <a:ea typeface="Microsoft YaHei" panose="020B0503020204020204" pitchFamily="34" charset="-122"/>
                </a:rPr>
                <a:t>CNN Encoder</a:t>
              </a:r>
              <a:endParaRPr>
                <a:latin typeface="Microsoft YaHei" panose="020B0503020204020204" pitchFamily="34" charset="-122"/>
                <a:ea typeface="Microsoft YaHei" panose="020B0503020204020204" pitchFamily="34" charset="-122"/>
              </a:endParaRPr>
            </a:p>
          </p:txBody>
        </p:sp>
        <p:sp>
          <p:nvSpPr>
            <p:cNvPr id="29" name="矩形: 圆角 194">
              <a:extLst>
                <a:ext uri="{FF2B5EF4-FFF2-40B4-BE49-F238E27FC236}">
                  <a16:creationId xmlns:a16="http://schemas.microsoft.com/office/drawing/2014/main" id="{EE422CB5-D59C-F64D-B759-05F64885EF99}"/>
                </a:ext>
              </a:extLst>
            </p:cNvPr>
            <p:cNvSpPr/>
            <p:nvPr/>
          </p:nvSpPr>
          <p:spPr>
            <a:xfrm>
              <a:off x="7803306" y="1917952"/>
              <a:ext cx="1934146" cy="1958256"/>
            </a:xfrm>
            <a:prstGeom prst="roundRect">
              <a:avLst>
                <a:gd name="adj" fmla="val 8896"/>
              </a:avLst>
            </a:prstGeom>
            <a:solidFill>
              <a:schemeClr val="accent1">
                <a:alpha val="100000"/>
              </a:schemeClr>
            </a:solidFill>
            <a:ln w="12700">
              <a:solidFill>
                <a:srgbClr val="5C5C5C">
                  <a:alpha val="100000"/>
                </a:srgbClr>
              </a:solidFill>
              <a:prstDash val="solid"/>
              <a:miter lim="800000"/>
            </a:ln>
          </p:spPr>
          <p:txBody>
            <a:bodyPr anchor="ctr"/>
            <a:lstStyle/>
            <a:p>
              <a:pPr algn="ctr"/>
              <a:r>
                <a:rPr lang="en-US">
                  <a:latin typeface="Microsoft YaHei" panose="020B0503020204020204" pitchFamily="34" charset="-122"/>
                  <a:ea typeface="Microsoft YaHei" panose="020B0503020204020204" pitchFamily="34" charset="-122"/>
                </a:rPr>
                <a:t>Transformer</a:t>
              </a:r>
              <a:endParaRPr>
                <a:latin typeface="Microsoft YaHei" panose="020B0503020204020204" pitchFamily="34" charset="-122"/>
                <a:ea typeface="Microsoft YaHei" panose="020B0503020204020204" pitchFamily="34" charset="-122"/>
              </a:endParaRPr>
            </a:p>
            <a:p>
              <a:pPr algn="ctr"/>
              <a:r>
                <a:rPr lang="en-US">
                  <a:latin typeface="Microsoft YaHei" panose="020B0503020204020204" pitchFamily="34" charset="-122"/>
                  <a:ea typeface="Microsoft YaHei" panose="020B0503020204020204" pitchFamily="34" charset="-122"/>
                </a:rPr>
                <a:t>or</a:t>
              </a:r>
              <a:endParaRPr>
                <a:latin typeface="Microsoft YaHei" panose="020B0503020204020204" pitchFamily="34" charset="-122"/>
                <a:ea typeface="Microsoft YaHei" panose="020B0503020204020204" pitchFamily="34" charset="-122"/>
              </a:endParaRPr>
            </a:p>
            <a:p>
              <a:pPr algn="ctr"/>
              <a:r>
                <a:rPr lang="en-US">
                  <a:latin typeface="Microsoft YaHei" panose="020B0503020204020204" pitchFamily="34" charset="-122"/>
                  <a:ea typeface="Microsoft YaHei" panose="020B0503020204020204" pitchFamily="34" charset="-122"/>
                </a:rPr>
                <a:t>CNN</a:t>
              </a:r>
              <a:endParaRPr>
                <a:latin typeface="Microsoft YaHei" panose="020B0503020204020204" pitchFamily="34" charset="-122"/>
                <a:ea typeface="Microsoft YaHei" panose="020B0503020204020204" pitchFamily="34" charset="-122"/>
              </a:endParaRPr>
            </a:p>
          </p:txBody>
        </p:sp>
        <p:sp>
          <p:nvSpPr>
            <p:cNvPr id="30" name="椭圆 29">
              <a:extLst>
                <a:ext uri="{FF2B5EF4-FFF2-40B4-BE49-F238E27FC236}">
                  <a16:creationId xmlns:a16="http://schemas.microsoft.com/office/drawing/2014/main" id="{7CAD9D2D-ABB4-F44E-8830-ACF42CE0E73A}"/>
                </a:ext>
              </a:extLst>
            </p:cNvPr>
            <p:cNvSpPr/>
            <p:nvPr/>
          </p:nvSpPr>
          <p:spPr>
            <a:xfrm>
              <a:off x="8030445" y="3945155"/>
              <a:ext cx="1479880" cy="368300"/>
            </a:xfrm>
            <a:prstGeom prst="ellipse">
              <a:avLst/>
            </a:prstGeom>
            <a:solidFill>
              <a:schemeClr val="accent2">
                <a:lumMod val="20000"/>
                <a:lumOff val="80000"/>
                <a:alpha val="100000"/>
              </a:schemeClr>
            </a:solidFill>
            <a:ln w="12700">
              <a:solidFill>
                <a:srgbClr val="5C5C5C">
                  <a:alpha val="100000"/>
                </a:srgbClr>
              </a:solidFill>
              <a:prstDash val="solid"/>
              <a:miter lim="800000"/>
            </a:ln>
          </p:spPr>
          <p:txBody>
            <a:bodyPr lIns="91440" tIns="45720" rIns="91440" bIns="45720" anchor="ctr"/>
            <a:lstStyle/>
            <a:p>
              <a:pPr algn="ctr"/>
              <a:r>
                <a:rPr lang="en-US" sz="1400">
                  <a:latin typeface="Microsoft YaHei" panose="020B0503020204020204" pitchFamily="34" charset="-122"/>
                  <a:ea typeface="Microsoft YaHei" panose="020B0503020204020204" pitchFamily="34" charset="-122"/>
                </a:rPr>
                <a:t>Quantizer</a:t>
              </a:r>
              <a:endParaRPr lang="zh-CN" altLang="en-US" sz="1400">
                <a:latin typeface="Microsoft YaHei" panose="020B0503020204020204" pitchFamily="34" charset="-122"/>
                <a:ea typeface="Microsoft YaHei" panose="020B0503020204020204" pitchFamily="34" charset="-122"/>
                <a:cs typeface="Arial"/>
              </a:endParaRPr>
            </a:p>
          </p:txBody>
        </p:sp>
        <p:sp>
          <p:nvSpPr>
            <p:cNvPr id="31" name="矩形: 圆角 196">
              <a:extLst>
                <a:ext uri="{FF2B5EF4-FFF2-40B4-BE49-F238E27FC236}">
                  <a16:creationId xmlns:a16="http://schemas.microsoft.com/office/drawing/2014/main" id="{2FE64B96-1C2D-B147-A3D2-57EC8BB0B951}"/>
                </a:ext>
              </a:extLst>
            </p:cNvPr>
            <p:cNvSpPr/>
            <p:nvPr/>
          </p:nvSpPr>
          <p:spPr>
            <a:xfrm>
              <a:off x="10046593" y="3981827"/>
              <a:ext cx="1740646" cy="294956"/>
            </a:xfrm>
            <a:prstGeom prst="roundRect">
              <a:avLst/>
            </a:prstGeom>
            <a:solidFill>
              <a:srgbClr val="FFEEBA">
                <a:alpha val="100000"/>
              </a:srgbClr>
            </a:solidFill>
            <a:ln w="0"/>
          </p:spPr>
          <p:txBody>
            <a:bodyPr anchor="ctr"/>
            <a:lstStyle/>
            <a:p>
              <a:pPr algn="ctr"/>
              <a:r>
                <a:rPr lang="en-US" altLang="zh-CN" sz="1400">
                  <a:latin typeface="Microsoft YaHei" panose="020B0503020204020204" pitchFamily="34" charset="-122"/>
                  <a:ea typeface="Microsoft YaHei" panose="020B0503020204020204" pitchFamily="34" charset="-122"/>
                </a:rPr>
                <a:t>Semantic tokens</a:t>
              </a:r>
              <a:endParaRPr>
                <a:latin typeface="Microsoft YaHei" panose="020B0503020204020204" pitchFamily="34" charset="-122"/>
                <a:ea typeface="Microsoft YaHei" panose="020B0503020204020204" pitchFamily="34" charset="-122"/>
              </a:endParaRPr>
            </a:p>
          </p:txBody>
        </p:sp>
        <p:cxnSp>
          <p:nvCxnSpPr>
            <p:cNvPr id="32" name="直接箭头连接符 197">
              <a:extLst>
                <a:ext uri="{FF2B5EF4-FFF2-40B4-BE49-F238E27FC236}">
                  <a16:creationId xmlns:a16="http://schemas.microsoft.com/office/drawing/2014/main" id="{8B5DB88E-9810-7A4D-A9AE-25010FCC9BFD}"/>
                </a:ext>
              </a:extLst>
            </p:cNvPr>
            <p:cNvCxnSpPr>
              <a:stCxn id="30" idx="6"/>
              <a:endCxn id="31" idx="1"/>
            </p:cNvCxnSpPr>
            <p:nvPr/>
          </p:nvCxnSpPr>
          <p:spPr>
            <a:xfrm>
              <a:off x="9510325" y="4129305"/>
              <a:ext cx="536267" cy="0"/>
            </a:xfrm>
            <a:prstGeom prst="straightConnector1">
              <a:avLst/>
            </a:prstGeom>
            <a:ln w="25400">
              <a:solidFill>
                <a:srgbClr val="000000">
                  <a:alpha val="100000"/>
                </a:srgbClr>
              </a:solidFill>
              <a:prstDash val="solid"/>
              <a:headEnd/>
              <a:tailEnd type="triangle"/>
            </a:ln>
          </p:spPr>
        </p:cxnSp>
        <p:sp>
          <p:nvSpPr>
            <p:cNvPr id="33" name="椭圆 32">
              <a:extLst>
                <a:ext uri="{FF2B5EF4-FFF2-40B4-BE49-F238E27FC236}">
                  <a16:creationId xmlns:a16="http://schemas.microsoft.com/office/drawing/2014/main" id="{684847EE-C525-C548-88E1-D249DB0DCD98}"/>
                </a:ext>
              </a:extLst>
            </p:cNvPr>
            <p:cNvSpPr/>
            <p:nvPr/>
          </p:nvSpPr>
          <p:spPr>
            <a:xfrm>
              <a:off x="7942926" y="1378288"/>
              <a:ext cx="1654895" cy="368300"/>
            </a:xfrm>
            <a:prstGeom prst="ellipse">
              <a:avLst/>
            </a:prstGeom>
            <a:solidFill>
              <a:schemeClr val="bg1">
                <a:lumMod val="95000"/>
                <a:alpha val="100000"/>
              </a:schemeClr>
            </a:solidFill>
            <a:ln w="19050">
              <a:solidFill>
                <a:srgbClr val="800202">
                  <a:alpha val="100000"/>
                </a:srgbClr>
              </a:solidFill>
              <a:prstDash val="sysDot"/>
              <a:miter lim="800000"/>
            </a:ln>
          </p:spPr>
          <p:txBody>
            <a:bodyPr lIns="91440" tIns="45720" rIns="91440" bIns="45720" anchor="ctr"/>
            <a:lstStyle/>
            <a:p>
              <a:pPr algn="ctr"/>
              <a:r>
                <a:rPr lang="en-US" altLang="zh-CN" sz="1400">
                  <a:latin typeface="Microsoft YaHei" panose="020B0503020204020204" pitchFamily="34" charset="-122"/>
                  <a:ea typeface="Microsoft YaHei" panose="020B0503020204020204" pitchFamily="34" charset="-122"/>
                </a:rPr>
                <a:t>SSL loss</a:t>
              </a:r>
              <a:endParaRPr lang="zh-CN" altLang="en-US" sz="1400">
                <a:latin typeface="Microsoft YaHei" panose="020B0503020204020204" pitchFamily="34" charset="-122"/>
                <a:ea typeface="Microsoft YaHei" panose="020B0503020204020204" pitchFamily="34" charset="-122"/>
                <a:cs typeface="Arial"/>
              </a:endParaRPr>
            </a:p>
          </p:txBody>
        </p:sp>
      </p:grpSp>
      <p:sp>
        <p:nvSpPr>
          <p:cNvPr id="35" name="文本框 34">
            <a:extLst>
              <a:ext uri="{FF2B5EF4-FFF2-40B4-BE49-F238E27FC236}">
                <a16:creationId xmlns:a16="http://schemas.microsoft.com/office/drawing/2014/main" id="{CF61A4A2-F7BB-0B4C-A8E9-CDDD63312AC0}"/>
              </a:ext>
            </a:extLst>
          </p:cNvPr>
          <p:cNvSpPr txBox="1"/>
          <p:nvPr/>
        </p:nvSpPr>
        <p:spPr>
          <a:xfrm>
            <a:off x="4138862" y="1089088"/>
            <a:ext cx="4733027" cy="369332"/>
          </a:xfrm>
          <a:prstGeom prst="rect">
            <a:avLst/>
          </a:prstGeom>
          <a:noFill/>
        </p:spPr>
        <p:txBody>
          <a:bodyPr wrap="none" rtlCol="0">
            <a:spAutoFit/>
          </a:bodyPr>
          <a:lstStyle/>
          <a:p>
            <a:pPr algn="l"/>
            <a:r>
              <a:rPr kumimoji="1" lang="en-US" altLang="zh-CN" b="1">
                <a:latin typeface="Microsoft YaHei" panose="020B0503020204020204" pitchFamily="34" charset="-122"/>
                <a:ea typeface="Microsoft YaHei" panose="020B0503020204020204" pitchFamily="34" charset="-122"/>
              </a:rPr>
              <a:t>Obtaining semantic tokens: two modes</a:t>
            </a:r>
            <a:endParaRPr kumimoji="1" lang="zh-CN" altLang="en-US" b="1">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4784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C257E0-0D4C-C341-ABB2-3D036E8B509E}"/>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EA1994B7-EA99-BB4E-B2F4-76502D4E5B27}"/>
              </a:ext>
            </a:extLst>
          </p:cNvPr>
          <p:cNvSpPr>
            <a:spLocks noGrp="1"/>
          </p:cNvSpPr>
          <p:nvPr>
            <p:ph idx="1"/>
          </p:nvPr>
        </p:nvSpPr>
        <p:spPr>
          <a:xfrm>
            <a:off x="609600" y="1559292"/>
            <a:ext cx="11055352" cy="4533533"/>
          </a:xfrm>
        </p:spPr>
        <p:txBody>
          <a:bodyPr/>
          <a:lstStyle/>
          <a:p>
            <a:r>
              <a:rPr kumimoji="1" lang="en-US" altLang="zh-CN"/>
              <a:t>Shares the same structures with general-purpose SSL models</a:t>
            </a:r>
          </a:p>
          <a:p>
            <a:r>
              <a:rPr kumimoji="1" lang="en-US" altLang="zh-CN"/>
              <a:t>One extra objective: pushes embeddings to be similar across perturbations</a:t>
            </a:r>
            <a:endParaRPr kumimoji="1" lang="zh-CN" altLang="en-US"/>
          </a:p>
        </p:txBody>
      </p:sp>
      <p:sp>
        <p:nvSpPr>
          <p:cNvPr id="4" name="灯片编号占位符 3">
            <a:extLst>
              <a:ext uri="{FF2B5EF4-FFF2-40B4-BE49-F238E27FC236}">
                <a16:creationId xmlns:a16="http://schemas.microsoft.com/office/drawing/2014/main" id="{B394E245-7D69-8540-B554-2EE94DB74AA5}"/>
              </a:ext>
            </a:extLst>
          </p:cNvPr>
          <p:cNvSpPr>
            <a:spLocks noGrp="1"/>
          </p:cNvSpPr>
          <p:nvPr>
            <p:ph type="sldNum" sz="quarter" idx="12"/>
          </p:nvPr>
        </p:nvSpPr>
        <p:spPr/>
        <p:txBody>
          <a:bodyPr/>
          <a:lstStyle/>
          <a:p>
            <a:fld id="{E35E9E6D-B1E9-4F08-8E83-0E081C425F53}" type="slidenum">
              <a:rPr lang="en-US" altLang="zh-CN" smtClean="0"/>
              <a:t>42</a:t>
            </a:fld>
            <a:endParaRPr lang="zh-CN" altLang="en-US"/>
          </a:p>
        </p:txBody>
      </p:sp>
      <p:sp>
        <p:nvSpPr>
          <p:cNvPr id="5" name="矩形: 圆角 121">
            <a:extLst>
              <a:ext uri="{FF2B5EF4-FFF2-40B4-BE49-F238E27FC236}">
                <a16:creationId xmlns:a16="http://schemas.microsoft.com/office/drawing/2014/main" id="{DCC00C2E-E9FE-DF46-BACF-90836A15DDFC}"/>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Perturbation-Invariant SSL Tokens</a:t>
            </a:r>
          </a:p>
        </p:txBody>
      </p:sp>
      <p:cxnSp>
        <p:nvCxnSpPr>
          <p:cNvPr id="55" name="直线箭头连接符 54">
            <a:extLst>
              <a:ext uri="{FF2B5EF4-FFF2-40B4-BE49-F238E27FC236}">
                <a16:creationId xmlns:a16="http://schemas.microsoft.com/office/drawing/2014/main" id="{C619BFC9-1C23-F041-8AF1-9CC6F1613D9D}"/>
              </a:ext>
            </a:extLst>
          </p:cNvPr>
          <p:cNvCxnSpPr>
            <a:cxnSpLocks/>
            <a:stCxn id="83" idx="0"/>
            <a:endCxn id="81" idx="1"/>
          </p:cNvCxnSpPr>
          <p:nvPr/>
        </p:nvCxnSpPr>
        <p:spPr>
          <a:xfrm>
            <a:off x="5527198" y="5497233"/>
            <a:ext cx="568802" cy="1"/>
          </a:xfrm>
          <a:prstGeom prst="straightConnector1">
            <a:avLst/>
          </a:prstGeom>
          <a:noFill/>
          <a:ln w="19050" cap="flat" cmpd="sng" algn="ctr">
            <a:solidFill>
              <a:sysClr val="windowText" lastClr="000000"/>
            </a:solidFill>
            <a:prstDash val="solid"/>
            <a:miter lim="800000"/>
            <a:tailEnd type="none"/>
          </a:ln>
          <a:effectLst/>
        </p:spPr>
      </p:cxnSp>
      <p:cxnSp>
        <p:nvCxnSpPr>
          <p:cNvPr id="56" name="直线箭头连接符 55">
            <a:extLst>
              <a:ext uri="{FF2B5EF4-FFF2-40B4-BE49-F238E27FC236}">
                <a16:creationId xmlns:a16="http://schemas.microsoft.com/office/drawing/2014/main" id="{255F2A0C-64ED-4242-BD60-CE63F91CD411}"/>
              </a:ext>
            </a:extLst>
          </p:cNvPr>
          <p:cNvCxnSpPr>
            <a:cxnSpLocks/>
            <a:endCxn id="74" idx="2"/>
          </p:cNvCxnSpPr>
          <p:nvPr/>
        </p:nvCxnSpPr>
        <p:spPr>
          <a:xfrm flipV="1">
            <a:off x="4620074" y="3285117"/>
            <a:ext cx="4556107" cy="9657"/>
          </a:xfrm>
          <a:prstGeom prst="straightConnector1">
            <a:avLst/>
          </a:prstGeom>
          <a:noFill/>
          <a:ln w="19050" cap="flat" cmpd="sng" algn="ctr">
            <a:solidFill>
              <a:sysClr val="windowText" lastClr="000000"/>
            </a:solidFill>
            <a:prstDash val="solid"/>
            <a:miter lim="800000"/>
            <a:tailEnd type="triangle"/>
          </a:ln>
          <a:effectLst/>
        </p:spPr>
      </p:cxnSp>
      <p:sp>
        <p:nvSpPr>
          <p:cNvPr id="57" name="梯形 56">
            <a:extLst>
              <a:ext uri="{FF2B5EF4-FFF2-40B4-BE49-F238E27FC236}">
                <a16:creationId xmlns:a16="http://schemas.microsoft.com/office/drawing/2014/main" id="{8467F798-E050-0446-B87C-3FA61091BBE7}"/>
              </a:ext>
            </a:extLst>
          </p:cNvPr>
          <p:cNvSpPr/>
          <p:nvPr/>
        </p:nvSpPr>
        <p:spPr>
          <a:xfrm rot="5400000">
            <a:off x="4369998" y="3086858"/>
            <a:ext cx="1212448" cy="419376"/>
          </a:xfrm>
          <a:prstGeom prst="trapezoid">
            <a:avLst>
              <a:gd name="adj" fmla="val 15124"/>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8" name="Picture 2">
            <a:extLst>
              <a:ext uri="{FF2B5EF4-FFF2-40B4-BE49-F238E27FC236}">
                <a16:creationId xmlns:a16="http://schemas.microsoft.com/office/drawing/2014/main" id="{9A467F6D-81AD-C345-80EF-D3EC63A958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r="23312"/>
          <a:stretch/>
        </p:blipFill>
        <p:spPr bwMode="auto">
          <a:xfrm>
            <a:off x="4259169" y="2495019"/>
            <a:ext cx="360905" cy="1599510"/>
          </a:xfrm>
          <a:prstGeom prst="rect">
            <a:avLst/>
          </a:prstGeom>
          <a:noFill/>
          <a:extLst>
            <a:ext uri="{909E8E84-426E-40DD-AFC4-6F175D3DCCD1}">
              <a14:hiddenFill xmlns:a14="http://schemas.microsoft.com/office/drawing/2010/main">
                <a:solidFill>
                  <a:srgbClr val="FFFFFF"/>
                </a:solidFill>
              </a14:hiddenFill>
            </a:ext>
          </a:extLst>
        </p:spPr>
      </p:pic>
      <p:sp>
        <p:nvSpPr>
          <p:cNvPr id="59" name="圆角矩形 58">
            <a:extLst>
              <a:ext uri="{FF2B5EF4-FFF2-40B4-BE49-F238E27FC236}">
                <a16:creationId xmlns:a16="http://schemas.microsoft.com/office/drawing/2014/main" id="{C166FC03-0A79-6040-8BAD-8485A2B2C965}"/>
              </a:ext>
            </a:extLst>
          </p:cNvPr>
          <p:cNvSpPr/>
          <p:nvPr/>
        </p:nvSpPr>
        <p:spPr>
          <a:xfrm>
            <a:off x="5734506" y="2690322"/>
            <a:ext cx="1548372" cy="119118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圆角矩形 59">
            <a:extLst>
              <a:ext uri="{FF2B5EF4-FFF2-40B4-BE49-F238E27FC236}">
                <a16:creationId xmlns:a16="http://schemas.microsoft.com/office/drawing/2014/main" id="{40B0824F-2F94-7C4E-831B-EF122F4C0805}"/>
              </a:ext>
            </a:extLst>
          </p:cNvPr>
          <p:cNvSpPr/>
          <p:nvPr/>
        </p:nvSpPr>
        <p:spPr>
          <a:xfrm>
            <a:off x="5233810" y="3088827"/>
            <a:ext cx="452797"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61" name="文本框 60">
            <a:extLst>
              <a:ext uri="{FF2B5EF4-FFF2-40B4-BE49-F238E27FC236}">
                <a16:creationId xmlns:a16="http://schemas.microsoft.com/office/drawing/2014/main" id="{7CDA4597-D2F5-5B4A-B1B4-F7D8B5B01DDE}"/>
              </a:ext>
            </a:extLst>
          </p:cNvPr>
          <p:cNvSpPr txBox="1"/>
          <p:nvPr/>
        </p:nvSpPr>
        <p:spPr>
          <a:xfrm rot="5400000">
            <a:off x="4459100" y="3101247"/>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62" name="文本框 61">
            <a:extLst>
              <a:ext uri="{FF2B5EF4-FFF2-40B4-BE49-F238E27FC236}">
                <a16:creationId xmlns:a16="http://schemas.microsoft.com/office/drawing/2014/main" id="{462A94C4-A9AD-A849-8FED-1270BF43EC51}"/>
              </a:ext>
            </a:extLst>
          </p:cNvPr>
          <p:cNvSpPr txBox="1"/>
          <p:nvPr/>
        </p:nvSpPr>
        <p:spPr>
          <a:xfrm>
            <a:off x="5798074" y="3111878"/>
            <a:ext cx="143295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Transformer</a:t>
            </a:r>
            <a:endParaRPr kumimoji="1" lang="zh-CN" altLang="en-US">
              <a:solidFill>
                <a:prstClr val="black"/>
              </a:solidFill>
              <a:latin typeface="Helvetica" pitchFamily="2" charset="0"/>
              <a:ea typeface="等线" panose="02010600030101010101" pitchFamily="2" charset="-122"/>
            </a:endParaRPr>
          </a:p>
        </p:txBody>
      </p:sp>
      <p:sp>
        <p:nvSpPr>
          <p:cNvPr id="63" name="矩形 62">
            <a:extLst>
              <a:ext uri="{FF2B5EF4-FFF2-40B4-BE49-F238E27FC236}">
                <a16:creationId xmlns:a16="http://schemas.microsoft.com/office/drawing/2014/main" id="{6730842E-C7F6-DA49-8813-54493EF65E2E}"/>
              </a:ext>
            </a:extLst>
          </p:cNvPr>
          <p:cNvSpPr/>
          <p:nvPr/>
        </p:nvSpPr>
        <p:spPr>
          <a:xfrm rot="16200000">
            <a:off x="7553974" y="2893174"/>
            <a:ext cx="95277" cy="423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4" name="矩形 63">
            <a:extLst>
              <a:ext uri="{FF2B5EF4-FFF2-40B4-BE49-F238E27FC236}">
                <a16:creationId xmlns:a16="http://schemas.microsoft.com/office/drawing/2014/main" id="{A98C7838-316F-6C48-BCA5-23A7B1A383FB}"/>
              </a:ext>
            </a:extLst>
          </p:cNvPr>
          <p:cNvSpPr/>
          <p:nvPr/>
        </p:nvSpPr>
        <p:spPr>
          <a:xfrm rot="16200000">
            <a:off x="7553973" y="2698602"/>
            <a:ext cx="95277" cy="423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5" name="矩形 64">
            <a:extLst>
              <a:ext uri="{FF2B5EF4-FFF2-40B4-BE49-F238E27FC236}">
                <a16:creationId xmlns:a16="http://schemas.microsoft.com/office/drawing/2014/main" id="{CC37F659-A055-514D-AE34-CE670EC0F96A}"/>
              </a:ext>
            </a:extLst>
          </p:cNvPr>
          <p:cNvSpPr/>
          <p:nvPr/>
        </p:nvSpPr>
        <p:spPr>
          <a:xfrm rot="16200000">
            <a:off x="7553974" y="3083549"/>
            <a:ext cx="95277" cy="423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6" name="矩形 65">
            <a:extLst>
              <a:ext uri="{FF2B5EF4-FFF2-40B4-BE49-F238E27FC236}">
                <a16:creationId xmlns:a16="http://schemas.microsoft.com/office/drawing/2014/main" id="{D0BFCC8B-E016-3B47-8363-F14FE6C5F7F6}"/>
              </a:ext>
            </a:extLst>
          </p:cNvPr>
          <p:cNvSpPr/>
          <p:nvPr/>
        </p:nvSpPr>
        <p:spPr>
          <a:xfrm rot="16200000">
            <a:off x="7553974" y="3273924"/>
            <a:ext cx="95277" cy="423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7" name="矩形 66">
            <a:extLst>
              <a:ext uri="{FF2B5EF4-FFF2-40B4-BE49-F238E27FC236}">
                <a16:creationId xmlns:a16="http://schemas.microsoft.com/office/drawing/2014/main" id="{D87B661C-09DF-6140-80B4-56F4EAD6979D}"/>
              </a:ext>
            </a:extLst>
          </p:cNvPr>
          <p:cNvSpPr/>
          <p:nvPr/>
        </p:nvSpPr>
        <p:spPr>
          <a:xfrm rot="16200000">
            <a:off x="7553974" y="3464299"/>
            <a:ext cx="95277" cy="423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8" name="圆角矩形 67">
            <a:extLst>
              <a:ext uri="{FF2B5EF4-FFF2-40B4-BE49-F238E27FC236}">
                <a16:creationId xmlns:a16="http://schemas.microsoft.com/office/drawing/2014/main" id="{F32E63B4-C2F9-1045-83DA-8FE6442991B7}"/>
              </a:ext>
            </a:extLst>
          </p:cNvPr>
          <p:cNvSpPr/>
          <p:nvPr/>
        </p:nvSpPr>
        <p:spPr>
          <a:xfrm>
            <a:off x="7929561" y="2801146"/>
            <a:ext cx="1059384" cy="102827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900" b="0" i="0" u="none" strike="noStrike" kern="0" cap="none" spc="0" normalizeH="0" baseline="0" noProof="0">
              <a:ln>
                <a:noFill/>
              </a:ln>
              <a:solidFill>
                <a:prstClr val="black"/>
              </a:solidFill>
              <a:effectLst/>
              <a:uLnTx/>
              <a:uFillTx/>
              <a:latin typeface="Helvetica" pitchFamily="2" charset="0"/>
              <a:ea typeface="等线" panose="02010600030101010101" pitchFamily="2" charset="-122"/>
              <a:cs typeface="+mn-cs"/>
            </a:endParaRPr>
          </a:p>
        </p:txBody>
      </p:sp>
      <p:sp>
        <p:nvSpPr>
          <p:cNvPr id="69" name="文本框 68">
            <a:extLst>
              <a:ext uri="{FF2B5EF4-FFF2-40B4-BE49-F238E27FC236}">
                <a16:creationId xmlns:a16="http://schemas.microsoft.com/office/drawing/2014/main" id="{4E3C1122-1615-DD44-B60F-47CD50ABB25A}"/>
              </a:ext>
            </a:extLst>
          </p:cNvPr>
          <p:cNvSpPr txBox="1"/>
          <p:nvPr/>
        </p:nvSpPr>
        <p:spPr>
          <a:xfrm>
            <a:off x="7948275" y="2975256"/>
            <a:ext cx="1040670" cy="738664"/>
          </a:xfrm>
          <a:prstGeom prst="rect">
            <a:avLst/>
          </a:prstGeom>
          <a:noFill/>
        </p:spPr>
        <p:txBody>
          <a:bodyPr wrap="none" rtlCol="0">
            <a:spAutoFit/>
          </a:bodyPr>
          <a:lstStyle/>
          <a:p>
            <a:pPr algn="ctr" fontAlgn="auto">
              <a:spcBef>
                <a:spcPts val="0"/>
              </a:spcBef>
              <a:spcAft>
                <a:spcPts val="0"/>
              </a:spcAft>
            </a:pPr>
            <a:r>
              <a:rPr kumimoji="1" lang="en-US" altLang="zh-CN" sz="1400">
                <a:solidFill>
                  <a:prstClr val="black"/>
                </a:solidFill>
                <a:latin typeface="Helvetica" pitchFamily="2" charset="0"/>
                <a:ea typeface="等线" panose="02010600030101010101" pitchFamily="2" charset="-122"/>
              </a:rPr>
              <a:t>Clustering </a:t>
            </a:r>
          </a:p>
          <a:p>
            <a:pPr algn="ctr" fontAlgn="auto">
              <a:spcBef>
                <a:spcPts val="0"/>
              </a:spcBef>
              <a:spcAft>
                <a:spcPts val="0"/>
              </a:spcAft>
            </a:pPr>
            <a:r>
              <a:rPr kumimoji="1" lang="en-US" altLang="zh-CN" sz="1400">
                <a:solidFill>
                  <a:prstClr val="black"/>
                </a:solidFill>
                <a:latin typeface="Helvetica" pitchFamily="2" charset="0"/>
                <a:ea typeface="等线" panose="02010600030101010101" pitchFamily="2" charset="-122"/>
              </a:rPr>
              <a:t>or</a:t>
            </a:r>
          </a:p>
          <a:p>
            <a:pPr algn="ctr" fontAlgn="auto">
              <a:spcBef>
                <a:spcPts val="0"/>
              </a:spcBef>
              <a:spcAft>
                <a:spcPts val="0"/>
              </a:spcAft>
            </a:pPr>
            <a:r>
              <a:rPr kumimoji="1" lang="en-US" altLang="zh-CN" sz="1400">
                <a:solidFill>
                  <a:prstClr val="black"/>
                </a:solidFill>
                <a:latin typeface="Helvetica" pitchFamily="2" charset="0"/>
                <a:ea typeface="等线" panose="02010600030101010101" pitchFamily="2" charset="-122"/>
              </a:rPr>
              <a:t>VQ-VAE</a:t>
            </a:r>
            <a:endParaRPr kumimoji="1" lang="zh-CN" altLang="en-US" sz="1400">
              <a:solidFill>
                <a:prstClr val="black"/>
              </a:solidFill>
              <a:latin typeface="Helvetica" pitchFamily="2" charset="0"/>
              <a:ea typeface="等线" panose="02010600030101010101" pitchFamily="2" charset="-122"/>
            </a:endParaRPr>
          </a:p>
        </p:txBody>
      </p:sp>
      <p:sp>
        <p:nvSpPr>
          <p:cNvPr id="70" name="左大括号 69">
            <a:extLst>
              <a:ext uri="{FF2B5EF4-FFF2-40B4-BE49-F238E27FC236}">
                <a16:creationId xmlns:a16="http://schemas.microsoft.com/office/drawing/2014/main" id="{2FB267BB-F75A-7A41-A0A7-E7F4B982967B}"/>
              </a:ext>
            </a:extLst>
          </p:cNvPr>
          <p:cNvSpPr/>
          <p:nvPr/>
        </p:nvSpPr>
        <p:spPr>
          <a:xfrm rot="16200000">
            <a:off x="5866185" y="2874580"/>
            <a:ext cx="346882" cy="2486509"/>
          </a:xfrm>
          <a:prstGeom prst="leftBrace">
            <a:avLst/>
          </a:prstGeom>
          <a:noFill/>
          <a:ln w="28575"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文本框 70">
            <a:extLst>
              <a:ext uri="{FF2B5EF4-FFF2-40B4-BE49-F238E27FC236}">
                <a16:creationId xmlns:a16="http://schemas.microsoft.com/office/drawing/2014/main" id="{C3AA5A85-FC27-AE4C-96F4-D9C664E73F42}"/>
              </a:ext>
            </a:extLst>
          </p:cNvPr>
          <p:cNvSpPr txBox="1"/>
          <p:nvPr/>
        </p:nvSpPr>
        <p:spPr>
          <a:xfrm>
            <a:off x="4907836" y="4236191"/>
            <a:ext cx="2486510" cy="369332"/>
          </a:xfrm>
          <a:prstGeom prst="rect">
            <a:avLst/>
          </a:prstGeom>
          <a:noFill/>
        </p:spPr>
        <p:txBody>
          <a:bodyPr wrap="square" rtlCol="0">
            <a:spAutoFit/>
          </a:bodyPr>
          <a:lstStyle/>
          <a:p>
            <a:pPr algn="ct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Speech SSL Model</a:t>
            </a:r>
            <a:endParaRPr kumimoji="1" lang="zh-CN" altLang="en-US">
              <a:solidFill>
                <a:prstClr val="black"/>
              </a:solidFill>
              <a:latin typeface="Helvetica" pitchFamily="2" charset="0"/>
              <a:ea typeface="等线" panose="02010600030101010101" pitchFamily="2" charset="-122"/>
            </a:endParaRPr>
          </a:p>
        </p:txBody>
      </p:sp>
      <p:sp>
        <p:nvSpPr>
          <p:cNvPr id="72" name="椭圆 71">
            <a:extLst>
              <a:ext uri="{FF2B5EF4-FFF2-40B4-BE49-F238E27FC236}">
                <a16:creationId xmlns:a16="http://schemas.microsoft.com/office/drawing/2014/main" id="{6310B0A6-12C4-5445-9D9C-DD6D127817D5}"/>
              </a:ext>
            </a:extLst>
          </p:cNvPr>
          <p:cNvSpPr/>
          <p:nvPr/>
        </p:nvSpPr>
        <p:spPr>
          <a:xfrm>
            <a:off x="9176181" y="2802463"/>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椭圆 72">
            <a:extLst>
              <a:ext uri="{FF2B5EF4-FFF2-40B4-BE49-F238E27FC236}">
                <a16:creationId xmlns:a16="http://schemas.microsoft.com/office/drawing/2014/main" id="{630238BD-9C3A-024E-A5E8-287F1B961E95}"/>
              </a:ext>
            </a:extLst>
          </p:cNvPr>
          <p:cNvSpPr/>
          <p:nvPr/>
        </p:nvSpPr>
        <p:spPr>
          <a:xfrm>
            <a:off x="9176181" y="300487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椭圆 73">
            <a:extLst>
              <a:ext uri="{FF2B5EF4-FFF2-40B4-BE49-F238E27FC236}">
                <a16:creationId xmlns:a16="http://schemas.microsoft.com/office/drawing/2014/main" id="{4AED26C0-8C38-1943-8AFE-41586BE1E133}"/>
              </a:ext>
            </a:extLst>
          </p:cNvPr>
          <p:cNvSpPr/>
          <p:nvPr/>
        </p:nvSpPr>
        <p:spPr>
          <a:xfrm>
            <a:off x="9176181" y="3207291"/>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椭圆 74">
            <a:extLst>
              <a:ext uri="{FF2B5EF4-FFF2-40B4-BE49-F238E27FC236}">
                <a16:creationId xmlns:a16="http://schemas.microsoft.com/office/drawing/2014/main" id="{8A590BE2-097D-C142-B0CF-4F424F6EE82C}"/>
              </a:ext>
            </a:extLst>
          </p:cNvPr>
          <p:cNvSpPr/>
          <p:nvPr/>
        </p:nvSpPr>
        <p:spPr>
          <a:xfrm>
            <a:off x="9176181" y="3409705"/>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椭圆 75">
            <a:extLst>
              <a:ext uri="{FF2B5EF4-FFF2-40B4-BE49-F238E27FC236}">
                <a16:creationId xmlns:a16="http://schemas.microsoft.com/office/drawing/2014/main" id="{CE29D918-FF91-244B-8AB1-3EA5941A693A}"/>
              </a:ext>
            </a:extLst>
          </p:cNvPr>
          <p:cNvSpPr/>
          <p:nvPr/>
        </p:nvSpPr>
        <p:spPr>
          <a:xfrm>
            <a:off x="9176181" y="3612119"/>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77" name="肘形连接符 76">
            <a:extLst>
              <a:ext uri="{FF2B5EF4-FFF2-40B4-BE49-F238E27FC236}">
                <a16:creationId xmlns:a16="http://schemas.microsoft.com/office/drawing/2014/main" id="{C8BE0CF1-1EF7-1945-B1EF-91C5E7DBD6CD}"/>
              </a:ext>
            </a:extLst>
          </p:cNvPr>
          <p:cNvCxnSpPr>
            <a:stCxn id="60" idx="0"/>
            <a:endCxn id="72" idx="0"/>
          </p:cNvCxnSpPr>
          <p:nvPr/>
        </p:nvCxnSpPr>
        <p:spPr>
          <a:xfrm rot="5400000" flipH="1" flipV="1">
            <a:off x="7213926" y="1048746"/>
            <a:ext cx="286364" cy="3793798"/>
          </a:xfrm>
          <a:prstGeom prst="bentConnector3">
            <a:avLst>
              <a:gd name="adj1" fmla="val 179828"/>
            </a:avLst>
          </a:prstGeom>
          <a:noFill/>
          <a:ln w="19050" cap="flat" cmpd="sng" algn="ctr">
            <a:solidFill>
              <a:sysClr val="window" lastClr="FFFFFF">
                <a:lumMod val="50000"/>
              </a:sysClr>
            </a:solidFill>
            <a:prstDash val="sysDash"/>
            <a:miter lim="800000"/>
            <a:tailEnd type="triangle"/>
          </a:ln>
          <a:effectLst/>
        </p:spPr>
      </p:cxnSp>
      <p:sp>
        <p:nvSpPr>
          <p:cNvPr id="78" name="文本框 77">
            <a:extLst>
              <a:ext uri="{FF2B5EF4-FFF2-40B4-BE49-F238E27FC236}">
                <a16:creationId xmlns:a16="http://schemas.microsoft.com/office/drawing/2014/main" id="{9AB8E803-6D6E-3D49-B26B-951A01DC8646}"/>
              </a:ext>
            </a:extLst>
          </p:cNvPr>
          <p:cNvSpPr txBox="1"/>
          <p:nvPr/>
        </p:nvSpPr>
        <p:spPr>
          <a:xfrm>
            <a:off x="7194569" y="3765412"/>
            <a:ext cx="899605" cy="430887"/>
          </a:xfrm>
          <a:prstGeom prst="rect">
            <a:avLst/>
          </a:prstGeom>
          <a:noFill/>
        </p:spPr>
        <p:txBody>
          <a:bodyPr wrap="none" rtlCol="0">
            <a:spAutoFit/>
          </a:bodyPr>
          <a:lstStyle/>
          <a:p>
            <a:pPr algn="ctr" fontAlgn="auto">
              <a:spcBef>
                <a:spcPts val="0"/>
              </a:spcBef>
              <a:spcAft>
                <a:spcPts val="0"/>
              </a:spcAft>
            </a:pPr>
            <a:r>
              <a:rPr kumimoji="1" lang="en-US" altLang="zh-CN" sz="1050">
                <a:solidFill>
                  <a:prstClr val="black"/>
                </a:solidFill>
                <a:latin typeface="Helvetica" pitchFamily="2" charset="0"/>
                <a:ea typeface="等线" panose="02010600030101010101" pitchFamily="2" charset="-122"/>
              </a:rPr>
              <a:t>Continuous</a:t>
            </a:r>
          </a:p>
          <a:p>
            <a:pPr algn="ctr" fontAlgn="auto">
              <a:spcBef>
                <a:spcPts val="0"/>
              </a:spcBef>
              <a:spcAft>
                <a:spcPts val="0"/>
              </a:spcAft>
            </a:pPr>
            <a:r>
              <a:rPr kumimoji="1" lang="en-US" altLang="zh-CN" sz="1050">
                <a:solidFill>
                  <a:prstClr val="black"/>
                </a:solidFill>
                <a:latin typeface="Helvetica" pitchFamily="2" charset="0"/>
                <a:ea typeface="等线" panose="02010600030101010101" pitchFamily="2" charset="-122"/>
              </a:rPr>
              <a:t>features</a:t>
            </a:r>
            <a:endParaRPr kumimoji="1" lang="zh-CN" altLang="en-US" sz="1050">
              <a:solidFill>
                <a:prstClr val="black"/>
              </a:solidFill>
              <a:latin typeface="Helvetica" pitchFamily="2" charset="0"/>
              <a:ea typeface="等线" panose="02010600030101010101" pitchFamily="2" charset="-122"/>
            </a:endParaRPr>
          </a:p>
        </p:txBody>
      </p:sp>
      <p:sp>
        <p:nvSpPr>
          <p:cNvPr id="79" name="梯形 78">
            <a:extLst>
              <a:ext uri="{FF2B5EF4-FFF2-40B4-BE49-F238E27FC236}">
                <a16:creationId xmlns:a16="http://schemas.microsoft.com/office/drawing/2014/main" id="{D28A3DD2-3602-194F-B6BD-0ACB77924A13}"/>
              </a:ext>
            </a:extLst>
          </p:cNvPr>
          <p:cNvSpPr/>
          <p:nvPr/>
        </p:nvSpPr>
        <p:spPr>
          <a:xfrm rot="5400000">
            <a:off x="4731492" y="5298178"/>
            <a:ext cx="1212448" cy="419376"/>
          </a:xfrm>
          <a:prstGeom prst="trapezoid">
            <a:avLst>
              <a:gd name="adj" fmla="val 15124"/>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0" name="Picture 2">
            <a:extLst>
              <a:ext uri="{FF2B5EF4-FFF2-40B4-BE49-F238E27FC236}">
                <a16:creationId xmlns:a16="http://schemas.microsoft.com/office/drawing/2014/main" id="{16CF983C-06DA-1542-88B7-4AFA576576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r="23312" b="56006"/>
          <a:stretch/>
        </p:blipFill>
        <p:spPr bwMode="auto">
          <a:xfrm>
            <a:off x="4435527" y="4581928"/>
            <a:ext cx="436264" cy="850614"/>
          </a:xfrm>
          <a:prstGeom prst="rect">
            <a:avLst/>
          </a:prstGeom>
          <a:noFill/>
          <a:extLst>
            <a:ext uri="{909E8E84-426E-40DD-AFC4-6F175D3DCCD1}">
              <a14:hiddenFill xmlns:a14="http://schemas.microsoft.com/office/drawing/2010/main">
                <a:solidFill>
                  <a:srgbClr val="FFFFFF"/>
                </a:solidFill>
              </a14:hiddenFill>
            </a:ext>
          </a:extLst>
        </p:spPr>
      </p:pic>
      <p:sp>
        <p:nvSpPr>
          <p:cNvPr id="81" name="圆角矩形 80">
            <a:extLst>
              <a:ext uri="{FF2B5EF4-FFF2-40B4-BE49-F238E27FC236}">
                <a16:creationId xmlns:a16="http://schemas.microsoft.com/office/drawing/2014/main" id="{ACE2E0D8-8D70-9E48-8A35-09F12962A71C}"/>
              </a:ext>
            </a:extLst>
          </p:cNvPr>
          <p:cNvSpPr/>
          <p:nvPr/>
        </p:nvSpPr>
        <p:spPr>
          <a:xfrm>
            <a:off x="6096000" y="4901642"/>
            <a:ext cx="1548372" cy="119118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2" name="圆角矩形 81">
            <a:extLst>
              <a:ext uri="{FF2B5EF4-FFF2-40B4-BE49-F238E27FC236}">
                <a16:creationId xmlns:a16="http://schemas.microsoft.com/office/drawing/2014/main" id="{94817F82-2E16-9A49-BFE9-0C03C83C7052}"/>
              </a:ext>
            </a:extLst>
          </p:cNvPr>
          <p:cNvSpPr/>
          <p:nvPr/>
        </p:nvSpPr>
        <p:spPr>
          <a:xfrm>
            <a:off x="5595304" y="5300147"/>
            <a:ext cx="452797"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83" name="文本框 82">
            <a:extLst>
              <a:ext uri="{FF2B5EF4-FFF2-40B4-BE49-F238E27FC236}">
                <a16:creationId xmlns:a16="http://schemas.microsoft.com/office/drawing/2014/main" id="{D52CFEB9-5263-7E4C-99EC-DA3320CC55AB}"/>
              </a:ext>
            </a:extLst>
          </p:cNvPr>
          <p:cNvSpPr txBox="1"/>
          <p:nvPr/>
        </p:nvSpPr>
        <p:spPr>
          <a:xfrm rot="5400000">
            <a:off x="4820594" y="5312567"/>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84" name="文本框 83">
            <a:extLst>
              <a:ext uri="{FF2B5EF4-FFF2-40B4-BE49-F238E27FC236}">
                <a16:creationId xmlns:a16="http://schemas.microsoft.com/office/drawing/2014/main" id="{B5BA9330-F44E-B34D-A172-780C1BCFAF61}"/>
              </a:ext>
            </a:extLst>
          </p:cNvPr>
          <p:cNvSpPr txBox="1"/>
          <p:nvPr/>
        </p:nvSpPr>
        <p:spPr>
          <a:xfrm>
            <a:off x="6159568" y="5323198"/>
            <a:ext cx="143295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Transformer</a:t>
            </a:r>
            <a:endParaRPr kumimoji="1" lang="zh-CN" altLang="en-US">
              <a:solidFill>
                <a:prstClr val="black"/>
              </a:solidFill>
              <a:latin typeface="Helvetica" pitchFamily="2" charset="0"/>
              <a:ea typeface="等线" panose="02010600030101010101" pitchFamily="2" charset="-122"/>
            </a:endParaRPr>
          </a:p>
        </p:txBody>
      </p:sp>
      <p:sp>
        <p:nvSpPr>
          <p:cNvPr id="85" name="矩形 84">
            <a:extLst>
              <a:ext uri="{FF2B5EF4-FFF2-40B4-BE49-F238E27FC236}">
                <a16:creationId xmlns:a16="http://schemas.microsoft.com/office/drawing/2014/main" id="{149FEBEB-0F9F-A94D-B5C4-7462D1F54AAB}"/>
              </a:ext>
            </a:extLst>
          </p:cNvPr>
          <p:cNvSpPr/>
          <p:nvPr/>
        </p:nvSpPr>
        <p:spPr>
          <a:xfrm rot="16200000">
            <a:off x="7933457" y="4941794"/>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86" name="矩形 85">
            <a:extLst>
              <a:ext uri="{FF2B5EF4-FFF2-40B4-BE49-F238E27FC236}">
                <a16:creationId xmlns:a16="http://schemas.microsoft.com/office/drawing/2014/main" id="{83BFBC36-B2BB-5449-B9AE-3B25BF9B6122}"/>
              </a:ext>
            </a:extLst>
          </p:cNvPr>
          <p:cNvSpPr/>
          <p:nvPr/>
        </p:nvSpPr>
        <p:spPr>
          <a:xfrm rot="16200000">
            <a:off x="7933456" y="4747222"/>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87" name="矩形 86">
            <a:extLst>
              <a:ext uri="{FF2B5EF4-FFF2-40B4-BE49-F238E27FC236}">
                <a16:creationId xmlns:a16="http://schemas.microsoft.com/office/drawing/2014/main" id="{22CD4796-EC1A-494E-A41C-820A362E642E}"/>
              </a:ext>
            </a:extLst>
          </p:cNvPr>
          <p:cNvSpPr/>
          <p:nvPr/>
        </p:nvSpPr>
        <p:spPr>
          <a:xfrm rot="16200000">
            <a:off x="7933457" y="5132169"/>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pic>
        <p:nvPicPr>
          <p:cNvPr id="88" name="Picture 2">
            <a:extLst>
              <a:ext uri="{FF2B5EF4-FFF2-40B4-BE49-F238E27FC236}">
                <a16:creationId xmlns:a16="http://schemas.microsoft.com/office/drawing/2014/main" id="{8C6EFB2B-EB72-1C4A-B60F-5A38ED274B79}"/>
              </a:ext>
            </a:extLst>
          </p:cNvPr>
          <p:cNvPicPr>
            <a:picLocks noChangeAspect="1" noChangeArrowheads="1"/>
          </p:cNvPicPr>
          <p:nvPr/>
        </p:nvPicPr>
        <p:blipFill rotWithShape="1">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4435479" y="5594367"/>
            <a:ext cx="412634" cy="803274"/>
          </a:xfrm>
          <a:prstGeom prst="rect">
            <a:avLst/>
          </a:prstGeom>
          <a:solidFill>
            <a:sysClr val="window" lastClr="FFFFFF"/>
          </a:solidFill>
        </p:spPr>
      </p:pic>
      <p:cxnSp>
        <p:nvCxnSpPr>
          <p:cNvPr id="89" name="曲线连接符 88">
            <a:extLst>
              <a:ext uri="{FF2B5EF4-FFF2-40B4-BE49-F238E27FC236}">
                <a16:creationId xmlns:a16="http://schemas.microsoft.com/office/drawing/2014/main" id="{1453065D-A6B8-A443-8A5F-343268ED1085}"/>
              </a:ext>
            </a:extLst>
          </p:cNvPr>
          <p:cNvCxnSpPr>
            <a:cxnSpLocks/>
            <a:stCxn id="80" idx="1"/>
            <a:endCxn id="88" idx="1"/>
          </p:cNvCxnSpPr>
          <p:nvPr/>
        </p:nvCxnSpPr>
        <p:spPr>
          <a:xfrm rot="10800000" flipV="1">
            <a:off x="4435479" y="5007234"/>
            <a:ext cx="48" cy="988769"/>
          </a:xfrm>
          <a:prstGeom prst="curvedConnector3">
            <a:avLst>
              <a:gd name="adj1" fmla="val 476350000"/>
            </a:avLst>
          </a:prstGeom>
          <a:noFill/>
          <a:ln w="19050" cap="flat" cmpd="sng" algn="ctr">
            <a:solidFill>
              <a:sysClr val="windowText" lastClr="000000"/>
            </a:solidFill>
            <a:prstDash val="solid"/>
            <a:miter lim="800000"/>
            <a:tailEnd type="triangle"/>
          </a:ln>
          <a:effectLst/>
        </p:spPr>
      </p:cxnSp>
      <p:sp>
        <p:nvSpPr>
          <p:cNvPr id="90" name="文本框 89">
            <a:extLst>
              <a:ext uri="{FF2B5EF4-FFF2-40B4-BE49-F238E27FC236}">
                <a16:creationId xmlns:a16="http://schemas.microsoft.com/office/drawing/2014/main" id="{2CE7436A-91D1-F34F-9B45-54DAC09B1E3B}"/>
              </a:ext>
            </a:extLst>
          </p:cNvPr>
          <p:cNvSpPr txBox="1"/>
          <p:nvPr/>
        </p:nvSpPr>
        <p:spPr>
          <a:xfrm>
            <a:off x="4149688" y="5391681"/>
            <a:ext cx="704042" cy="276999"/>
          </a:xfrm>
          <a:prstGeom prst="rect">
            <a:avLst/>
          </a:prstGeom>
          <a:noFill/>
        </p:spPr>
        <p:txBody>
          <a:bodyPr wrap="square" rtlCol="0">
            <a:spAutoFit/>
          </a:bodyPr>
          <a:lstStyle/>
          <a:p>
            <a:pPr algn="ctr" fontAlgn="auto">
              <a:spcBef>
                <a:spcPts val="0"/>
              </a:spcBef>
              <a:spcAft>
                <a:spcPts val="0"/>
              </a:spcAft>
            </a:pPr>
            <a:r>
              <a:rPr kumimoji="1" lang="en-US" altLang="zh-CN" sz="1200">
                <a:solidFill>
                  <a:prstClr val="black"/>
                </a:solidFill>
                <a:latin typeface="Helvetica" pitchFamily="2" charset="0"/>
                <a:ea typeface="等线" panose="02010600030101010101" pitchFamily="2" charset="-122"/>
              </a:rPr>
              <a:t>Perturb</a:t>
            </a:r>
            <a:endParaRPr kumimoji="1" lang="zh-CN" altLang="en-US" sz="1200">
              <a:solidFill>
                <a:prstClr val="black"/>
              </a:solidFill>
              <a:latin typeface="Helvetica" pitchFamily="2" charset="0"/>
              <a:ea typeface="等线" panose="02010600030101010101" pitchFamily="2" charset="-122"/>
            </a:endParaRPr>
          </a:p>
        </p:txBody>
      </p:sp>
      <p:sp>
        <p:nvSpPr>
          <p:cNvPr id="91" name="矩形 90">
            <a:extLst>
              <a:ext uri="{FF2B5EF4-FFF2-40B4-BE49-F238E27FC236}">
                <a16:creationId xmlns:a16="http://schemas.microsoft.com/office/drawing/2014/main" id="{445A6305-E8F5-9047-9C91-7C889C9896C3}"/>
              </a:ext>
            </a:extLst>
          </p:cNvPr>
          <p:cNvSpPr/>
          <p:nvPr/>
        </p:nvSpPr>
        <p:spPr>
          <a:xfrm rot="16200000">
            <a:off x="7933457" y="5658919"/>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92" name="矩形 91">
            <a:extLst>
              <a:ext uri="{FF2B5EF4-FFF2-40B4-BE49-F238E27FC236}">
                <a16:creationId xmlns:a16="http://schemas.microsoft.com/office/drawing/2014/main" id="{EF40F2C7-E8E7-C841-A371-11C4B1554F84}"/>
              </a:ext>
            </a:extLst>
          </p:cNvPr>
          <p:cNvSpPr/>
          <p:nvPr/>
        </p:nvSpPr>
        <p:spPr>
          <a:xfrm rot="16200000">
            <a:off x="7933456" y="5464347"/>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93" name="矩形 92">
            <a:extLst>
              <a:ext uri="{FF2B5EF4-FFF2-40B4-BE49-F238E27FC236}">
                <a16:creationId xmlns:a16="http://schemas.microsoft.com/office/drawing/2014/main" id="{4E6097AB-B2E9-2240-9701-514A861586C4}"/>
              </a:ext>
            </a:extLst>
          </p:cNvPr>
          <p:cNvSpPr/>
          <p:nvPr/>
        </p:nvSpPr>
        <p:spPr>
          <a:xfrm rot="16200000">
            <a:off x="7933457" y="5849294"/>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cxnSp>
        <p:nvCxnSpPr>
          <p:cNvPr id="94" name="直线箭头连接符 93">
            <a:extLst>
              <a:ext uri="{FF2B5EF4-FFF2-40B4-BE49-F238E27FC236}">
                <a16:creationId xmlns:a16="http://schemas.microsoft.com/office/drawing/2014/main" id="{043F1AF9-5F8B-154B-9C9F-A5C655698C46}"/>
              </a:ext>
            </a:extLst>
          </p:cNvPr>
          <p:cNvCxnSpPr>
            <a:cxnSpLocks/>
            <a:endCxn id="79" idx="2"/>
          </p:cNvCxnSpPr>
          <p:nvPr/>
        </p:nvCxnSpPr>
        <p:spPr>
          <a:xfrm>
            <a:off x="4901629" y="5323198"/>
            <a:ext cx="226399" cy="184668"/>
          </a:xfrm>
          <a:prstGeom prst="straightConnector1">
            <a:avLst/>
          </a:prstGeom>
          <a:noFill/>
          <a:ln w="19050" cap="flat" cmpd="sng" algn="ctr">
            <a:solidFill>
              <a:sysClr val="windowText" lastClr="000000"/>
            </a:solidFill>
            <a:prstDash val="solid"/>
            <a:miter lim="800000"/>
            <a:tailEnd type="none"/>
          </a:ln>
          <a:effectLst/>
        </p:spPr>
      </p:cxnSp>
      <p:cxnSp>
        <p:nvCxnSpPr>
          <p:cNvPr id="95" name="直线箭头连接符 94">
            <a:extLst>
              <a:ext uri="{FF2B5EF4-FFF2-40B4-BE49-F238E27FC236}">
                <a16:creationId xmlns:a16="http://schemas.microsoft.com/office/drawing/2014/main" id="{45748E1D-882C-CB4A-BD13-00A0DD9293CA}"/>
              </a:ext>
            </a:extLst>
          </p:cNvPr>
          <p:cNvCxnSpPr>
            <a:cxnSpLocks/>
            <a:endCxn id="79" idx="2"/>
          </p:cNvCxnSpPr>
          <p:nvPr/>
        </p:nvCxnSpPr>
        <p:spPr>
          <a:xfrm flipV="1">
            <a:off x="4891273" y="5507866"/>
            <a:ext cx="236755" cy="215993"/>
          </a:xfrm>
          <a:prstGeom prst="straightConnector1">
            <a:avLst/>
          </a:prstGeom>
          <a:noFill/>
          <a:ln w="19050" cap="flat" cmpd="sng" algn="ctr">
            <a:solidFill>
              <a:sysClr val="windowText" lastClr="000000"/>
            </a:solidFill>
            <a:prstDash val="solid"/>
            <a:miter lim="800000"/>
            <a:tailEnd type="none"/>
          </a:ln>
          <a:effectLst/>
        </p:spPr>
      </p:cxnSp>
      <p:cxnSp>
        <p:nvCxnSpPr>
          <p:cNvPr id="96" name="直线箭头连接符 95">
            <a:extLst>
              <a:ext uri="{FF2B5EF4-FFF2-40B4-BE49-F238E27FC236}">
                <a16:creationId xmlns:a16="http://schemas.microsoft.com/office/drawing/2014/main" id="{149A2571-A14B-4C4B-8B9F-C6ECC60CBAFF}"/>
              </a:ext>
            </a:extLst>
          </p:cNvPr>
          <p:cNvCxnSpPr>
            <a:cxnSpLocks/>
            <a:stCxn id="81" idx="3"/>
            <a:endCxn id="87" idx="0"/>
          </p:cNvCxnSpPr>
          <p:nvPr/>
        </p:nvCxnSpPr>
        <p:spPr>
          <a:xfrm flipV="1">
            <a:off x="7644372" y="5344042"/>
            <a:ext cx="124851" cy="153192"/>
          </a:xfrm>
          <a:prstGeom prst="straightConnector1">
            <a:avLst/>
          </a:prstGeom>
          <a:noFill/>
          <a:ln w="19050" cap="flat" cmpd="sng" algn="ctr">
            <a:solidFill>
              <a:sysClr val="windowText" lastClr="000000"/>
            </a:solidFill>
            <a:prstDash val="solid"/>
            <a:miter lim="800000"/>
            <a:tailEnd type="triangle"/>
          </a:ln>
          <a:effectLst/>
        </p:spPr>
      </p:cxnSp>
      <p:cxnSp>
        <p:nvCxnSpPr>
          <p:cNvPr id="97" name="直线箭头连接符 96">
            <a:extLst>
              <a:ext uri="{FF2B5EF4-FFF2-40B4-BE49-F238E27FC236}">
                <a16:creationId xmlns:a16="http://schemas.microsoft.com/office/drawing/2014/main" id="{5E26B24B-7B00-D04D-9FCB-1D02595B332F}"/>
              </a:ext>
            </a:extLst>
          </p:cNvPr>
          <p:cNvCxnSpPr>
            <a:cxnSpLocks/>
            <a:stCxn id="81" idx="3"/>
            <a:endCxn id="92" idx="0"/>
          </p:cNvCxnSpPr>
          <p:nvPr/>
        </p:nvCxnSpPr>
        <p:spPr>
          <a:xfrm>
            <a:off x="7644372" y="5497234"/>
            <a:ext cx="124850" cy="178986"/>
          </a:xfrm>
          <a:prstGeom prst="straightConnector1">
            <a:avLst/>
          </a:prstGeom>
          <a:noFill/>
          <a:ln w="19050" cap="flat" cmpd="sng" algn="ctr">
            <a:solidFill>
              <a:sysClr val="windowText" lastClr="000000"/>
            </a:solidFill>
            <a:prstDash val="solid"/>
            <a:miter lim="800000"/>
            <a:tailEnd type="triangle"/>
          </a:ln>
          <a:effectLst/>
        </p:spPr>
      </p:cxnSp>
      <p:cxnSp>
        <p:nvCxnSpPr>
          <p:cNvPr id="98" name="曲线连接符 97">
            <a:extLst>
              <a:ext uri="{FF2B5EF4-FFF2-40B4-BE49-F238E27FC236}">
                <a16:creationId xmlns:a16="http://schemas.microsoft.com/office/drawing/2014/main" id="{18236A7E-4961-8D4D-97F4-AF4FB21DAAEF}"/>
              </a:ext>
            </a:extLst>
          </p:cNvPr>
          <p:cNvCxnSpPr>
            <a:cxnSpLocks/>
            <a:stCxn id="85" idx="2"/>
            <a:endCxn id="91" idx="2"/>
          </p:cNvCxnSpPr>
          <p:nvPr/>
        </p:nvCxnSpPr>
        <p:spPr>
          <a:xfrm>
            <a:off x="8192969" y="5153667"/>
            <a:ext cx="12700" cy="717125"/>
          </a:xfrm>
          <a:prstGeom prst="curvedConnector3">
            <a:avLst>
              <a:gd name="adj1" fmla="val 1643654"/>
            </a:avLst>
          </a:prstGeom>
          <a:noFill/>
          <a:ln w="19050" cap="flat" cmpd="sng" algn="ctr">
            <a:solidFill>
              <a:sysClr val="windowText" lastClr="000000"/>
            </a:solidFill>
            <a:prstDash val="solid"/>
            <a:miter lim="800000"/>
            <a:headEnd type="triangle"/>
            <a:tailEnd type="triangle"/>
          </a:ln>
          <a:effectLst/>
        </p:spPr>
      </p:cxnSp>
      <p:sp>
        <p:nvSpPr>
          <p:cNvPr id="99" name="文本框 98">
            <a:extLst>
              <a:ext uri="{FF2B5EF4-FFF2-40B4-BE49-F238E27FC236}">
                <a16:creationId xmlns:a16="http://schemas.microsoft.com/office/drawing/2014/main" id="{28D7BFED-2316-5D4F-9008-B77D951A4719}"/>
              </a:ext>
            </a:extLst>
          </p:cNvPr>
          <p:cNvSpPr txBox="1"/>
          <p:nvPr/>
        </p:nvSpPr>
        <p:spPr>
          <a:xfrm>
            <a:off x="8304717" y="5277031"/>
            <a:ext cx="704042" cy="461665"/>
          </a:xfrm>
          <a:prstGeom prst="rect">
            <a:avLst/>
          </a:prstGeom>
          <a:noFill/>
        </p:spPr>
        <p:txBody>
          <a:bodyPr wrap="square" rtlCol="0">
            <a:spAutoFit/>
          </a:bodyPr>
          <a:lstStyle/>
          <a:p>
            <a:pPr algn="ctr" fontAlgn="auto">
              <a:spcBef>
                <a:spcPts val="0"/>
              </a:spcBef>
              <a:spcAft>
                <a:spcPts val="0"/>
              </a:spcAft>
            </a:pPr>
            <a:r>
              <a:rPr kumimoji="1" lang="en-US" altLang="zh-CN" sz="1200">
                <a:solidFill>
                  <a:prstClr val="black"/>
                </a:solidFill>
                <a:latin typeface="Helvetica" pitchFamily="2" charset="0"/>
                <a:ea typeface="等线" panose="02010600030101010101" pitchFamily="2" charset="-122"/>
              </a:rPr>
              <a:t>Push similar</a:t>
            </a:r>
            <a:endParaRPr kumimoji="1" lang="zh-CN" altLang="en-US" sz="1200">
              <a:solidFill>
                <a:prstClr val="black"/>
              </a:solidFill>
              <a:latin typeface="Helvetica" pitchFamily="2" charset="0"/>
              <a:ea typeface="等线" panose="02010600030101010101" pitchFamily="2" charset="-122"/>
            </a:endParaRPr>
          </a:p>
        </p:txBody>
      </p:sp>
      <p:sp>
        <p:nvSpPr>
          <p:cNvPr id="100" name="左大括号 99">
            <a:extLst>
              <a:ext uri="{FF2B5EF4-FFF2-40B4-BE49-F238E27FC236}">
                <a16:creationId xmlns:a16="http://schemas.microsoft.com/office/drawing/2014/main" id="{1BFA4B88-06CB-F34C-831E-B08A42C43D6D}"/>
              </a:ext>
            </a:extLst>
          </p:cNvPr>
          <p:cNvSpPr/>
          <p:nvPr/>
        </p:nvSpPr>
        <p:spPr>
          <a:xfrm rot="5400000">
            <a:off x="6227678" y="3463658"/>
            <a:ext cx="346882" cy="2486509"/>
          </a:xfrm>
          <a:prstGeom prst="leftBrace">
            <a:avLst>
              <a:gd name="adj1" fmla="val 8333"/>
              <a:gd name="adj2" fmla="val 65169"/>
            </a:avLst>
          </a:prstGeom>
          <a:noFill/>
          <a:ln w="28575"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文本框 100">
            <a:extLst>
              <a:ext uri="{FF2B5EF4-FFF2-40B4-BE49-F238E27FC236}">
                <a16:creationId xmlns:a16="http://schemas.microsoft.com/office/drawing/2014/main" id="{C9AC996C-8F5E-8E41-8217-D80A4A06D0F6}"/>
              </a:ext>
            </a:extLst>
          </p:cNvPr>
          <p:cNvSpPr txBox="1"/>
          <p:nvPr/>
        </p:nvSpPr>
        <p:spPr>
          <a:xfrm>
            <a:off x="8679377" y="3790308"/>
            <a:ext cx="1165705" cy="368242"/>
          </a:xfrm>
          <a:prstGeom prst="rect">
            <a:avLst/>
          </a:prstGeom>
          <a:noFill/>
        </p:spPr>
        <p:txBody>
          <a:bodyPr wrap="none" rtlCol="0">
            <a:spAutoFit/>
          </a:bodyPr>
          <a:lstStyle/>
          <a:p>
            <a:pPr algn="ctr" fontAlgn="auto">
              <a:lnSpc>
                <a:spcPct val="80000"/>
              </a:lnSpc>
              <a:spcBef>
                <a:spcPts val="0"/>
              </a:spcBef>
              <a:spcAft>
                <a:spcPts val="0"/>
              </a:spcAft>
            </a:pPr>
            <a:r>
              <a:rPr kumimoji="1" lang="en-US" altLang="zh-CN" sz="1100" b="1">
                <a:solidFill>
                  <a:prstClr val="black"/>
                </a:solidFill>
                <a:latin typeface="Helvetica" pitchFamily="2" charset="0"/>
                <a:ea typeface="Cambria Math" panose="02040503050406030204" pitchFamily="18" charset="0"/>
                <a:cs typeface="Calibri" panose="020F0502020204030204" pitchFamily="34" charset="0"/>
              </a:rPr>
              <a:t>Discrete </a:t>
            </a:r>
          </a:p>
          <a:p>
            <a:pPr algn="ctr" fontAlgn="auto">
              <a:lnSpc>
                <a:spcPct val="80000"/>
              </a:lnSpc>
              <a:spcBef>
                <a:spcPts val="0"/>
              </a:spcBef>
              <a:spcAft>
                <a:spcPts val="0"/>
              </a:spcAft>
            </a:pPr>
            <a:r>
              <a:rPr kumimoji="1" lang="en-US" altLang="zh-CN" sz="1100" b="1">
                <a:solidFill>
                  <a:prstClr val="black"/>
                </a:solidFill>
                <a:latin typeface="Helvetica" pitchFamily="2" charset="0"/>
                <a:ea typeface="Cambria Math" panose="02040503050406030204" pitchFamily="18" charset="0"/>
                <a:cs typeface="Calibri" panose="020F0502020204030204" pitchFamily="34" charset="0"/>
              </a:rPr>
              <a:t>speech tokens</a:t>
            </a:r>
            <a:endParaRPr kumimoji="1" lang="zh-CN" altLang="en-US" sz="1100" b="1">
              <a:solidFill>
                <a:prstClr val="black"/>
              </a:solidFill>
              <a:latin typeface="Helvetica" pitchFamily="2" charset="0"/>
              <a:ea typeface="等线" panose="02010600030101010101" pitchFamily="2" charset="-122"/>
              <a:cs typeface="Calibri" panose="020F0502020204030204" pitchFamily="34" charset="0"/>
            </a:endParaRPr>
          </a:p>
        </p:txBody>
      </p:sp>
      <p:sp>
        <p:nvSpPr>
          <p:cNvPr id="102" name="文本框 101">
            <a:extLst>
              <a:ext uri="{FF2B5EF4-FFF2-40B4-BE49-F238E27FC236}">
                <a16:creationId xmlns:a16="http://schemas.microsoft.com/office/drawing/2014/main" id="{91B43B3A-579B-E649-81A4-3F53DBBB863C}"/>
              </a:ext>
            </a:extLst>
          </p:cNvPr>
          <p:cNvSpPr txBox="1"/>
          <p:nvPr/>
        </p:nvSpPr>
        <p:spPr>
          <a:xfrm>
            <a:off x="2203490" y="2973028"/>
            <a:ext cx="1972783" cy="707886"/>
          </a:xfrm>
          <a:prstGeom prst="rect">
            <a:avLst/>
          </a:prstGeom>
          <a:solidFill>
            <a:sysClr val="window" lastClr="FFFFFF">
              <a:lumMod val="95000"/>
            </a:sys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General-Purpose</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SSL Models</a:t>
            </a:r>
            <a:endParaRPr kumimoji="1" lang="zh-CN" altLang="en-US" sz="2000" b="1" i="0" u="none" strike="noStrike" kern="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3" name="文本框 102">
            <a:extLst>
              <a:ext uri="{FF2B5EF4-FFF2-40B4-BE49-F238E27FC236}">
                <a16:creationId xmlns:a16="http://schemas.microsoft.com/office/drawing/2014/main" id="{4C9FECC4-674E-7E4E-A6B4-5B2E2DF2300E}"/>
              </a:ext>
            </a:extLst>
          </p:cNvPr>
          <p:cNvSpPr txBox="1"/>
          <p:nvPr/>
        </p:nvSpPr>
        <p:spPr>
          <a:xfrm>
            <a:off x="2378634" y="4975773"/>
            <a:ext cx="1622495" cy="1015663"/>
          </a:xfrm>
          <a:prstGeom prst="rect">
            <a:avLst/>
          </a:prstGeom>
          <a:solidFill>
            <a:sysClr val="window" lastClr="FFFFFF">
              <a:lumMod val="95000"/>
            </a:sys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Perturbation-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Invariant</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SSL Models</a:t>
            </a:r>
            <a:endParaRPr kumimoji="1" lang="zh-CN" altLang="en-US" sz="2000" b="1" i="0" u="none" strike="noStrike" kern="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63122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2D67A1-30E1-AF43-8596-2EFD879C277B}"/>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A7F774B1-63C6-9845-8C1A-721A56BBAB0E}"/>
              </a:ext>
            </a:extLst>
          </p:cNvPr>
          <p:cNvSpPr>
            <a:spLocks noGrp="1"/>
          </p:cNvSpPr>
          <p:nvPr>
            <p:ph idx="1"/>
          </p:nvPr>
        </p:nvSpPr>
        <p:spPr>
          <a:xfrm>
            <a:off x="609600" y="1559292"/>
            <a:ext cx="11055352" cy="4533533"/>
          </a:xfrm>
        </p:spPr>
        <p:txBody>
          <a:bodyPr/>
          <a:lstStyle/>
          <a:p>
            <a:r>
              <a:rPr kumimoji="1" lang="en-US" altLang="zh-CN"/>
              <a:t>What perturbation? </a:t>
            </a:r>
            <a:r>
              <a:rPr kumimoji="1" lang="en-US" altLang="zh-CN" b="1"/>
              <a:t>Noise or speaker timbre</a:t>
            </a:r>
          </a:p>
          <a:p>
            <a:pPr lvl="1"/>
            <a:r>
              <a:rPr kumimoji="1" lang="en-US" altLang="zh-CN"/>
              <a:t>For </a:t>
            </a:r>
            <a:r>
              <a:rPr kumimoji="1" lang="en-US" altLang="zh-CN" b="1"/>
              <a:t>noise-invariance</a:t>
            </a:r>
            <a:r>
              <a:rPr kumimoji="1" lang="en-US" altLang="zh-CN"/>
              <a:t>: Signal variations, pitch shifting, reverberation, </a:t>
            </a:r>
            <a:r>
              <a:rPr kumimoji="1" lang="en-US" altLang="zh-CN" err="1"/>
              <a:t>SpecAug</a:t>
            </a:r>
            <a:r>
              <a:rPr kumimoji="1" lang="en-US" altLang="zh-CN"/>
              <a:t>…</a:t>
            </a:r>
          </a:p>
          <a:p>
            <a:pPr lvl="1"/>
            <a:r>
              <a:rPr kumimoji="1" lang="en-US" altLang="zh-CN"/>
              <a:t>For </a:t>
            </a:r>
            <a:r>
              <a:rPr kumimoji="1" lang="en-US" altLang="zh-CN" b="1"/>
              <a:t>speaker-invariance</a:t>
            </a:r>
            <a:r>
              <a:rPr kumimoji="1" lang="en-US" altLang="zh-CN"/>
              <a:t>: Formant and pitch scaling, random time stretching…</a:t>
            </a:r>
          </a:p>
          <a:p>
            <a:r>
              <a:rPr kumimoji="1" lang="en-US" altLang="zh-CN"/>
              <a:t>Contrastive-based methods</a:t>
            </a:r>
          </a:p>
          <a:p>
            <a:pPr lvl="1"/>
            <a:r>
              <a:rPr kumimoji="1" lang="en-US" altLang="zh-CN"/>
              <a:t>Negative pairs are selected to minimize perturbation effects</a:t>
            </a:r>
          </a:p>
          <a:p>
            <a:pPr lvl="1"/>
            <a:r>
              <a:rPr kumimoji="1" lang="en-US" altLang="zh-CN"/>
              <a:t>Example: </a:t>
            </a:r>
            <a:r>
              <a:rPr kumimoji="1" lang="en-US" altLang="zh-CN" err="1"/>
              <a:t>ContentVec</a:t>
            </a:r>
            <a:endParaRPr kumimoji="1" lang="zh-CN" altLang="en-US"/>
          </a:p>
        </p:txBody>
      </p:sp>
      <p:sp>
        <p:nvSpPr>
          <p:cNvPr id="4" name="灯片编号占位符 3">
            <a:extLst>
              <a:ext uri="{FF2B5EF4-FFF2-40B4-BE49-F238E27FC236}">
                <a16:creationId xmlns:a16="http://schemas.microsoft.com/office/drawing/2014/main" id="{42A24459-1FBC-9E46-9708-B8EB9D94C380}"/>
              </a:ext>
            </a:extLst>
          </p:cNvPr>
          <p:cNvSpPr>
            <a:spLocks noGrp="1"/>
          </p:cNvSpPr>
          <p:nvPr>
            <p:ph type="sldNum" sz="quarter" idx="12"/>
          </p:nvPr>
        </p:nvSpPr>
        <p:spPr/>
        <p:txBody>
          <a:bodyPr/>
          <a:lstStyle/>
          <a:p>
            <a:fld id="{E35E9E6D-B1E9-4F08-8E83-0E081C425F53}" type="slidenum">
              <a:rPr lang="en-US" altLang="zh-CN" smtClean="0"/>
              <a:t>43</a:t>
            </a:fld>
            <a:endParaRPr lang="zh-CN" altLang="en-US"/>
          </a:p>
        </p:txBody>
      </p:sp>
      <p:sp>
        <p:nvSpPr>
          <p:cNvPr id="5" name="矩形: 圆角 121">
            <a:extLst>
              <a:ext uri="{FF2B5EF4-FFF2-40B4-BE49-F238E27FC236}">
                <a16:creationId xmlns:a16="http://schemas.microsoft.com/office/drawing/2014/main" id="{5CD6CDC8-EC2B-BB4E-A227-27C71AABA014}"/>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Perturbation-Invariant SSL Tokens</a:t>
            </a:r>
          </a:p>
        </p:txBody>
      </p:sp>
      <p:cxnSp>
        <p:nvCxnSpPr>
          <p:cNvPr id="6" name="直线箭头连接符 5">
            <a:extLst>
              <a:ext uri="{FF2B5EF4-FFF2-40B4-BE49-F238E27FC236}">
                <a16:creationId xmlns:a16="http://schemas.microsoft.com/office/drawing/2014/main" id="{4CDB97D7-1817-3B4C-A2EF-49916860961C}"/>
              </a:ext>
            </a:extLst>
          </p:cNvPr>
          <p:cNvCxnSpPr>
            <a:cxnSpLocks/>
            <a:stCxn id="11" idx="0"/>
            <a:endCxn id="9" idx="1"/>
          </p:cNvCxnSpPr>
          <p:nvPr/>
        </p:nvCxnSpPr>
        <p:spPr>
          <a:xfrm>
            <a:off x="4545145" y="5000167"/>
            <a:ext cx="568802" cy="1"/>
          </a:xfrm>
          <a:prstGeom prst="straightConnector1">
            <a:avLst/>
          </a:prstGeom>
          <a:noFill/>
          <a:ln w="19050" cap="flat" cmpd="sng" algn="ctr">
            <a:solidFill>
              <a:sysClr val="windowText" lastClr="000000"/>
            </a:solidFill>
            <a:prstDash val="solid"/>
            <a:miter lim="800000"/>
            <a:tailEnd type="none"/>
          </a:ln>
          <a:effectLst/>
        </p:spPr>
      </p:cxnSp>
      <p:sp>
        <p:nvSpPr>
          <p:cNvPr id="7" name="梯形 6">
            <a:extLst>
              <a:ext uri="{FF2B5EF4-FFF2-40B4-BE49-F238E27FC236}">
                <a16:creationId xmlns:a16="http://schemas.microsoft.com/office/drawing/2014/main" id="{03D81533-B9B3-9D44-9558-AC98A6D2E354}"/>
              </a:ext>
            </a:extLst>
          </p:cNvPr>
          <p:cNvSpPr/>
          <p:nvPr/>
        </p:nvSpPr>
        <p:spPr>
          <a:xfrm rot="5400000">
            <a:off x="3749439" y="4801112"/>
            <a:ext cx="1212448" cy="419376"/>
          </a:xfrm>
          <a:prstGeom prst="trapezoid">
            <a:avLst>
              <a:gd name="adj" fmla="val 15124"/>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2">
            <a:extLst>
              <a:ext uri="{FF2B5EF4-FFF2-40B4-BE49-F238E27FC236}">
                <a16:creationId xmlns:a16="http://schemas.microsoft.com/office/drawing/2014/main" id="{59E655F2-FDC4-7246-B431-5A67DD3637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r="23312" b="56006"/>
          <a:stretch/>
        </p:blipFill>
        <p:spPr bwMode="auto">
          <a:xfrm>
            <a:off x="3453474" y="4084862"/>
            <a:ext cx="436264" cy="850614"/>
          </a:xfrm>
          <a:prstGeom prst="rect">
            <a:avLst/>
          </a:prstGeom>
          <a:noFill/>
          <a:extLst>
            <a:ext uri="{909E8E84-426E-40DD-AFC4-6F175D3DCCD1}">
              <a14:hiddenFill xmlns:a14="http://schemas.microsoft.com/office/drawing/2010/main">
                <a:solidFill>
                  <a:srgbClr val="FFFFFF"/>
                </a:solidFill>
              </a14:hiddenFill>
            </a:ext>
          </a:extLst>
        </p:spPr>
      </p:pic>
      <p:sp>
        <p:nvSpPr>
          <p:cNvPr id="9" name="圆角矩形 8">
            <a:extLst>
              <a:ext uri="{FF2B5EF4-FFF2-40B4-BE49-F238E27FC236}">
                <a16:creationId xmlns:a16="http://schemas.microsoft.com/office/drawing/2014/main" id="{C19DD707-27F4-294E-9307-945B9968530D}"/>
              </a:ext>
            </a:extLst>
          </p:cNvPr>
          <p:cNvSpPr/>
          <p:nvPr/>
        </p:nvSpPr>
        <p:spPr>
          <a:xfrm>
            <a:off x="5113947" y="4404576"/>
            <a:ext cx="1548372" cy="119118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圆角矩形 9">
            <a:extLst>
              <a:ext uri="{FF2B5EF4-FFF2-40B4-BE49-F238E27FC236}">
                <a16:creationId xmlns:a16="http://schemas.microsoft.com/office/drawing/2014/main" id="{EB98D869-388F-624B-82A3-9DBFB26405EB}"/>
              </a:ext>
            </a:extLst>
          </p:cNvPr>
          <p:cNvSpPr/>
          <p:nvPr/>
        </p:nvSpPr>
        <p:spPr>
          <a:xfrm>
            <a:off x="4613251" y="4803081"/>
            <a:ext cx="452797"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11" name="文本框 10">
            <a:extLst>
              <a:ext uri="{FF2B5EF4-FFF2-40B4-BE49-F238E27FC236}">
                <a16:creationId xmlns:a16="http://schemas.microsoft.com/office/drawing/2014/main" id="{91EC9013-79DB-E44D-9F9C-69E7AE481089}"/>
              </a:ext>
            </a:extLst>
          </p:cNvPr>
          <p:cNvSpPr txBox="1"/>
          <p:nvPr/>
        </p:nvSpPr>
        <p:spPr>
          <a:xfrm rot="5400000">
            <a:off x="3838541" y="4815501"/>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12" name="文本框 11">
            <a:extLst>
              <a:ext uri="{FF2B5EF4-FFF2-40B4-BE49-F238E27FC236}">
                <a16:creationId xmlns:a16="http://schemas.microsoft.com/office/drawing/2014/main" id="{F9E63556-EA3E-7849-9172-423966058CA2}"/>
              </a:ext>
            </a:extLst>
          </p:cNvPr>
          <p:cNvSpPr txBox="1"/>
          <p:nvPr/>
        </p:nvSpPr>
        <p:spPr>
          <a:xfrm>
            <a:off x="5177515" y="4826132"/>
            <a:ext cx="143295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Transformer</a:t>
            </a:r>
            <a:endParaRPr kumimoji="1" lang="zh-CN" altLang="en-US">
              <a:solidFill>
                <a:prstClr val="black"/>
              </a:solidFill>
              <a:latin typeface="Helvetica" pitchFamily="2" charset="0"/>
              <a:ea typeface="等线" panose="02010600030101010101" pitchFamily="2" charset="-122"/>
            </a:endParaRPr>
          </a:p>
        </p:txBody>
      </p:sp>
      <p:sp>
        <p:nvSpPr>
          <p:cNvPr id="13" name="矩形 12">
            <a:extLst>
              <a:ext uri="{FF2B5EF4-FFF2-40B4-BE49-F238E27FC236}">
                <a16:creationId xmlns:a16="http://schemas.microsoft.com/office/drawing/2014/main" id="{BFB2C031-6508-E746-AF47-DC93A3D7556E}"/>
              </a:ext>
            </a:extLst>
          </p:cNvPr>
          <p:cNvSpPr/>
          <p:nvPr/>
        </p:nvSpPr>
        <p:spPr>
          <a:xfrm rot="16200000">
            <a:off x="6951404" y="4444728"/>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14" name="矩形 13">
            <a:extLst>
              <a:ext uri="{FF2B5EF4-FFF2-40B4-BE49-F238E27FC236}">
                <a16:creationId xmlns:a16="http://schemas.microsoft.com/office/drawing/2014/main" id="{128DC7A5-343A-F44C-AD5F-AA48DB249AB6}"/>
              </a:ext>
            </a:extLst>
          </p:cNvPr>
          <p:cNvSpPr/>
          <p:nvPr/>
        </p:nvSpPr>
        <p:spPr>
          <a:xfrm rot="16200000">
            <a:off x="6951403" y="4250156"/>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15" name="矩形 14">
            <a:extLst>
              <a:ext uri="{FF2B5EF4-FFF2-40B4-BE49-F238E27FC236}">
                <a16:creationId xmlns:a16="http://schemas.microsoft.com/office/drawing/2014/main" id="{3BB59EAC-8E2C-3048-9109-16C5132C0774}"/>
              </a:ext>
            </a:extLst>
          </p:cNvPr>
          <p:cNvSpPr/>
          <p:nvPr/>
        </p:nvSpPr>
        <p:spPr>
          <a:xfrm rot="16200000">
            <a:off x="6951404" y="4635103"/>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pic>
        <p:nvPicPr>
          <p:cNvPr id="16" name="Picture 2">
            <a:extLst>
              <a:ext uri="{FF2B5EF4-FFF2-40B4-BE49-F238E27FC236}">
                <a16:creationId xmlns:a16="http://schemas.microsoft.com/office/drawing/2014/main" id="{DCE4C43A-5C66-9747-9E4B-FA3CBF991690}"/>
              </a:ext>
            </a:extLst>
          </p:cNvPr>
          <p:cNvPicPr>
            <a:picLocks noChangeAspect="1" noChangeArrowheads="1"/>
          </p:cNvPicPr>
          <p:nvPr/>
        </p:nvPicPr>
        <p:blipFill rotWithShape="1">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3453426" y="5097301"/>
            <a:ext cx="412634" cy="803274"/>
          </a:xfrm>
          <a:prstGeom prst="rect">
            <a:avLst/>
          </a:prstGeom>
          <a:solidFill>
            <a:sysClr val="window" lastClr="FFFFFF"/>
          </a:solidFill>
        </p:spPr>
      </p:pic>
      <p:cxnSp>
        <p:nvCxnSpPr>
          <p:cNvPr id="17" name="曲线连接符 16">
            <a:extLst>
              <a:ext uri="{FF2B5EF4-FFF2-40B4-BE49-F238E27FC236}">
                <a16:creationId xmlns:a16="http://schemas.microsoft.com/office/drawing/2014/main" id="{CEAB97BC-1536-A14F-BDD1-C969357EE91A}"/>
              </a:ext>
            </a:extLst>
          </p:cNvPr>
          <p:cNvCxnSpPr>
            <a:cxnSpLocks/>
            <a:stCxn id="8" idx="1"/>
            <a:endCxn id="16" idx="1"/>
          </p:cNvCxnSpPr>
          <p:nvPr/>
        </p:nvCxnSpPr>
        <p:spPr>
          <a:xfrm rot="10800000" flipV="1">
            <a:off x="3453426" y="4510168"/>
            <a:ext cx="48" cy="988769"/>
          </a:xfrm>
          <a:prstGeom prst="curvedConnector3">
            <a:avLst>
              <a:gd name="adj1" fmla="val 1336672917"/>
            </a:avLst>
          </a:prstGeom>
          <a:noFill/>
          <a:ln w="19050" cap="flat" cmpd="sng" algn="ctr">
            <a:solidFill>
              <a:sysClr val="windowText" lastClr="000000"/>
            </a:solidFill>
            <a:prstDash val="solid"/>
            <a:miter lim="800000"/>
            <a:tailEnd type="triangle"/>
          </a:ln>
          <a:effectLst/>
        </p:spPr>
      </p:cxnSp>
      <p:sp>
        <p:nvSpPr>
          <p:cNvPr id="18" name="文本框 17">
            <a:extLst>
              <a:ext uri="{FF2B5EF4-FFF2-40B4-BE49-F238E27FC236}">
                <a16:creationId xmlns:a16="http://schemas.microsoft.com/office/drawing/2014/main" id="{4719D560-030D-9C47-8714-400B1460CCDE}"/>
              </a:ext>
            </a:extLst>
          </p:cNvPr>
          <p:cNvSpPr txBox="1"/>
          <p:nvPr/>
        </p:nvSpPr>
        <p:spPr>
          <a:xfrm>
            <a:off x="2952380" y="4806581"/>
            <a:ext cx="704042" cy="430887"/>
          </a:xfrm>
          <a:prstGeom prst="rect">
            <a:avLst/>
          </a:prstGeom>
          <a:noFill/>
        </p:spPr>
        <p:txBody>
          <a:bodyPr wrap="square" rtlCol="0">
            <a:spAutoFit/>
          </a:bodyPr>
          <a:lstStyle/>
          <a:p>
            <a:pPr algn="ctr" fontAlgn="auto">
              <a:spcBef>
                <a:spcPts val="0"/>
              </a:spcBef>
              <a:spcAft>
                <a:spcPts val="0"/>
              </a:spcAft>
            </a:pPr>
            <a:r>
              <a:rPr kumimoji="1" lang="en-US" altLang="zh-CN" sz="1100">
                <a:solidFill>
                  <a:prstClr val="black"/>
                </a:solidFill>
                <a:latin typeface="Helvetica" pitchFamily="2" charset="0"/>
                <a:ea typeface="等线" panose="02010600030101010101" pitchFamily="2" charset="-122"/>
              </a:rPr>
              <a:t>Speaker Perturb</a:t>
            </a:r>
            <a:endParaRPr kumimoji="1" lang="zh-CN" altLang="en-US" sz="1100">
              <a:solidFill>
                <a:prstClr val="black"/>
              </a:solidFill>
              <a:latin typeface="Helvetica" pitchFamily="2" charset="0"/>
              <a:ea typeface="等线" panose="02010600030101010101" pitchFamily="2" charset="-122"/>
            </a:endParaRPr>
          </a:p>
        </p:txBody>
      </p:sp>
      <p:sp>
        <p:nvSpPr>
          <p:cNvPr id="19" name="矩形 18">
            <a:extLst>
              <a:ext uri="{FF2B5EF4-FFF2-40B4-BE49-F238E27FC236}">
                <a16:creationId xmlns:a16="http://schemas.microsoft.com/office/drawing/2014/main" id="{E082A0E6-BCD5-DE41-B2B2-5605F1A2D75C}"/>
              </a:ext>
            </a:extLst>
          </p:cNvPr>
          <p:cNvSpPr/>
          <p:nvPr/>
        </p:nvSpPr>
        <p:spPr>
          <a:xfrm rot="16200000">
            <a:off x="6951404" y="5161853"/>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20" name="矩形 19">
            <a:extLst>
              <a:ext uri="{FF2B5EF4-FFF2-40B4-BE49-F238E27FC236}">
                <a16:creationId xmlns:a16="http://schemas.microsoft.com/office/drawing/2014/main" id="{3F19C314-2EC4-2F46-BFB5-65A9551F65AF}"/>
              </a:ext>
            </a:extLst>
          </p:cNvPr>
          <p:cNvSpPr/>
          <p:nvPr/>
        </p:nvSpPr>
        <p:spPr>
          <a:xfrm rot="16200000">
            <a:off x="6951403" y="4967281"/>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21" name="矩形 20">
            <a:extLst>
              <a:ext uri="{FF2B5EF4-FFF2-40B4-BE49-F238E27FC236}">
                <a16:creationId xmlns:a16="http://schemas.microsoft.com/office/drawing/2014/main" id="{C96D080A-8803-3D40-8A8E-463DF6903322}"/>
              </a:ext>
            </a:extLst>
          </p:cNvPr>
          <p:cNvSpPr/>
          <p:nvPr/>
        </p:nvSpPr>
        <p:spPr>
          <a:xfrm rot="16200000">
            <a:off x="6951404" y="5352228"/>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cxnSp>
        <p:nvCxnSpPr>
          <p:cNvPr id="22" name="直线箭头连接符 21">
            <a:extLst>
              <a:ext uri="{FF2B5EF4-FFF2-40B4-BE49-F238E27FC236}">
                <a16:creationId xmlns:a16="http://schemas.microsoft.com/office/drawing/2014/main" id="{554F3A18-8A03-D44F-899E-4D85CD9412BE}"/>
              </a:ext>
            </a:extLst>
          </p:cNvPr>
          <p:cNvCxnSpPr>
            <a:cxnSpLocks/>
            <a:endCxn id="7" idx="2"/>
          </p:cNvCxnSpPr>
          <p:nvPr/>
        </p:nvCxnSpPr>
        <p:spPr>
          <a:xfrm>
            <a:off x="3919576" y="4826132"/>
            <a:ext cx="226399" cy="184668"/>
          </a:xfrm>
          <a:prstGeom prst="straightConnector1">
            <a:avLst/>
          </a:prstGeom>
          <a:noFill/>
          <a:ln w="19050" cap="flat" cmpd="sng" algn="ctr">
            <a:solidFill>
              <a:sysClr val="windowText" lastClr="000000"/>
            </a:solidFill>
            <a:prstDash val="solid"/>
            <a:miter lim="800000"/>
            <a:tailEnd type="none"/>
          </a:ln>
          <a:effectLst/>
        </p:spPr>
      </p:cxnSp>
      <p:cxnSp>
        <p:nvCxnSpPr>
          <p:cNvPr id="23" name="直线箭头连接符 22">
            <a:extLst>
              <a:ext uri="{FF2B5EF4-FFF2-40B4-BE49-F238E27FC236}">
                <a16:creationId xmlns:a16="http://schemas.microsoft.com/office/drawing/2014/main" id="{87A08D40-ACE5-944E-97FE-A93C466E4F0A}"/>
              </a:ext>
            </a:extLst>
          </p:cNvPr>
          <p:cNvCxnSpPr>
            <a:cxnSpLocks/>
            <a:endCxn id="7" idx="2"/>
          </p:cNvCxnSpPr>
          <p:nvPr/>
        </p:nvCxnSpPr>
        <p:spPr>
          <a:xfrm flipV="1">
            <a:off x="3909220" y="5010800"/>
            <a:ext cx="236755" cy="215993"/>
          </a:xfrm>
          <a:prstGeom prst="straightConnector1">
            <a:avLst/>
          </a:prstGeom>
          <a:noFill/>
          <a:ln w="19050" cap="flat" cmpd="sng" algn="ctr">
            <a:solidFill>
              <a:sysClr val="windowText" lastClr="000000"/>
            </a:solidFill>
            <a:prstDash val="solid"/>
            <a:miter lim="800000"/>
            <a:tailEnd type="none"/>
          </a:ln>
          <a:effectLst/>
        </p:spPr>
      </p:cxnSp>
      <p:cxnSp>
        <p:nvCxnSpPr>
          <p:cNvPr id="24" name="直线箭头连接符 23">
            <a:extLst>
              <a:ext uri="{FF2B5EF4-FFF2-40B4-BE49-F238E27FC236}">
                <a16:creationId xmlns:a16="http://schemas.microsoft.com/office/drawing/2014/main" id="{9E436E30-537F-7E4A-BD30-A50D6DA89E6A}"/>
              </a:ext>
            </a:extLst>
          </p:cNvPr>
          <p:cNvCxnSpPr>
            <a:cxnSpLocks/>
            <a:stCxn id="9" idx="3"/>
            <a:endCxn id="15" idx="0"/>
          </p:cNvCxnSpPr>
          <p:nvPr/>
        </p:nvCxnSpPr>
        <p:spPr>
          <a:xfrm flipV="1">
            <a:off x="6662319" y="4846976"/>
            <a:ext cx="124851" cy="153192"/>
          </a:xfrm>
          <a:prstGeom prst="straightConnector1">
            <a:avLst/>
          </a:prstGeom>
          <a:noFill/>
          <a:ln w="19050" cap="flat" cmpd="sng" algn="ctr">
            <a:solidFill>
              <a:sysClr val="windowText" lastClr="000000"/>
            </a:solidFill>
            <a:prstDash val="solid"/>
            <a:miter lim="800000"/>
            <a:tailEnd type="triangle"/>
          </a:ln>
          <a:effectLst/>
        </p:spPr>
      </p:cxnSp>
      <p:cxnSp>
        <p:nvCxnSpPr>
          <p:cNvPr id="25" name="直线箭头连接符 24">
            <a:extLst>
              <a:ext uri="{FF2B5EF4-FFF2-40B4-BE49-F238E27FC236}">
                <a16:creationId xmlns:a16="http://schemas.microsoft.com/office/drawing/2014/main" id="{90DE8206-C2E7-6B44-A8E0-BF9E503A221D}"/>
              </a:ext>
            </a:extLst>
          </p:cNvPr>
          <p:cNvCxnSpPr>
            <a:cxnSpLocks/>
            <a:stCxn id="9" idx="3"/>
            <a:endCxn id="20" idx="0"/>
          </p:cNvCxnSpPr>
          <p:nvPr/>
        </p:nvCxnSpPr>
        <p:spPr>
          <a:xfrm>
            <a:off x="6662319" y="5000168"/>
            <a:ext cx="124850" cy="178986"/>
          </a:xfrm>
          <a:prstGeom prst="straightConnector1">
            <a:avLst/>
          </a:prstGeom>
          <a:noFill/>
          <a:ln w="19050" cap="flat" cmpd="sng" algn="ctr">
            <a:solidFill>
              <a:sysClr val="windowText" lastClr="000000"/>
            </a:solidFill>
            <a:prstDash val="solid"/>
            <a:miter lim="800000"/>
            <a:tailEnd type="triangle"/>
          </a:ln>
          <a:effectLst/>
        </p:spPr>
      </p:cxnSp>
      <p:cxnSp>
        <p:nvCxnSpPr>
          <p:cNvPr id="26" name="曲线连接符 25">
            <a:extLst>
              <a:ext uri="{FF2B5EF4-FFF2-40B4-BE49-F238E27FC236}">
                <a16:creationId xmlns:a16="http://schemas.microsoft.com/office/drawing/2014/main" id="{9520D7A5-938E-1F44-B23C-EC8F83449BAF}"/>
              </a:ext>
            </a:extLst>
          </p:cNvPr>
          <p:cNvCxnSpPr>
            <a:cxnSpLocks/>
          </p:cNvCxnSpPr>
          <p:nvPr/>
        </p:nvCxnSpPr>
        <p:spPr>
          <a:xfrm>
            <a:off x="7204566" y="4467569"/>
            <a:ext cx="12700" cy="717125"/>
          </a:xfrm>
          <a:prstGeom prst="curvedConnector3">
            <a:avLst>
              <a:gd name="adj1" fmla="val 3700795"/>
            </a:avLst>
          </a:prstGeom>
          <a:noFill/>
          <a:ln w="28575" cap="flat" cmpd="sng" algn="ctr">
            <a:solidFill>
              <a:srgbClr val="00B050"/>
            </a:solidFill>
            <a:prstDash val="solid"/>
            <a:miter lim="800000"/>
            <a:headEnd type="triangle"/>
            <a:tailEnd type="triangle"/>
          </a:ln>
          <a:effectLst/>
        </p:spPr>
      </p:cxnSp>
      <p:sp>
        <p:nvSpPr>
          <p:cNvPr id="30" name="文本框 29">
            <a:extLst>
              <a:ext uri="{FF2B5EF4-FFF2-40B4-BE49-F238E27FC236}">
                <a16:creationId xmlns:a16="http://schemas.microsoft.com/office/drawing/2014/main" id="{A04B8CFA-FCFF-214B-A554-EE834F3F1E5A}"/>
              </a:ext>
            </a:extLst>
          </p:cNvPr>
          <p:cNvSpPr txBox="1"/>
          <p:nvPr/>
        </p:nvSpPr>
        <p:spPr>
          <a:xfrm>
            <a:off x="7605546" y="5000115"/>
            <a:ext cx="1663982" cy="584775"/>
          </a:xfrm>
          <a:prstGeom prst="rect">
            <a:avLst/>
          </a:prstGeom>
          <a:noFill/>
        </p:spPr>
        <p:txBody>
          <a:bodyPr wrap="none" rtlCol="0">
            <a:spAutoFit/>
          </a:bodyPr>
          <a:lstStyle/>
          <a:p>
            <a:pPr algn="ctr"/>
            <a:r>
              <a:rPr kumimoji="1" lang="en-US" altLang="zh-CN" sz="1600" b="1">
                <a:solidFill>
                  <a:srgbClr val="00B050"/>
                </a:solidFill>
                <a:latin typeface="Microsoft YaHei" panose="020B0503020204020204" pitchFamily="34" charset="-122"/>
                <a:ea typeface="Microsoft YaHei" panose="020B0503020204020204" pitchFamily="34" charset="-122"/>
              </a:rPr>
              <a:t>Same content</a:t>
            </a:r>
          </a:p>
          <a:p>
            <a:pPr algn="ctr"/>
            <a:r>
              <a:rPr kumimoji="1" lang="en-US" altLang="zh-CN" sz="1600" b="1">
                <a:solidFill>
                  <a:srgbClr val="00B050"/>
                </a:solidFill>
                <a:latin typeface="Microsoft YaHei" panose="020B0503020204020204" pitchFamily="34" charset="-122"/>
                <a:ea typeface="Microsoft YaHei" panose="020B0503020204020204" pitchFamily="34" charset="-122"/>
              </a:rPr>
              <a:t>Positive pair</a:t>
            </a:r>
            <a:endParaRPr kumimoji="1" lang="zh-CN" altLang="en-US" sz="1600" b="1">
              <a:solidFill>
                <a:srgbClr val="00B050"/>
              </a:solidFill>
              <a:latin typeface="Microsoft YaHei" panose="020B0503020204020204" pitchFamily="34" charset="-122"/>
              <a:ea typeface="Microsoft YaHei" panose="020B0503020204020204" pitchFamily="34" charset="-122"/>
            </a:endParaRPr>
          </a:p>
        </p:txBody>
      </p:sp>
      <p:cxnSp>
        <p:nvCxnSpPr>
          <p:cNvPr id="66" name="曲线连接符 65">
            <a:extLst>
              <a:ext uri="{FF2B5EF4-FFF2-40B4-BE49-F238E27FC236}">
                <a16:creationId xmlns:a16="http://schemas.microsoft.com/office/drawing/2014/main" id="{23ED626C-0625-A44C-A93E-2F7BF969EF32}"/>
              </a:ext>
            </a:extLst>
          </p:cNvPr>
          <p:cNvCxnSpPr>
            <a:cxnSpLocks/>
          </p:cNvCxnSpPr>
          <p:nvPr/>
        </p:nvCxnSpPr>
        <p:spPr>
          <a:xfrm>
            <a:off x="7191866" y="4471765"/>
            <a:ext cx="12700" cy="319100"/>
          </a:xfrm>
          <a:prstGeom prst="curvedConnector3">
            <a:avLst>
              <a:gd name="adj1" fmla="val 4571323"/>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9B30A7AD-91CF-A546-8595-F53665C66E04}"/>
              </a:ext>
            </a:extLst>
          </p:cNvPr>
          <p:cNvSpPr txBox="1"/>
          <p:nvPr/>
        </p:nvSpPr>
        <p:spPr>
          <a:xfrm>
            <a:off x="7552971" y="4024187"/>
            <a:ext cx="1974900" cy="584775"/>
          </a:xfrm>
          <a:prstGeom prst="rect">
            <a:avLst/>
          </a:prstGeom>
          <a:noFill/>
        </p:spPr>
        <p:txBody>
          <a:bodyPr wrap="none" rtlCol="0">
            <a:spAutoFit/>
          </a:bodyPr>
          <a:lstStyle/>
          <a:p>
            <a:pPr algn="ctr"/>
            <a:r>
              <a:rPr kumimoji="1" lang="en-US" altLang="zh-CN" sz="1600" b="1">
                <a:solidFill>
                  <a:srgbClr val="C00000"/>
                </a:solidFill>
                <a:latin typeface="Microsoft YaHei" panose="020B0503020204020204" pitchFamily="34" charset="-122"/>
                <a:ea typeface="Microsoft YaHei" panose="020B0503020204020204" pitchFamily="34" charset="-122"/>
              </a:rPr>
              <a:t>Different content</a:t>
            </a:r>
          </a:p>
          <a:p>
            <a:pPr algn="ctr"/>
            <a:r>
              <a:rPr kumimoji="1" lang="en-US" altLang="zh-CN" sz="1600" b="1">
                <a:solidFill>
                  <a:srgbClr val="C00000"/>
                </a:solidFill>
                <a:latin typeface="Microsoft YaHei" panose="020B0503020204020204" pitchFamily="34" charset="-122"/>
                <a:ea typeface="Microsoft YaHei" panose="020B0503020204020204" pitchFamily="34" charset="-122"/>
              </a:rPr>
              <a:t>Negative pair</a:t>
            </a:r>
            <a:endParaRPr kumimoji="1" lang="zh-CN" altLang="en-US" sz="1600" b="1">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34841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a:extLst>
              <a:ext uri="{FF2B5EF4-FFF2-40B4-BE49-F238E27FC236}">
                <a16:creationId xmlns:a16="http://schemas.microsoft.com/office/drawing/2014/main" id="{9066DE2A-1E44-814F-A89E-12888A1D50D4}"/>
              </a:ext>
            </a:extLst>
          </p:cNvPr>
          <p:cNvSpPr/>
          <p:nvPr/>
        </p:nvSpPr>
        <p:spPr>
          <a:xfrm>
            <a:off x="6163056" y="4382877"/>
            <a:ext cx="1371600" cy="1207164"/>
          </a:xfrm>
          <a:prstGeom prst="roundRect">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 name="标题 1">
            <a:extLst>
              <a:ext uri="{FF2B5EF4-FFF2-40B4-BE49-F238E27FC236}">
                <a16:creationId xmlns:a16="http://schemas.microsoft.com/office/drawing/2014/main" id="{D6A03825-E89F-504C-991D-CE406779EB7A}"/>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F559D019-DC38-654E-B672-0DD587AA6562}"/>
              </a:ext>
            </a:extLst>
          </p:cNvPr>
          <p:cNvSpPr>
            <a:spLocks noGrp="1"/>
          </p:cNvSpPr>
          <p:nvPr>
            <p:ph idx="1"/>
          </p:nvPr>
        </p:nvSpPr>
        <p:spPr>
          <a:xfrm>
            <a:off x="609600" y="1559292"/>
            <a:ext cx="11055352" cy="2309577"/>
          </a:xfrm>
        </p:spPr>
        <p:txBody>
          <a:bodyPr/>
          <a:lstStyle/>
          <a:p>
            <a:r>
              <a:rPr kumimoji="1" lang="en-US" altLang="zh-CN"/>
              <a:t>What perturbation? </a:t>
            </a:r>
            <a:r>
              <a:rPr kumimoji="1" lang="en-US" altLang="zh-CN" b="1"/>
              <a:t>Noise or speaker timbre</a:t>
            </a:r>
          </a:p>
          <a:p>
            <a:pPr lvl="1"/>
            <a:r>
              <a:rPr kumimoji="1" lang="en-US" altLang="zh-CN"/>
              <a:t>For </a:t>
            </a:r>
            <a:r>
              <a:rPr kumimoji="1" lang="en-US" altLang="zh-CN" b="1"/>
              <a:t>noise-invariance</a:t>
            </a:r>
            <a:r>
              <a:rPr kumimoji="1" lang="en-US" altLang="zh-CN"/>
              <a:t>: Signal variations, pitch shifting, reverberation, </a:t>
            </a:r>
            <a:r>
              <a:rPr kumimoji="1" lang="en-US" altLang="zh-CN" err="1"/>
              <a:t>SpecAug</a:t>
            </a:r>
            <a:r>
              <a:rPr kumimoji="1" lang="en-US" altLang="zh-CN"/>
              <a:t>…</a:t>
            </a:r>
          </a:p>
          <a:p>
            <a:pPr lvl="1"/>
            <a:r>
              <a:rPr kumimoji="1" lang="en-US" altLang="zh-CN"/>
              <a:t>For </a:t>
            </a:r>
            <a:r>
              <a:rPr kumimoji="1" lang="en-US" altLang="zh-CN" b="1"/>
              <a:t>speaker-invariance</a:t>
            </a:r>
            <a:r>
              <a:rPr kumimoji="1" lang="en-US" altLang="zh-CN"/>
              <a:t>: Formant and pitch scaling, random time stretching…</a:t>
            </a:r>
          </a:p>
          <a:p>
            <a:r>
              <a:rPr kumimoji="1" lang="en-US" altLang="zh-CN"/>
              <a:t>Distribution-based methods</a:t>
            </a:r>
          </a:p>
          <a:p>
            <a:pPr lvl="1"/>
            <a:r>
              <a:rPr kumimoji="1" lang="en-US" altLang="zh-CN"/>
              <a:t>Pushes to have same distribution on codebook indexes</a:t>
            </a:r>
          </a:p>
          <a:p>
            <a:pPr lvl="1"/>
            <a:r>
              <a:rPr kumimoji="1" lang="en-US" altLang="zh-CN"/>
              <a:t>Example: Spin</a:t>
            </a:r>
            <a:endParaRPr kumimoji="1" lang="zh-CN" altLang="en-US"/>
          </a:p>
          <a:p>
            <a:endParaRPr kumimoji="1" lang="zh-CN" altLang="en-US"/>
          </a:p>
        </p:txBody>
      </p:sp>
      <p:sp>
        <p:nvSpPr>
          <p:cNvPr id="4" name="灯片编号占位符 3">
            <a:extLst>
              <a:ext uri="{FF2B5EF4-FFF2-40B4-BE49-F238E27FC236}">
                <a16:creationId xmlns:a16="http://schemas.microsoft.com/office/drawing/2014/main" id="{B42A0590-9DEB-7E4F-AFCF-882EFA36104E}"/>
              </a:ext>
            </a:extLst>
          </p:cNvPr>
          <p:cNvSpPr>
            <a:spLocks noGrp="1"/>
          </p:cNvSpPr>
          <p:nvPr>
            <p:ph type="sldNum" sz="quarter" idx="12"/>
          </p:nvPr>
        </p:nvSpPr>
        <p:spPr/>
        <p:txBody>
          <a:bodyPr/>
          <a:lstStyle/>
          <a:p>
            <a:fld id="{E35E9E6D-B1E9-4F08-8E83-0E081C425F53}" type="slidenum">
              <a:rPr lang="en-US" altLang="zh-CN" smtClean="0"/>
              <a:t>44</a:t>
            </a:fld>
            <a:endParaRPr lang="zh-CN" altLang="en-US"/>
          </a:p>
        </p:txBody>
      </p:sp>
      <p:sp>
        <p:nvSpPr>
          <p:cNvPr id="5" name="矩形: 圆角 121">
            <a:extLst>
              <a:ext uri="{FF2B5EF4-FFF2-40B4-BE49-F238E27FC236}">
                <a16:creationId xmlns:a16="http://schemas.microsoft.com/office/drawing/2014/main" id="{165D8022-03F0-EA4F-A572-58609D5D8FFD}"/>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Perturbation-Invariant SSL Tokens</a:t>
            </a:r>
          </a:p>
        </p:txBody>
      </p:sp>
      <p:cxnSp>
        <p:nvCxnSpPr>
          <p:cNvPr id="6" name="直线箭头连接符 5">
            <a:extLst>
              <a:ext uri="{FF2B5EF4-FFF2-40B4-BE49-F238E27FC236}">
                <a16:creationId xmlns:a16="http://schemas.microsoft.com/office/drawing/2014/main" id="{EC17439F-9ED6-A54F-99DC-FE71DB9310D4}"/>
              </a:ext>
            </a:extLst>
          </p:cNvPr>
          <p:cNvCxnSpPr>
            <a:cxnSpLocks/>
            <a:stCxn id="11" idx="0"/>
            <a:endCxn id="9" idx="1"/>
          </p:cNvCxnSpPr>
          <p:nvPr/>
        </p:nvCxnSpPr>
        <p:spPr>
          <a:xfrm>
            <a:off x="3256673" y="4961597"/>
            <a:ext cx="568802" cy="1"/>
          </a:xfrm>
          <a:prstGeom prst="straightConnector1">
            <a:avLst/>
          </a:prstGeom>
          <a:noFill/>
          <a:ln w="19050" cap="flat" cmpd="sng" algn="ctr">
            <a:solidFill>
              <a:sysClr val="windowText" lastClr="000000"/>
            </a:solidFill>
            <a:prstDash val="solid"/>
            <a:miter lim="800000"/>
            <a:tailEnd type="none"/>
          </a:ln>
          <a:effectLst/>
        </p:spPr>
      </p:cxnSp>
      <p:sp>
        <p:nvSpPr>
          <p:cNvPr id="7" name="梯形 6">
            <a:extLst>
              <a:ext uri="{FF2B5EF4-FFF2-40B4-BE49-F238E27FC236}">
                <a16:creationId xmlns:a16="http://schemas.microsoft.com/office/drawing/2014/main" id="{AECBCAAC-A2CB-D14D-BF38-DF8222CC85E2}"/>
              </a:ext>
            </a:extLst>
          </p:cNvPr>
          <p:cNvSpPr/>
          <p:nvPr/>
        </p:nvSpPr>
        <p:spPr>
          <a:xfrm rot="5400000">
            <a:off x="2460967" y="4762542"/>
            <a:ext cx="1212448" cy="419376"/>
          </a:xfrm>
          <a:prstGeom prst="trapezoid">
            <a:avLst>
              <a:gd name="adj" fmla="val 15124"/>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2">
            <a:extLst>
              <a:ext uri="{FF2B5EF4-FFF2-40B4-BE49-F238E27FC236}">
                <a16:creationId xmlns:a16="http://schemas.microsoft.com/office/drawing/2014/main" id="{097ABF42-EDB0-984F-B8EA-8A3003764B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r="23312" b="56006"/>
          <a:stretch/>
        </p:blipFill>
        <p:spPr bwMode="auto">
          <a:xfrm>
            <a:off x="2165002" y="4046292"/>
            <a:ext cx="436264" cy="850614"/>
          </a:xfrm>
          <a:prstGeom prst="rect">
            <a:avLst/>
          </a:prstGeom>
          <a:noFill/>
          <a:extLst>
            <a:ext uri="{909E8E84-426E-40DD-AFC4-6F175D3DCCD1}">
              <a14:hiddenFill xmlns:a14="http://schemas.microsoft.com/office/drawing/2010/main">
                <a:solidFill>
                  <a:srgbClr val="FFFFFF"/>
                </a:solidFill>
              </a14:hiddenFill>
            </a:ext>
          </a:extLst>
        </p:spPr>
      </p:pic>
      <p:sp>
        <p:nvSpPr>
          <p:cNvPr id="9" name="圆角矩形 8">
            <a:extLst>
              <a:ext uri="{FF2B5EF4-FFF2-40B4-BE49-F238E27FC236}">
                <a16:creationId xmlns:a16="http://schemas.microsoft.com/office/drawing/2014/main" id="{79985590-43E7-5F4A-81CA-ADDFF1139390}"/>
              </a:ext>
            </a:extLst>
          </p:cNvPr>
          <p:cNvSpPr/>
          <p:nvPr/>
        </p:nvSpPr>
        <p:spPr>
          <a:xfrm>
            <a:off x="3825475" y="4366006"/>
            <a:ext cx="1548372" cy="119118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圆角矩形 9">
            <a:extLst>
              <a:ext uri="{FF2B5EF4-FFF2-40B4-BE49-F238E27FC236}">
                <a16:creationId xmlns:a16="http://schemas.microsoft.com/office/drawing/2014/main" id="{F75506E7-E686-C04B-B296-C18F86116246}"/>
              </a:ext>
            </a:extLst>
          </p:cNvPr>
          <p:cNvSpPr/>
          <p:nvPr/>
        </p:nvSpPr>
        <p:spPr>
          <a:xfrm>
            <a:off x="3324779" y="4764511"/>
            <a:ext cx="452797"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11" name="文本框 10">
            <a:extLst>
              <a:ext uri="{FF2B5EF4-FFF2-40B4-BE49-F238E27FC236}">
                <a16:creationId xmlns:a16="http://schemas.microsoft.com/office/drawing/2014/main" id="{C793C8B9-C161-3F4D-8C67-351C3C356DFB}"/>
              </a:ext>
            </a:extLst>
          </p:cNvPr>
          <p:cNvSpPr txBox="1"/>
          <p:nvPr/>
        </p:nvSpPr>
        <p:spPr>
          <a:xfrm rot="5400000">
            <a:off x="2550069" y="4776931"/>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12" name="文本框 11">
            <a:extLst>
              <a:ext uri="{FF2B5EF4-FFF2-40B4-BE49-F238E27FC236}">
                <a16:creationId xmlns:a16="http://schemas.microsoft.com/office/drawing/2014/main" id="{31AF8286-FBA4-5D47-A5E1-04C4421FA672}"/>
              </a:ext>
            </a:extLst>
          </p:cNvPr>
          <p:cNvSpPr txBox="1"/>
          <p:nvPr/>
        </p:nvSpPr>
        <p:spPr>
          <a:xfrm>
            <a:off x="3889043" y="4787562"/>
            <a:ext cx="143295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Transformer</a:t>
            </a:r>
            <a:endParaRPr kumimoji="1" lang="zh-CN" altLang="en-US">
              <a:solidFill>
                <a:prstClr val="black"/>
              </a:solidFill>
              <a:latin typeface="Helvetica" pitchFamily="2" charset="0"/>
              <a:ea typeface="等线" panose="02010600030101010101" pitchFamily="2" charset="-122"/>
            </a:endParaRPr>
          </a:p>
        </p:txBody>
      </p:sp>
      <p:sp>
        <p:nvSpPr>
          <p:cNvPr id="13" name="矩形 12">
            <a:extLst>
              <a:ext uri="{FF2B5EF4-FFF2-40B4-BE49-F238E27FC236}">
                <a16:creationId xmlns:a16="http://schemas.microsoft.com/office/drawing/2014/main" id="{9FA35403-F9B1-3E40-855B-6D8D37679BF5}"/>
              </a:ext>
            </a:extLst>
          </p:cNvPr>
          <p:cNvSpPr/>
          <p:nvPr/>
        </p:nvSpPr>
        <p:spPr>
          <a:xfrm rot="16200000">
            <a:off x="5713731" y="4406158"/>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14" name="矩形 13">
            <a:extLst>
              <a:ext uri="{FF2B5EF4-FFF2-40B4-BE49-F238E27FC236}">
                <a16:creationId xmlns:a16="http://schemas.microsoft.com/office/drawing/2014/main" id="{FB0D01C2-D314-744A-BE0B-2093DEB9E28C}"/>
              </a:ext>
            </a:extLst>
          </p:cNvPr>
          <p:cNvSpPr/>
          <p:nvPr/>
        </p:nvSpPr>
        <p:spPr>
          <a:xfrm rot="16200000">
            <a:off x="5713730" y="4211586"/>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15" name="矩形 14">
            <a:extLst>
              <a:ext uri="{FF2B5EF4-FFF2-40B4-BE49-F238E27FC236}">
                <a16:creationId xmlns:a16="http://schemas.microsoft.com/office/drawing/2014/main" id="{5AB3DFD3-CB8E-1244-AD74-ADB74A163BCA}"/>
              </a:ext>
            </a:extLst>
          </p:cNvPr>
          <p:cNvSpPr/>
          <p:nvPr/>
        </p:nvSpPr>
        <p:spPr>
          <a:xfrm rot="16200000">
            <a:off x="5713731" y="4596533"/>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pic>
        <p:nvPicPr>
          <p:cNvPr id="16" name="Picture 2">
            <a:extLst>
              <a:ext uri="{FF2B5EF4-FFF2-40B4-BE49-F238E27FC236}">
                <a16:creationId xmlns:a16="http://schemas.microsoft.com/office/drawing/2014/main" id="{CC7822E0-F542-794B-B06B-BD22C19C5C9F}"/>
              </a:ext>
            </a:extLst>
          </p:cNvPr>
          <p:cNvPicPr>
            <a:picLocks noChangeAspect="1" noChangeArrowheads="1"/>
          </p:cNvPicPr>
          <p:nvPr/>
        </p:nvPicPr>
        <p:blipFill rotWithShape="1">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2164954" y="5058731"/>
            <a:ext cx="412634" cy="803274"/>
          </a:xfrm>
          <a:prstGeom prst="rect">
            <a:avLst/>
          </a:prstGeom>
          <a:solidFill>
            <a:sysClr val="window" lastClr="FFFFFF"/>
          </a:solidFill>
        </p:spPr>
      </p:pic>
      <p:cxnSp>
        <p:nvCxnSpPr>
          <p:cNvPr id="17" name="曲线连接符 16">
            <a:extLst>
              <a:ext uri="{FF2B5EF4-FFF2-40B4-BE49-F238E27FC236}">
                <a16:creationId xmlns:a16="http://schemas.microsoft.com/office/drawing/2014/main" id="{5CC8DE43-8B69-424A-A7AF-A72886BBF9E6}"/>
              </a:ext>
            </a:extLst>
          </p:cNvPr>
          <p:cNvCxnSpPr>
            <a:cxnSpLocks/>
            <a:stCxn id="8" idx="1"/>
            <a:endCxn id="16" idx="1"/>
          </p:cNvCxnSpPr>
          <p:nvPr/>
        </p:nvCxnSpPr>
        <p:spPr>
          <a:xfrm rot="10800000" flipV="1">
            <a:off x="2164954" y="4471598"/>
            <a:ext cx="48" cy="988769"/>
          </a:xfrm>
          <a:prstGeom prst="curvedConnector3">
            <a:avLst>
              <a:gd name="adj1" fmla="val 1336672917"/>
            </a:avLst>
          </a:prstGeom>
          <a:noFill/>
          <a:ln w="19050" cap="flat" cmpd="sng" algn="ctr">
            <a:solidFill>
              <a:sysClr val="windowText" lastClr="000000"/>
            </a:solidFill>
            <a:prstDash val="solid"/>
            <a:miter lim="800000"/>
            <a:tailEnd type="triangle"/>
          </a:ln>
          <a:effectLst/>
        </p:spPr>
      </p:cxnSp>
      <p:sp>
        <p:nvSpPr>
          <p:cNvPr id="18" name="文本框 17">
            <a:extLst>
              <a:ext uri="{FF2B5EF4-FFF2-40B4-BE49-F238E27FC236}">
                <a16:creationId xmlns:a16="http://schemas.microsoft.com/office/drawing/2014/main" id="{94DD3595-73B1-274D-AB43-9C9D49DFE5AA}"/>
              </a:ext>
            </a:extLst>
          </p:cNvPr>
          <p:cNvSpPr txBox="1"/>
          <p:nvPr/>
        </p:nvSpPr>
        <p:spPr>
          <a:xfrm>
            <a:off x="1652764" y="4879896"/>
            <a:ext cx="704042" cy="261610"/>
          </a:xfrm>
          <a:prstGeom prst="rect">
            <a:avLst/>
          </a:prstGeom>
          <a:noFill/>
        </p:spPr>
        <p:txBody>
          <a:bodyPr wrap="square" rtlCol="0">
            <a:spAutoFit/>
          </a:bodyPr>
          <a:lstStyle/>
          <a:p>
            <a:pPr algn="ctr" fontAlgn="auto">
              <a:spcBef>
                <a:spcPts val="0"/>
              </a:spcBef>
              <a:spcAft>
                <a:spcPts val="0"/>
              </a:spcAft>
            </a:pPr>
            <a:r>
              <a:rPr kumimoji="1" lang="en-US" altLang="zh-CN" sz="1100">
                <a:solidFill>
                  <a:prstClr val="black"/>
                </a:solidFill>
                <a:latin typeface="Helvetica" pitchFamily="2" charset="0"/>
                <a:ea typeface="等线" panose="02010600030101010101" pitchFamily="2" charset="-122"/>
              </a:rPr>
              <a:t>Perturb</a:t>
            </a:r>
            <a:endParaRPr kumimoji="1" lang="zh-CN" altLang="en-US" sz="1100">
              <a:solidFill>
                <a:prstClr val="black"/>
              </a:solidFill>
              <a:latin typeface="Helvetica" pitchFamily="2" charset="0"/>
              <a:ea typeface="等线" panose="02010600030101010101" pitchFamily="2" charset="-122"/>
            </a:endParaRPr>
          </a:p>
        </p:txBody>
      </p:sp>
      <p:sp>
        <p:nvSpPr>
          <p:cNvPr id="19" name="矩形 18">
            <a:extLst>
              <a:ext uri="{FF2B5EF4-FFF2-40B4-BE49-F238E27FC236}">
                <a16:creationId xmlns:a16="http://schemas.microsoft.com/office/drawing/2014/main" id="{83EAAD56-A678-4340-B90F-3F0611B7E291}"/>
              </a:ext>
            </a:extLst>
          </p:cNvPr>
          <p:cNvSpPr/>
          <p:nvPr/>
        </p:nvSpPr>
        <p:spPr>
          <a:xfrm rot="16200000">
            <a:off x="5713731" y="5123283"/>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20" name="矩形 19">
            <a:extLst>
              <a:ext uri="{FF2B5EF4-FFF2-40B4-BE49-F238E27FC236}">
                <a16:creationId xmlns:a16="http://schemas.microsoft.com/office/drawing/2014/main" id="{06A8A492-5668-A547-8FA9-7CC628053B8F}"/>
              </a:ext>
            </a:extLst>
          </p:cNvPr>
          <p:cNvSpPr/>
          <p:nvPr/>
        </p:nvSpPr>
        <p:spPr>
          <a:xfrm rot="16200000">
            <a:off x="5713730" y="4928711"/>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21" name="矩形 20">
            <a:extLst>
              <a:ext uri="{FF2B5EF4-FFF2-40B4-BE49-F238E27FC236}">
                <a16:creationId xmlns:a16="http://schemas.microsoft.com/office/drawing/2014/main" id="{5FF0E382-575E-D640-852B-D5EBCBBD3857}"/>
              </a:ext>
            </a:extLst>
          </p:cNvPr>
          <p:cNvSpPr/>
          <p:nvPr/>
        </p:nvSpPr>
        <p:spPr>
          <a:xfrm rot="16200000">
            <a:off x="5713731" y="5313658"/>
            <a:ext cx="95277" cy="42374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cxnSp>
        <p:nvCxnSpPr>
          <p:cNvPr id="22" name="直线箭头连接符 21">
            <a:extLst>
              <a:ext uri="{FF2B5EF4-FFF2-40B4-BE49-F238E27FC236}">
                <a16:creationId xmlns:a16="http://schemas.microsoft.com/office/drawing/2014/main" id="{8012EB1C-9DAF-6C4D-A3B3-933FDED5A81F}"/>
              </a:ext>
            </a:extLst>
          </p:cNvPr>
          <p:cNvCxnSpPr>
            <a:cxnSpLocks/>
            <a:endCxn id="7" idx="2"/>
          </p:cNvCxnSpPr>
          <p:nvPr/>
        </p:nvCxnSpPr>
        <p:spPr>
          <a:xfrm>
            <a:off x="2631104" y="4787562"/>
            <a:ext cx="226399" cy="184668"/>
          </a:xfrm>
          <a:prstGeom prst="straightConnector1">
            <a:avLst/>
          </a:prstGeom>
          <a:noFill/>
          <a:ln w="19050" cap="flat" cmpd="sng" algn="ctr">
            <a:solidFill>
              <a:sysClr val="windowText" lastClr="000000"/>
            </a:solidFill>
            <a:prstDash val="solid"/>
            <a:miter lim="800000"/>
            <a:tailEnd type="none"/>
          </a:ln>
          <a:effectLst/>
        </p:spPr>
      </p:cxnSp>
      <p:cxnSp>
        <p:nvCxnSpPr>
          <p:cNvPr id="23" name="直线箭头连接符 22">
            <a:extLst>
              <a:ext uri="{FF2B5EF4-FFF2-40B4-BE49-F238E27FC236}">
                <a16:creationId xmlns:a16="http://schemas.microsoft.com/office/drawing/2014/main" id="{59170D14-646E-C940-8B22-CA0100CC30CD}"/>
              </a:ext>
            </a:extLst>
          </p:cNvPr>
          <p:cNvCxnSpPr>
            <a:cxnSpLocks/>
            <a:endCxn id="7" idx="2"/>
          </p:cNvCxnSpPr>
          <p:nvPr/>
        </p:nvCxnSpPr>
        <p:spPr>
          <a:xfrm flipV="1">
            <a:off x="2620748" y="4972230"/>
            <a:ext cx="236755" cy="215993"/>
          </a:xfrm>
          <a:prstGeom prst="straightConnector1">
            <a:avLst/>
          </a:prstGeom>
          <a:noFill/>
          <a:ln w="19050" cap="flat" cmpd="sng" algn="ctr">
            <a:solidFill>
              <a:sysClr val="windowText" lastClr="000000"/>
            </a:solidFill>
            <a:prstDash val="solid"/>
            <a:miter lim="800000"/>
            <a:tailEnd type="none"/>
          </a:ln>
          <a:effectLst/>
        </p:spPr>
      </p:cxnSp>
      <p:cxnSp>
        <p:nvCxnSpPr>
          <p:cNvPr id="24" name="直线箭头连接符 23">
            <a:extLst>
              <a:ext uri="{FF2B5EF4-FFF2-40B4-BE49-F238E27FC236}">
                <a16:creationId xmlns:a16="http://schemas.microsoft.com/office/drawing/2014/main" id="{91E725F1-F054-0B4C-968E-96C355AB7953}"/>
              </a:ext>
            </a:extLst>
          </p:cNvPr>
          <p:cNvCxnSpPr>
            <a:cxnSpLocks/>
            <a:stCxn id="9" idx="3"/>
            <a:endCxn id="15" idx="0"/>
          </p:cNvCxnSpPr>
          <p:nvPr/>
        </p:nvCxnSpPr>
        <p:spPr>
          <a:xfrm flipV="1">
            <a:off x="5373847" y="4808406"/>
            <a:ext cx="175650" cy="153192"/>
          </a:xfrm>
          <a:prstGeom prst="straightConnector1">
            <a:avLst/>
          </a:prstGeom>
          <a:noFill/>
          <a:ln w="19050" cap="flat" cmpd="sng" algn="ctr">
            <a:solidFill>
              <a:sysClr val="windowText" lastClr="000000"/>
            </a:solidFill>
            <a:prstDash val="solid"/>
            <a:miter lim="800000"/>
            <a:tailEnd type="triangle"/>
          </a:ln>
          <a:effectLst/>
        </p:spPr>
      </p:cxnSp>
      <p:cxnSp>
        <p:nvCxnSpPr>
          <p:cNvPr id="25" name="直线箭头连接符 24">
            <a:extLst>
              <a:ext uri="{FF2B5EF4-FFF2-40B4-BE49-F238E27FC236}">
                <a16:creationId xmlns:a16="http://schemas.microsoft.com/office/drawing/2014/main" id="{15FEBE88-804C-D248-A647-33F536725E0F}"/>
              </a:ext>
            </a:extLst>
          </p:cNvPr>
          <p:cNvCxnSpPr>
            <a:cxnSpLocks/>
            <a:stCxn id="9" idx="3"/>
            <a:endCxn id="20" idx="0"/>
          </p:cNvCxnSpPr>
          <p:nvPr/>
        </p:nvCxnSpPr>
        <p:spPr>
          <a:xfrm>
            <a:off x="5373847" y="4961598"/>
            <a:ext cx="175649" cy="178986"/>
          </a:xfrm>
          <a:prstGeom prst="straightConnector1">
            <a:avLst/>
          </a:prstGeom>
          <a:noFill/>
          <a:ln w="19050" cap="flat" cmpd="sng" algn="ctr">
            <a:solidFill>
              <a:sysClr val="windowText" lastClr="000000"/>
            </a:solidFill>
            <a:prstDash val="solid"/>
            <a:miter lim="800000"/>
            <a:tailEnd type="triangle"/>
          </a:ln>
          <a:effectLst/>
        </p:spPr>
      </p:cxnSp>
      <p:sp>
        <p:nvSpPr>
          <p:cNvPr id="30" name="矩形 29">
            <a:extLst>
              <a:ext uri="{FF2B5EF4-FFF2-40B4-BE49-F238E27FC236}">
                <a16:creationId xmlns:a16="http://schemas.microsoft.com/office/drawing/2014/main" id="{09A633DC-2235-9341-8C50-5EE11C528C84}"/>
              </a:ext>
            </a:extLst>
          </p:cNvPr>
          <p:cNvSpPr/>
          <p:nvPr/>
        </p:nvSpPr>
        <p:spPr>
          <a:xfrm>
            <a:off x="6322893" y="4747110"/>
            <a:ext cx="1026887" cy="1306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BA271429-AF6D-1144-B103-46523E02A88D}"/>
              </a:ext>
            </a:extLst>
          </p:cNvPr>
          <p:cNvSpPr/>
          <p:nvPr/>
        </p:nvSpPr>
        <p:spPr>
          <a:xfrm>
            <a:off x="6322893" y="4888623"/>
            <a:ext cx="1026887" cy="130627"/>
          </a:xfrm>
          <a:prstGeom prst="rect">
            <a:avLst/>
          </a:prstGeom>
          <a:solidFill>
            <a:srgbClr val="9B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3AC4DC30-436B-D746-BEA8-D13E3B295BB5}"/>
              </a:ext>
            </a:extLst>
          </p:cNvPr>
          <p:cNvSpPr/>
          <p:nvPr/>
        </p:nvSpPr>
        <p:spPr>
          <a:xfrm>
            <a:off x="6322893" y="5193423"/>
            <a:ext cx="1026887" cy="1306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375D8FA1-BDD2-4544-A06F-B3C5085A69ED}"/>
              </a:ext>
            </a:extLst>
          </p:cNvPr>
          <p:cNvSpPr/>
          <p:nvPr/>
        </p:nvSpPr>
        <p:spPr>
          <a:xfrm>
            <a:off x="6322893" y="5334936"/>
            <a:ext cx="1026887" cy="130627"/>
          </a:xfrm>
          <a:prstGeom prst="rect">
            <a:avLst/>
          </a:prstGeom>
          <a:solidFill>
            <a:srgbClr val="00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a:extLst>
              <a:ext uri="{FF2B5EF4-FFF2-40B4-BE49-F238E27FC236}">
                <a16:creationId xmlns:a16="http://schemas.microsoft.com/office/drawing/2014/main" id="{D63B9A4F-7F86-0540-9B12-CA2A77A9C9E8}"/>
              </a:ext>
            </a:extLst>
          </p:cNvPr>
          <p:cNvSpPr txBox="1"/>
          <p:nvPr/>
        </p:nvSpPr>
        <p:spPr>
          <a:xfrm>
            <a:off x="6556451" y="4877737"/>
            <a:ext cx="559769"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a:t>
            </a:r>
            <a:endParaRPr kumimoji="1" lang="zh-CN" altLang="en-US">
              <a:latin typeface="Microsoft YaHei" panose="020B0503020204020204" pitchFamily="34" charset="-122"/>
              <a:ea typeface="Microsoft YaHei" panose="020B0503020204020204" pitchFamily="34" charset="-122"/>
            </a:endParaRPr>
          </a:p>
        </p:txBody>
      </p:sp>
      <p:sp>
        <p:nvSpPr>
          <p:cNvPr id="35" name="文本框 34">
            <a:extLst>
              <a:ext uri="{FF2B5EF4-FFF2-40B4-BE49-F238E27FC236}">
                <a16:creationId xmlns:a16="http://schemas.microsoft.com/office/drawing/2014/main" id="{02D12204-DC73-CC40-AB73-EB3AA19D5DBB}"/>
              </a:ext>
            </a:extLst>
          </p:cNvPr>
          <p:cNvSpPr txBox="1"/>
          <p:nvPr/>
        </p:nvSpPr>
        <p:spPr>
          <a:xfrm>
            <a:off x="6299560" y="4422378"/>
            <a:ext cx="107753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Codebook</a:t>
            </a:r>
            <a:endParaRPr kumimoji="1" lang="zh-CN" altLang="en-US" sz="1400">
              <a:latin typeface="Microsoft YaHei" panose="020B0503020204020204" pitchFamily="34" charset="-122"/>
              <a:ea typeface="Microsoft YaHei" panose="020B0503020204020204" pitchFamily="34" charset="-122"/>
            </a:endParaRPr>
          </a:p>
        </p:txBody>
      </p:sp>
      <p:cxnSp>
        <p:nvCxnSpPr>
          <p:cNvPr id="39" name="直线箭头连接符 38">
            <a:extLst>
              <a:ext uri="{FF2B5EF4-FFF2-40B4-BE49-F238E27FC236}">
                <a16:creationId xmlns:a16="http://schemas.microsoft.com/office/drawing/2014/main" id="{F62245DD-7A34-0840-8C9C-C2B88D22C882}"/>
              </a:ext>
            </a:extLst>
          </p:cNvPr>
          <p:cNvCxnSpPr>
            <a:cxnSpLocks/>
          </p:cNvCxnSpPr>
          <p:nvPr/>
        </p:nvCxnSpPr>
        <p:spPr>
          <a:xfrm flipV="1">
            <a:off x="8077441" y="3981459"/>
            <a:ext cx="0" cy="781393"/>
          </a:xfrm>
          <a:prstGeom prst="straightConnector1">
            <a:avLst/>
          </a:prstGeom>
          <a:noFill/>
          <a:ln w="19050" cap="flat" cmpd="sng" algn="ctr">
            <a:solidFill>
              <a:sysClr val="windowText" lastClr="000000"/>
            </a:solidFill>
            <a:prstDash val="solid"/>
            <a:miter lim="800000"/>
            <a:tailEnd type="triangle"/>
          </a:ln>
          <a:effectLst/>
        </p:spPr>
      </p:cxnSp>
      <p:cxnSp>
        <p:nvCxnSpPr>
          <p:cNvPr id="45" name="直线箭头连接符 44">
            <a:extLst>
              <a:ext uri="{FF2B5EF4-FFF2-40B4-BE49-F238E27FC236}">
                <a16:creationId xmlns:a16="http://schemas.microsoft.com/office/drawing/2014/main" id="{338CE7AC-B81A-9F40-93B9-582BF5D900C3}"/>
              </a:ext>
            </a:extLst>
          </p:cNvPr>
          <p:cNvCxnSpPr>
            <a:cxnSpLocks/>
          </p:cNvCxnSpPr>
          <p:nvPr/>
        </p:nvCxnSpPr>
        <p:spPr>
          <a:xfrm>
            <a:off x="8077441" y="4762852"/>
            <a:ext cx="669248" cy="0"/>
          </a:xfrm>
          <a:prstGeom prst="straightConnector1">
            <a:avLst/>
          </a:prstGeom>
          <a:noFill/>
          <a:ln w="19050" cap="flat" cmpd="sng" algn="ctr">
            <a:solidFill>
              <a:sysClr val="windowText" lastClr="000000"/>
            </a:solidFill>
            <a:prstDash val="solid"/>
            <a:miter lim="800000"/>
            <a:tailEnd type="triangle"/>
          </a:ln>
          <a:effectLst/>
        </p:spPr>
      </p:cxnSp>
      <p:cxnSp>
        <p:nvCxnSpPr>
          <p:cNvPr id="50" name="直线箭头连接符 49">
            <a:extLst>
              <a:ext uri="{FF2B5EF4-FFF2-40B4-BE49-F238E27FC236}">
                <a16:creationId xmlns:a16="http://schemas.microsoft.com/office/drawing/2014/main" id="{5BCD18B0-6270-7F4C-9A95-C2416C8B3610}"/>
              </a:ext>
            </a:extLst>
          </p:cNvPr>
          <p:cNvCxnSpPr>
            <a:cxnSpLocks/>
          </p:cNvCxnSpPr>
          <p:nvPr/>
        </p:nvCxnSpPr>
        <p:spPr>
          <a:xfrm flipV="1">
            <a:off x="8069898" y="5250622"/>
            <a:ext cx="0" cy="839953"/>
          </a:xfrm>
          <a:prstGeom prst="straightConnector1">
            <a:avLst/>
          </a:prstGeom>
          <a:noFill/>
          <a:ln w="19050" cap="flat" cmpd="sng" algn="ctr">
            <a:solidFill>
              <a:sysClr val="windowText" lastClr="000000"/>
            </a:solidFill>
            <a:prstDash val="solid"/>
            <a:miter lim="800000"/>
            <a:tailEnd type="triangle"/>
          </a:ln>
          <a:effectLst/>
        </p:spPr>
      </p:cxnSp>
      <p:cxnSp>
        <p:nvCxnSpPr>
          <p:cNvPr id="51" name="直线箭头连接符 50">
            <a:extLst>
              <a:ext uri="{FF2B5EF4-FFF2-40B4-BE49-F238E27FC236}">
                <a16:creationId xmlns:a16="http://schemas.microsoft.com/office/drawing/2014/main" id="{E0BA77A1-C132-AB4E-B08D-5A3AB725E441}"/>
              </a:ext>
            </a:extLst>
          </p:cNvPr>
          <p:cNvCxnSpPr>
            <a:cxnSpLocks/>
          </p:cNvCxnSpPr>
          <p:nvPr/>
        </p:nvCxnSpPr>
        <p:spPr>
          <a:xfrm>
            <a:off x="8069898" y="6090575"/>
            <a:ext cx="669248" cy="0"/>
          </a:xfrm>
          <a:prstGeom prst="straightConnector1">
            <a:avLst/>
          </a:prstGeom>
          <a:noFill/>
          <a:ln w="19050" cap="flat" cmpd="sng" algn="ctr">
            <a:solidFill>
              <a:sysClr val="windowText" lastClr="000000"/>
            </a:solidFill>
            <a:prstDash val="solid"/>
            <a:miter lim="800000"/>
            <a:tailEnd type="triangle"/>
          </a:ln>
          <a:effectLst/>
        </p:spPr>
      </p:cxnSp>
      <p:sp>
        <p:nvSpPr>
          <p:cNvPr id="52" name="矩形 51">
            <a:extLst>
              <a:ext uri="{FF2B5EF4-FFF2-40B4-BE49-F238E27FC236}">
                <a16:creationId xmlns:a16="http://schemas.microsoft.com/office/drawing/2014/main" id="{1A12CBBF-6DEC-8A4E-9441-C6FBF0AABF8A}"/>
              </a:ext>
            </a:extLst>
          </p:cNvPr>
          <p:cNvSpPr/>
          <p:nvPr/>
        </p:nvSpPr>
        <p:spPr>
          <a:xfrm rot="16200000">
            <a:off x="8334302" y="4071301"/>
            <a:ext cx="101547" cy="577352"/>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53" name="矩形 52">
            <a:extLst>
              <a:ext uri="{FF2B5EF4-FFF2-40B4-BE49-F238E27FC236}">
                <a16:creationId xmlns:a16="http://schemas.microsoft.com/office/drawing/2014/main" id="{A54E61A8-BD08-294E-A8F6-EC4B47FD3B1A}"/>
              </a:ext>
            </a:extLst>
          </p:cNvPr>
          <p:cNvSpPr/>
          <p:nvPr/>
        </p:nvSpPr>
        <p:spPr>
          <a:xfrm rot="16200000">
            <a:off x="8382500" y="4311630"/>
            <a:ext cx="95277" cy="667478"/>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54" name="矩形 53">
            <a:extLst>
              <a:ext uri="{FF2B5EF4-FFF2-40B4-BE49-F238E27FC236}">
                <a16:creationId xmlns:a16="http://schemas.microsoft.com/office/drawing/2014/main" id="{BC01289C-4DC9-7D45-9600-E07440FACC70}"/>
              </a:ext>
            </a:extLst>
          </p:cNvPr>
          <p:cNvSpPr/>
          <p:nvPr/>
        </p:nvSpPr>
        <p:spPr>
          <a:xfrm rot="16200000">
            <a:off x="8260634" y="4292367"/>
            <a:ext cx="95277" cy="42374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55" name="矩形 54">
            <a:extLst>
              <a:ext uri="{FF2B5EF4-FFF2-40B4-BE49-F238E27FC236}">
                <a16:creationId xmlns:a16="http://schemas.microsoft.com/office/drawing/2014/main" id="{B627961A-B049-3B40-8404-82FC38E06FFB}"/>
              </a:ext>
            </a:extLst>
          </p:cNvPr>
          <p:cNvSpPr/>
          <p:nvPr/>
        </p:nvSpPr>
        <p:spPr>
          <a:xfrm rot="16200000">
            <a:off x="8208442" y="4060607"/>
            <a:ext cx="90702" cy="314787"/>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59" name="矩形 58">
            <a:extLst>
              <a:ext uri="{FF2B5EF4-FFF2-40B4-BE49-F238E27FC236}">
                <a16:creationId xmlns:a16="http://schemas.microsoft.com/office/drawing/2014/main" id="{887F8ABE-3C51-E64E-A9B0-396E3BE5C3E2}"/>
              </a:ext>
            </a:extLst>
          </p:cNvPr>
          <p:cNvSpPr/>
          <p:nvPr/>
        </p:nvSpPr>
        <p:spPr>
          <a:xfrm rot="16200000">
            <a:off x="8284400" y="5411081"/>
            <a:ext cx="114707" cy="505795"/>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0" name="矩形 59">
            <a:extLst>
              <a:ext uri="{FF2B5EF4-FFF2-40B4-BE49-F238E27FC236}">
                <a16:creationId xmlns:a16="http://schemas.microsoft.com/office/drawing/2014/main" id="{339F842C-A903-144D-8179-B637F58C06E1}"/>
              </a:ext>
            </a:extLst>
          </p:cNvPr>
          <p:cNvSpPr/>
          <p:nvPr/>
        </p:nvSpPr>
        <p:spPr>
          <a:xfrm rot="16200000">
            <a:off x="8417107" y="5577766"/>
            <a:ext cx="95271" cy="751773"/>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1" name="矩形 60">
            <a:extLst>
              <a:ext uri="{FF2B5EF4-FFF2-40B4-BE49-F238E27FC236}">
                <a16:creationId xmlns:a16="http://schemas.microsoft.com/office/drawing/2014/main" id="{B9455E06-A3D8-BF4D-A4A7-1EB76FC0CCCF}"/>
              </a:ext>
            </a:extLst>
          </p:cNvPr>
          <p:cNvSpPr/>
          <p:nvPr/>
        </p:nvSpPr>
        <p:spPr>
          <a:xfrm rot="16200000">
            <a:off x="8111887" y="5733287"/>
            <a:ext cx="114713" cy="160775"/>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2" name="矩形 61">
            <a:extLst>
              <a:ext uri="{FF2B5EF4-FFF2-40B4-BE49-F238E27FC236}">
                <a16:creationId xmlns:a16="http://schemas.microsoft.com/office/drawing/2014/main" id="{A3E7544D-1B49-FA47-8FE7-F5A39A15A65A}"/>
              </a:ext>
            </a:extLst>
          </p:cNvPr>
          <p:cNvSpPr/>
          <p:nvPr/>
        </p:nvSpPr>
        <p:spPr>
          <a:xfrm rot="16200000">
            <a:off x="8290979" y="5267968"/>
            <a:ext cx="101548" cy="505794"/>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Helvetica" pitchFamily="2" charset="0"/>
              <a:ea typeface="等线" panose="02010600030101010101" pitchFamily="2" charset="-122"/>
              <a:cs typeface="+mn-cs"/>
            </a:endParaRPr>
          </a:p>
        </p:txBody>
      </p:sp>
      <p:sp>
        <p:nvSpPr>
          <p:cNvPr id="63" name="文本框 62">
            <a:extLst>
              <a:ext uri="{FF2B5EF4-FFF2-40B4-BE49-F238E27FC236}">
                <a16:creationId xmlns:a16="http://schemas.microsoft.com/office/drawing/2014/main" id="{E2CA2885-3491-4C4C-B23A-192138A99F78}"/>
              </a:ext>
            </a:extLst>
          </p:cNvPr>
          <p:cNvSpPr txBox="1"/>
          <p:nvPr/>
        </p:nvSpPr>
        <p:spPr>
          <a:xfrm>
            <a:off x="7641466" y="3762159"/>
            <a:ext cx="1244251" cy="253916"/>
          </a:xfrm>
          <a:prstGeom prst="rect">
            <a:avLst/>
          </a:prstGeom>
          <a:noFill/>
        </p:spPr>
        <p:txBody>
          <a:bodyPr wrap="none" rtlCol="0">
            <a:spAutoFit/>
          </a:bodyPr>
          <a:lstStyle/>
          <a:p>
            <a:pPr algn="l"/>
            <a:r>
              <a:rPr kumimoji="1" lang="en-US" altLang="zh-CN" sz="1050">
                <a:latin typeface="Microsoft YaHei" panose="020B0503020204020204" pitchFamily="34" charset="-122"/>
                <a:ea typeface="Microsoft YaHei" panose="020B0503020204020204" pitchFamily="34" charset="-122"/>
              </a:rPr>
              <a:t>Codebook index</a:t>
            </a:r>
            <a:endParaRPr kumimoji="1" lang="zh-CN" altLang="en-US" sz="1050">
              <a:latin typeface="Microsoft YaHei" panose="020B0503020204020204" pitchFamily="34" charset="-122"/>
              <a:ea typeface="Microsoft YaHei" panose="020B0503020204020204" pitchFamily="34" charset="-122"/>
            </a:endParaRPr>
          </a:p>
        </p:txBody>
      </p:sp>
      <p:sp>
        <p:nvSpPr>
          <p:cNvPr id="64" name="文本框 63">
            <a:extLst>
              <a:ext uri="{FF2B5EF4-FFF2-40B4-BE49-F238E27FC236}">
                <a16:creationId xmlns:a16="http://schemas.microsoft.com/office/drawing/2014/main" id="{692E948E-BC6A-FA4B-B968-E553EEF707ED}"/>
              </a:ext>
            </a:extLst>
          </p:cNvPr>
          <p:cNvSpPr txBox="1"/>
          <p:nvPr/>
        </p:nvSpPr>
        <p:spPr>
          <a:xfrm>
            <a:off x="7641466" y="5044879"/>
            <a:ext cx="1244251" cy="253916"/>
          </a:xfrm>
          <a:prstGeom prst="rect">
            <a:avLst/>
          </a:prstGeom>
          <a:noFill/>
        </p:spPr>
        <p:txBody>
          <a:bodyPr wrap="none" rtlCol="0">
            <a:spAutoFit/>
          </a:bodyPr>
          <a:lstStyle/>
          <a:p>
            <a:pPr algn="l"/>
            <a:r>
              <a:rPr kumimoji="1" lang="en-US" altLang="zh-CN" sz="1050">
                <a:latin typeface="Microsoft YaHei" panose="020B0503020204020204" pitchFamily="34" charset="-122"/>
                <a:ea typeface="Microsoft YaHei" panose="020B0503020204020204" pitchFamily="34" charset="-122"/>
              </a:rPr>
              <a:t>Codebook index</a:t>
            </a:r>
            <a:endParaRPr kumimoji="1" lang="zh-CN" altLang="en-US" sz="1050">
              <a:latin typeface="Microsoft YaHei" panose="020B0503020204020204" pitchFamily="34" charset="-122"/>
              <a:ea typeface="Microsoft YaHei" panose="020B0503020204020204" pitchFamily="34" charset="-122"/>
            </a:endParaRPr>
          </a:p>
        </p:txBody>
      </p:sp>
      <p:sp>
        <p:nvSpPr>
          <p:cNvPr id="68" name="文本框 67">
            <a:extLst>
              <a:ext uri="{FF2B5EF4-FFF2-40B4-BE49-F238E27FC236}">
                <a16:creationId xmlns:a16="http://schemas.microsoft.com/office/drawing/2014/main" id="{7AF60921-D4A9-DB48-B8A8-10D0D8C87636}"/>
              </a:ext>
            </a:extLst>
          </p:cNvPr>
          <p:cNvSpPr txBox="1"/>
          <p:nvPr/>
        </p:nvSpPr>
        <p:spPr>
          <a:xfrm>
            <a:off x="8301724" y="4734702"/>
            <a:ext cx="875561" cy="253916"/>
          </a:xfrm>
          <a:prstGeom prst="rect">
            <a:avLst/>
          </a:prstGeom>
          <a:noFill/>
        </p:spPr>
        <p:txBody>
          <a:bodyPr wrap="none" rtlCol="0">
            <a:spAutoFit/>
          </a:bodyPr>
          <a:lstStyle/>
          <a:p>
            <a:pPr algn="l"/>
            <a:r>
              <a:rPr kumimoji="1" lang="en-US" altLang="zh-CN" sz="1050">
                <a:latin typeface="Microsoft YaHei" panose="020B0503020204020204" pitchFamily="34" charset="-122"/>
                <a:ea typeface="Microsoft YaHei" panose="020B0503020204020204" pitchFamily="34" charset="-122"/>
              </a:rPr>
              <a:t>Probability</a:t>
            </a:r>
            <a:endParaRPr kumimoji="1" lang="zh-CN" altLang="en-US" sz="1050">
              <a:latin typeface="Microsoft YaHei" panose="020B0503020204020204" pitchFamily="34" charset="-122"/>
              <a:ea typeface="Microsoft YaHei" panose="020B0503020204020204" pitchFamily="34" charset="-122"/>
            </a:endParaRPr>
          </a:p>
        </p:txBody>
      </p:sp>
      <p:sp>
        <p:nvSpPr>
          <p:cNvPr id="69" name="文本框 68">
            <a:extLst>
              <a:ext uri="{FF2B5EF4-FFF2-40B4-BE49-F238E27FC236}">
                <a16:creationId xmlns:a16="http://schemas.microsoft.com/office/drawing/2014/main" id="{FA69DE99-6447-E842-9CA0-1DBC709D9C39}"/>
              </a:ext>
            </a:extLst>
          </p:cNvPr>
          <p:cNvSpPr txBox="1"/>
          <p:nvPr/>
        </p:nvSpPr>
        <p:spPr>
          <a:xfrm>
            <a:off x="8294180" y="6098019"/>
            <a:ext cx="875561" cy="253916"/>
          </a:xfrm>
          <a:prstGeom prst="rect">
            <a:avLst/>
          </a:prstGeom>
          <a:noFill/>
        </p:spPr>
        <p:txBody>
          <a:bodyPr wrap="none" rtlCol="0">
            <a:spAutoFit/>
          </a:bodyPr>
          <a:lstStyle/>
          <a:p>
            <a:pPr algn="l"/>
            <a:r>
              <a:rPr kumimoji="1" lang="en-US" altLang="zh-CN" sz="1050">
                <a:latin typeface="Microsoft YaHei" panose="020B0503020204020204" pitchFamily="34" charset="-122"/>
                <a:ea typeface="Microsoft YaHei" panose="020B0503020204020204" pitchFamily="34" charset="-122"/>
              </a:rPr>
              <a:t>Probability</a:t>
            </a:r>
            <a:endParaRPr kumimoji="1" lang="zh-CN" altLang="en-US" sz="1050">
              <a:latin typeface="Microsoft YaHei" panose="020B0503020204020204" pitchFamily="34" charset="-122"/>
              <a:ea typeface="Microsoft YaHei" panose="020B0503020204020204" pitchFamily="34" charset="-122"/>
            </a:endParaRPr>
          </a:p>
        </p:txBody>
      </p:sp>
      <p:cxnSp>
        <p:nvCxnSpPr>
          <p:cNvPr id="70" name="曲线连接符 69">
            <a:extLst>
              <a:ext uri="{FF2B5EF4-FFF2-40B4-BE49-F238E27FC236}">
                <a16:creationId xmlns:a16="http://schemas.microsoft.com/office/drawing/2014/main" id="{E229B1EC-DF33-F641-803C-C924BA6D197F}"/>
              </a:ext>
            </a:extLst>
          </p:cNvPr>
          <p:cNvCxnSpPr>
            <a:cxnSpLocks/>
          </p:cNvCxnSpPr>
          <p:nvPr/>
        </p:nvCxnSpPr>
        <p:spPr>
          <a:xfrm flipH="1">
            <a:off x="8965569" y="4367249"/>
            <a:ext cx="79101" cy="1304001"/>
          </a:xfrm>
          <a:prstGeom prst="curvedConnector3">
            <a:avLst>
              <a:gd name="adj1" fmla="val -1034135"/>
            </a:avLst>
          </a:prstGeom>
          <a:noFill/>
          <a:ln w="28575" cap="flat" cmpd="sng" algn="ctr">
            <a:solidFill>
              <a:schemeClr val="tx1"/>
            </a:solidFill>
            <a:prstDash val="solid"/>
            <a:miter lim="800000"/>
            <a:headEnd type="triangle"/>
            <a:tailEnd type="triangle"/>
          </a:ln>
          <a:effectLst/>
        </p:spPr>
      </p:cxnSp>
      <p:cxnSp>
        <p:nvCxnSpPr>
          <p:cNvPr id="75" name="直线箭头连接符 74">
            <a:extLst>
              <a:ext uri="{FF2B5EF4-FFF2-40B4-BE49-F238E27FC236}">
                <a16:creationId xmlns:a16="http://schemas.microsoft.com/office/drawing/2014/main" id="{352CA33B-F976-724C-B22C-3FD60445A9ED}"/>
              </a:ext>
            </a:extLst>
          </p:cNvPr>
          <p:cNvCxnSpPr>
            <a:cxnSpLocks/>
          </p:cNvCxnSpPr>
          <p:nvPr/>
        </p:nvCxnSpPr>
        <p:spPr>
          <a:xfrm flipV="1">
            <a:off x="7546687" y="4471098"/>
            <a:ext cx="431243" cy="511509"/>
          </a:xfrm>
          <a:prstGeom prst="straightConnector1">
            <a:avLst/>
          </a:prstGeom>
          <a:noFill/>
          <a:ln w="19050" cap="flat" cmpd="sng" algn="ctr">
            <a:solidFill>
              <a:sysClr val="windowText" lastClr="000000"/>
            </a:solidFill>
            <a:prstDash val="solid"/>
            <a:miter lim="800000"/>
            <a:tailEnd type="triangle"/>
          </a:ln>
          <a:effectLst/>
        </p:spPr>
      </p:cxnSp>
      <p:cxnSp>
        <p:nvCxnSpPr>
          <p:cNvPr id="76" name="直线箭头连接符 75">
            <a:extLst>
              <a:ext uri="{FF2B5EF4-FFF2-40B4-BE49-F238E27FC236}">
                <a16:creationId xmlns:a16="http://schemas.microsoft.com/office/drawing/2014/main" id="{8BC3A25C-D1B3-AF48-B977-1ECD35BF03F9}"/>
              </a:ext>
            </a:extLst>
          </p:cNvPr>
          <p:cNvCxnSpPr>
            <a:cxnSpLocks/>
          </p:cNvCxnSpPr>
          <p:nvPr/>
        </p:nvCxnSpPr>
        <p:spPr>
          <a:xfrm>
            <a:off x="7546687" y="4982607"/>
            <a:ext cx="415605" cy="590563"/>
          </a:xfrm>
          <a:prstGeom prst="straightConnector1">
            <a:avLst/>
          </a:prstGeom>
          <a:noFill/>
          <a:ln w="19050" cap="flat" cmpd="sng" algn="ctr">
            <a:solidFill>
              <a:sysClr val="windowText" lastClr="000000"/>
            </a:solidFill>
            <a:prstDash val="solid"/>
            <a:miter lim="800000"/>
            <a:tailEnd type="triangle"/>
          </a:ln>
          <a:effectLst/>
        </p:spPr>
      </p:cxnSp>
      <p:cxnSp>
        <p:nvCxnSpPr>
          <p:cNvPr id="79" name="直线箭头连接符 78">
            <a:extLst>
              <a:ext uri="{FF2B5EF4-FFF2-40B4-BE49-F238E27FC236}">
                <a16:creationId xmlns:a16="http://schemas.microsoft.com/office/drawing/2014/main" id="{9CE43A9F-F1AA-8644-81BC-882AC6E4AED3}"/>
              </a:ext>
            </a:extLst>
          </p:cNvPr>
          <p:cNvCxnSpPr>
            <a:cxnSpLocks/>
          </p:cNvCxnSpPr>
          <p:nvPr/>
        </p:nvCxnSpPr>
        <p:spPr>
          <a:xfrm flipV="1">
            <a:off x="5999785" y="4997432"/>
            <a:ext cx="124851" cy="153192"/>
          </a:xfrm>
          <a:prstGeom prst="straightConnector1">
            <a:avLst/>
          </a:prstGeom>
          <a:noFill/>
          <a:ln w="19050" cap="flat" cmpd="sng" algn="ctr">
            <a:solidFill>
              <a:sysClr val="windowText" lastClr="000000"/>
            </a:solidFill>
            <a:prstDash val="solid"/>
            <a:miter lim="800000"/>
            <a:tailEnd type="triangle"/>
          </a:ln>
          <a:effectLst/>
        </p:spPr>
      </p:cxnSp>
      <p:cxnSp>
        <p:nvCxnSpPr>
          <p:cNvPr id="80" name="直线箭头连接符 79">
            <a:extLst>
              <a:ext uri="{FF2B5EF4-FFF2-40B4-BE49-F238E27FC236}">
                <a16:creationId xmlns:a16="http://schemas.microsoft.com/office/drawing/2014/main" id="{E1A3915C-060C-A44A-84DF-E4589A62F051}"/>
              </a:ext>
            </a:extLst>
          </p:cNvPr>
          <p:cNvCxnSpPr>
            <a:cxnSpLocks/>
          </p:cNvCxnSpPr>
          <p:nvPr/>
        </p:nvCxnSpPr>
        <p:spPr>
          <a:xfrm>
            <a:off x="6006812" y="4758484"/>
            <a:ext cx="124850" cy="178986"/>
          </a:xfrm>
          <a:prstGeom prst="straightConnector1">
            <a:avLst/>
          </a:prstGeom>
          <a:noFill/>
          <a:ln w="19050" cap="flat" cmpd="sng" algn="ctr">
            <a:solidFill>
              <a:sysClr val="windowText" lastClr="000000"/>
            </a:solidFill>
            <a:prstDash val="solid"/>
            <a:miter lim="800000"/>
            <a:tailEnd type="triangle"/>
          </a:ln>
          <a:effectLst/>
        </p:spPr>
      </p:cxnSp>
      <p:sp>
        <p:nvSpPr>
          <p:cNvPr id="81" name="文本框 80">
            <a:extLst>
              <a:ext uri="{FF2B5EF4-FFF2-40B4-BE49-F238E27FC236}">
                <a16:creationId xmlns:a16="http://schemas.microsoft.com/office/drawing/2014/main" id="{CA6BBCEC-09A3-8449-BF94-5684E6F9ED01}"/>
              </a:ext>
            </a:extLst>
          </p:cNvPr>
          <p:cNvSpPr txBox="1"/>
          <p:nvPr/>
        </p:nvSpPr>
        <p:spPr>
          <a:xfrm>
            <a:off x="9819045" y="4872171"/>
            <a:ext cx="1326004" cy="307777"/>
          </a:xfrm>
          <a:prstGeom prst="rect">
            <a:avLst/>
          </a:prstGeom>
          <a:noFill/>
        </p:spPr>
        <p:txBody>
          <a:bodyPr wrap="none" rtlCol="0">
            <a:spAutoFit/>
          </a:bodyPr>
          <a:lstStyle/>
          <a:p>
            <a:pPr algn="l"/>
            <a:r>
              <a:rPr kumimoji="1" lang="en-US" altLang="zh-CN" sz="1400" b="1">
                <a:latin typeface="Microsoft YaHei" panose="020B0503020204020204" pitchFamily="34" charset="-122"/>
                <a:ea typeface="Microsoft YaHei" panose="020B0503020204020204" pitchFamily="34" charset="-122"/>
              </a:rPr>
              <a:t>Pushes close</a:t>
            </a:r>
            <a:endParaRPr kumimoji="1" lang="zh-CN" altLang="en-US" sz="1400" b="1">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2128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207F-6DCD-8045-AC6D-69B85C112788}"/>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CC2EF3C2-31BD-8C49-A0E0-7E694321628B}"/>
              </a:ext>
            </a:extLst>
          </p:cNvPr>
          <p:cNvSpPr>
            <a:spLocks noGrp="1"/>
          </p:cNvSpPr>
          <p:nvPr>
            <p:ph idx="1"/>
          </p:nvPr>
        </p:nvSpPr>
        <p:spPr>
          <a:xfrm>
            <a:off x="609600" y="1559292"/>
            <a:ext cx="11055352" cy="4533533"/>
          </a:xfrm>
        </p:spPr>
        <p:txBody>
          <a:bodyPr/>
          <a:lstStyle/>
          <a:p>
            <a:r>
              <a:rPr kumimoji="1" lang="en-US" altLang="zh-CN"/>
              <a:t>If content is the major concern, a more direct way to encode content information is through supervised training</a:t>
            </a:r>
          </a:p>
          <a:p>
            <a:r>
              <a:rPr kumimoji="1" lang="en-US" altLang="zh-CN"/>
              <a:t>Current supervised tokens: ASR-based</a:t>
            </a:r>
          </a:p>
          <a:p>
            <a:r>
              <a:rPr kumimoji="1" lang="en-US" altLang="zh-CN"/>
              <a:t>Example: S</a:t>
            </a:r>
            <a:r>
              <a:rPr kumimoji="1" lang="en-US" altLang="zh-CN" baseline="30000"/>
              <a:t>3</a:t>
            </a:r>
            <a:r>
              <a:rPr kumimoji="1" lang="en-US" altLang="zh-CN"/>
              <a:t> Tokenizer (</a:t>
            </a:r>
            <a:r>
              <a:rPr kumimoji="1" lang="en-US" altLang="zh-CN" err="1"/>
              <a:t>CosyVoice</a:t>
            </a:r>
            <a:r>
              <a:rPr kumimoji="1" lang="en-US" altLang="zh-CN"/>
              <a:t>)</a:t>
            </a:r>
            <a:endParaRPr kumimoji="1" lang="zh-CN" altLang="en-US"/>
          </a:p>
        </p:txBody>
      </p:sp>
      <p:sp>
        <p:nvSpPr>
          <p:cNvPr id="4" name="灯片编号占位符 3">
            <a:extLst>
              <a:ext uri="{FF2B5EF4-FFF2-40B4-BE49-F238E27FC236}">
                <a16:creationId xmlns:a16="http://schemas.microsoft.com/office/drawing/2014/main" id="{012B584A-33D8-3549-B641-513DBE88A1A5}"/>
              </a:ext>
            </a:extLst>
          </p:cNvPr>
          <p:cNvSpPr>
            <a:spLocks noGrp="1"/>
          </p:cNvSpPr>
          <p:nvPr>
            <p:ph type="sldNum" sz="quarter" idx="12"/>
          </p:nvPr>
        </p:nvSpPr>
        <p:spPr/>
        <p:txBody>
          <a:bodyPr/>
          <a:lstStyle/>
          <a:p>
            <a:fld id="{E35E9E6D-B1E9-4F08-8E83-0E081C425F53}" type="slidenum">
              <a:rPr lang="en-US" altLang="zh-CN" smtClean="0"/>
              <a:t>45</a:t>
            </a:fld>
            <a:endParaRPr lang="zh-CN" altLang="en-US"/>
          </a:p>
        </p:txBody>
      </p:sp>
      <p:sp>
        <p:nvSpPr>
          <p:cNvPr id="5" name="矩形: 圆角 121">
            <a:extLst>
              <a:ext uri="{FF2B5EF4-FFF2-40B4-BE49-F238E27FC236}">
                <a16:creationId xmlns:a16="http://schemas.microsoft.com/office/drawing/2014/main" id="{8A63CEB8-A3D0-5D47-B509-1CEA20337552}"/>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Supervised Tokens</a:t>
            </a:r>
          </a:p>
        </p:txBody>
      </p:sp>
      <p:cxnSp>
        <p:nvCxnSpPr>
          <p:cNvPr id="23" name="直线箭头连接符 22">
            <a:extLst>
              <a:ext uri="{FF2B5EF4-FFF2-40B4-BE49-F238E27FC236}">
                <a16:creationId xmlns:a16="http://schemas.microsoft.com/office/drawing/2014/main" id="{B419DCAF-201F-2E44-BFE0-6461925FE86F}"/>
              </a:ext>
            </a:extLst>
          </p:cNvPr>
          <p:cNvCxnSpPr>
            <a:cxnSpLocks/>
            <a:stCxn id="25" idx="3"/>
            <a:endCxn id="35" idx="2"/>
          </p:cNvCxnSpPr>
          <p:nvPr/>
        </p:nvCxnSpPr>
        <p:spPr>
          <a:xfrm flipV="1">
            <a:off x="4680563" y="4535313"/>
            <a:ext cx="3988194" cy="47954"/>
          </a:xfrm>
          <a:prstGeom prst="straightConnector1">
            <a:avLst/>
          </a:prstGeom>
          <a:noFill/>
          <a:ln w="19050" cap="flat" cmpd="sng" algn="ctr">
            <a:solidFill>
              <a:sysClr val="windowText" lastClr="000000"/>
            </a:solidFill>
            <a:prstDash val="solid"/>
            <a:miter lim="800000"/>
            <a:tailEnd type="triangle"/>
          </a:ln>
          <a:effectLst/>
        </p:spPr>
      </p:cxnSp>
      <p:sp>
        <p:nvSpPr>
          <p:cNvPr id="24" name="梯形 23">
            <a:extLst>
              <a:ext uri="{FF2B5EF4-FFF2-40B4-BE49-F238E27FC236}">
                <a16:creationId xmlns:a16="http://schemas.microsoft.com/office/drawing/2014/main" id="{106BEE0D-50CC-5D49-BDD1-0CE69D9EBEA9}"/>
              </a:ext>
            </a:extLst>
          </p:cNvPr>
          <p:cNvSpPr/>
          <p:nvPr/>
        </p:nvSpPr>
        <p:spPr>
          <a:xfrm rot="5400000">
            <a:off x="4419196" y="4319254"/>
            <a:ext cx="1212448" cy="419376"/>
          </a:xfrm>
          <a:prstGeom prst="trapezoid">
            <a:avLst>
              <a:gd name="adj" fmla="val 15124"/>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5" name="Picture 2">
            <a:extLst>
              <a:ext uri="{FF2B5EF4-FFF2-40B4-BE49-F238E27FC236}">
                <a16:creationId xmlns:a16="http://schemas.microsoft.com/office/drawing/2014/main" id="{F4354616-01AA-094C-BB4F-672C50B89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r="23312"/>
          <a:stretch/>
        </p:blipFill>
        <p:spPr bwMode="auto">
          <a:xfrm>
            <a:off x="4335526" y="3818673"/>
            <a:ext cx="345037" cy="1529187"/>
          </a:xfrm>
          <a:prstGeom prst="rect">
            <a:avLst/>
          </a:prstGeom>
          <a:noFill/>
          <a:extLst>
            <a:ext uri="{909E8E84-426E-40DD-AFC4-6F175D3DCCD1}">
              <a14:hiddenFill xmlns:a14="http://schemas.microsoft.com/office/drawing/2010/main">
                <a:solidFill>
                  <a:srgbClr val="FFFFFF"/>
                </a:solidFill>
              </a14:hiddenFill>
            </a:ext>
          </a:extLst>
        </p:spPr>
      </p:pic>
      <p:sp>
        <p:nvSpPr>
          <p:cNvPr id="26" name="圆角矩形 25">
            <a:extLst>
              <a:ext uri="{FF2B5EF4-FFF2-40B4-BE49-F238E27FC236}">
                <a16:creationId xmlns:a16="http://schemas.microsoft.com/office/drawing/2014/main" id="{5860CCDB-4338-EB4B-8443-FD569F467310}"/>
              </a:ext>
            </a:extLst>
          </p:cNvPr>
          <p:cNvSpPr/>
          <p:nvPr/>
        </p:nvSpPr>
        <p:spPr>
          <a:xfrm>
            <a:off x="5357022" y="3939721"/>
            <a:ext cx="1396512" cy="1191183"/>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圆角矩形 26">
            <a:extLst>
              <a:ext uri="{FF2B5EF4-FFF2-40B4-BE49-F238E27FC236}">
                <a16:creationId xmlns:a16="http://schemas.microsoft.com/office/drawing/2014/main" id="{FF5723F3-DE32-9148-A1CB-463B753C3AC4}"/>
              </a:ext>
            </a:extLst>
          </p:cNvPr>
          <p:cNvSpPr/>
          <p:nvPr/>
        </p:nvSpPr>
        <p:spPr>
          <a:xfrm>
            <a:off x="6873069" y="4292646"/>
            <a:ext cx="452797" cy="415437"/>
          </a:xfrm>
          <a:prstGeom prst="roundRect">
            <a:avLst/>
          </a:prstGeom>
          <a:gradFill flip="none" rotWithShape="1">
            <a:gsLst>
              <a:gs pos="24000">
                <a:srgbClr val="70AD47">
                  <a:lumMod val="40000"/>
                  <a:lumOff val="60000"/>
                </a:srgbClr>
              </a:gs>
              <a:gs pos="99000">
                <a:srgbClr val="70AD47">
                  <a:lumMod val="20000"/>
                  <a:lumOff val="80000"/>
                </a:srgbClr>
              </a:gs>
            </a:gsLst>
            <a:path path="circle">
              <a:fillToRect l="100000" t="100000"/>
            </a:path>
            <a:tileRect r="-100000" b="-100000"/>
          </a:gradFill>
          <a:ln w="2857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rPr>
              <a:t>Q.</a:t>
            </a:r>
            <a:endParaRPr kumimoji="1" lang="zh-CN" altLang="en-US" sz="1600" b="0" i="0" u="none" strike="noStrike" kern="0" cap="none" spc="0" normalizeH="0" baseline="0" noProof="0">
              <a:ln>
                <a:noFill/>
              </a:ln>
              <a:solidFill>
                <a:sysClr val="windowText" lastClr="000000"/>
              </a:solidFill>
              <a:effectLst/>
              <a:uLnTx/>
              <a:uFillTx/>
              <a:latin typeface="Helvetica" pitchFamily="2" charset="0"/>
              <a:ea typeface="等线" panose="02010600030101010101" pitchFamily="2" charset="-122"/>
              <a:cs typeface="+mn-cs"/>
            </a:endParaRPr>
          </a:p>
        </p:txBody>
      </p:sp>
      <p:sp>
        <p:nvSpPr>
          <p:cNvPr id="28" name="文本框 27">
            <a:extLst>
              <a:ext uri="{FF2B5EF4-FFF2-40B4-BE49-F238E27FC236}">
                <a16:creationId xmlns:a16="http://schemas.microsoft.com/office/drawing/2014/main" id="{F60EB47D-F17B-F449-A6ED-4B29F71F2DB6}"/>
              </a:ext>
            </a:extLst>
          </p:cNvPr>
          <p:cNvSpPr txBox="1"/>
          <p:nvPr/>
        </p:nvSpPr>
        <p:spPr>
          <a:xfrm rot="5400000">
            <a:off x="4508298" y="4333643"/>
            <a:ext cx="104387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Encoder</a:t>
            </a:r>
            <a:endParaRPr kumimoji="1" lang="zh-CN" altLang="en-US">
              <a:solidFill>
                <a:prstClr val="black"/>
              </a:solidFill>
              <a:latin typeface="Helvetica" pitchFamily="2" charset="0"/>
              <a:ea typeface="等线" panose="02010600030101010101" pitchFamily="2" charset="-122"/>
            </a:endParaRPr>
          </a:p>
        </p:txBody>
      </p:sp>
      <p:sp>
        <p:nvSpPr>
          <p:cNvPr id="29" name="文本框 28">
            <a:extLst>
              <a:ext uri="{FF2B5EF4-FFF2-40B4-BE49-F238E27FC236}">
                <a16:creationId xmlns:a16="http://schemas.microsoft.com/office/drawing/2014/main" id="{7B3DDE4E-D1E2-ED4E-8A59-1EFD773D6A6A}"/>
              </a:ext>
            </a:extLst>
          </p:cNvPr>
          <p:cNvSpPr txBox="1"/>
          <p:nvPr/>
        </p:nvSpPr>
        <p:spPr>
          <a:xfrm>
            <a:off x="5320578" y="4338751"/>
            <a:ext cx="1432956"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Transformer</a:t>
            </a:r>
            <a:endParaRPr kumimoji="1" lang="zh-CN" altLang="en-US">
              <a:solidFill>
                <a:prstClr val="black"/>
              </a:solidFill>
              <a:latin typeface="Helvetica" pitchFamily="2" charset="0"/>
              <a:ea typeface="等线" panose="02010600030101010101" pitchFamily="2" charset="-122"/>
            </a:endParaRPr>
          </a:p>
        </p:txBody>
      </p:sp>
      <p:sp>
        <p:nvSpPr>
          <p:cNvPr id="30" name="椭圆 29">
            <a:extLst>
              <a:ext uri="{FF2B5EF4-FFF2-40B4-BE49-F238E27FC236}">
                <a16:creationId xmlns:a16="http://schemas.microsoft.com/office/drawing/2014/main" id="{DCD05517-65EC-3849-9CCA-CF62457735E2}"/>
              </a:ext>
            </a:extLst>
          </p:cNvPr>
          <p:cNvSpPr/>
          <p:nvPr/>
        </p:nvSpPr>
        <p:spPr>
          <a:xfrm>
            <a:off x="7434771" y="405187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30">
            <a:extLst>
              <a:ext uri="{FF2B5EF4-FFF2-40B4-BE49-F238E27FC236}">
                <a16:creationId xmlns:a16="http://schemas.microsoft.com/office/drawing/2014/main" id="{2E3A1DE8-8921-3B4A-8A3D-6087321C9E97}"/>
              </a:ext>
            </a:extLst>
          </p:cNvPr>
          <p:cNvSpPr/>
          <p:nvPr/>
        </p:nvSpPr>
        <p:spPr>
          <a:xfrm>
            <a:off x="7434771" y="4254291"/>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1">
            <a:extLst>
              <a:ext uri="{FF2B5EF4-FFF2-40B4-BE49-F238E27FC236}">
                <a16:creationId xmlns:a16="http://schemas.microsoft.com/office/drawing/2014/main" id="{39651837-7390-2047-A4D3-691A3D6698AF}"/>
              </a:ext>
            </a:extLst>
          </p:cNvPr>
          <p:cNvSpPr/>
          <p:nvPr/>
        </p:nvSpPr>
        <p:spPr>
          <a:xfrm>
            <a:off x="7434771" y="4456705"/>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椭圆 32">
            <a:extLst>
              <a:ext uri="{FF2B5EF4-FFF2-40B4-BE49-F238E27FC236}">
                <a16:creationId xmlns:a16="http://schemas.microsoft.com/office/drawing/2014/main" id="{83C2DE1D-520C-414C-96CB-5E9650A61413}"/>
              </a:ext>
            </a:extLst>
          </p:cNvPr>
          <p:cNvSpPr/>
          <p:nvPr/>
        </p:nvSpPr>
        <p:spPr>
          <a:xfrm>
            <a:off x="7434771" y="4659119"/>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FD149240-76D1-BB41-9EA0-BFE627F3D6CA}"/>
              </a:ext>
            </a:extLst>
          </p:cNvPr>
          <p:cNvSpPr/>
          <p:nvPr/>
        </p:nvSpPr>
        <p:spPr>
          <a:xfrm>
            <a:off x="7434771" y="4861533"/>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34">
            <a:extLst>
              <a:ext uri="{FF2B5EF4-FFF2-40B4-BE49-F238E27FC236}">
                <a16:creationId xmlns:a16="http://schemas.microsoft.com/office/drawing/2014/main" id="{C1A2AFCA-EDF4-2445-9239-E7370411A700}"/>
              </a:ext>
            </a:extLst>
          </p:cNvPr>
          <p:cNvSpPr txBox="1"/>
          <p:nvPr/>
        </p:nvSpPr>
        <p:spPr>
          <a:xfrm rot="5400000">
            <a:off x="7994709" y="4396813"/>
            <a:ext cx="1625094" cy="276999"/>
          </a:xfrm>
          <a:prstGeom prst="rect">
            <a:avLst/>
          </a:prstGeom>
          <a:solidFill>
            <a:sysClr val="window" lastClr="FFFFFF">
              <a:lumMod val="9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a:ln>
                  <a:noFill/>
                </a:ln>
                <a:solidFill>
                  <a:prstClr val="black"/>
                </a:solidFill>
                <a:effectLst/>
                <a:uLnTx/>
                <a:uFillTx/>
                <a:latin typeface="Monaco" pitchFamily="2" charset="0"/>
                <a:ea typeface="等线" panose="02010600030101010101" pitchFamily="2" charset="-122"/>
              </a:rPr>
              <a:t>The quick fox … </a:t>
            </a:r>
            <a:endParaRPr kumimoji="1" lang="zh-CN" altLang="en-US" sz="1200" b="0" i="0" u="none" strike="noStrike" kern="0" cap="none" spc="0" normalizeH="0" baseline="0" noProof="0">
              <a:ln>
                <a:noFill/>
              </a:ln>
              <a:solidFill>
                <a:prstClr val="black"/>
              </a:solidFill>
              <a:effectLst/>
              <a:uLnTx/>
              <a:uFillTx/>
              <a:latin typeface="Monaco" pitchFamily="2" charset="0"/>
              <a:ea typeface="等线" panose="02010600030101010101" pitchFamily="2" charset="-122"/>
            </a:endParaRPr>
          </a:p>
        </p:txBody>
      </p:sp>
      <p:sp>
        <p:nvSpPr>
          <p:cNvPr id="36" name="圆角矩形 35">
            <a:extLst>
              <a:ext uri="{FF2B5EF4-FFF2-40B4-BE49-F238E27FC236}">
                <a16:creationId xmlns:a16="http://schemas.microsoft.com/office/drawing/2014/main" id="{AD1624D1-4FE4-DA4A-94FE-D122DA267366}"/>
              </a:ext>
            </a:extLst>
          </p:cNvPr>
          <p:cNvSpPr/>
          <p:nvPr/>
        </p:nvSpPr>
        <p:spPr>
          <a:xfrm>
            <a:off x="7714525" y="3880656"/>
            <a:ext cx="674938" cy="1263745"/>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文本框 36">
            <a:extLst>
              <a:ext uri="{FF2B5EF4-FFF2-40B4-BE49-F238E27FC236}">
                <a16:creationId xmlns:a16="http://schemas.microsoft.com/office/drawing/2014/main" id="{49353C6B-1DC6-724E-A8BB-CCE5611DFC3B}"/>
              </a:ext>
            </a:extLst>
          </p:cNvPr>
          <p:cNvSpPr txBox="1"/>
          <p:nvPr/>
        </p:nvSpPr>
        <p:spPr>
          <a:xfrm rot="5400000">
            <a:off x="7411528" y="4386146"/>
            <a:ext cx="1281120" cy="307777"/>
          </a:xfrm>
          <a:prstGeom prst="rect">
            <a:avLst/>
          </a:prstGeom>
          <a:noFill/>
        </p:spPr>
        <p:txBody>
          <a:bodyPr wrap="none" rtlCol="0">
            <a:spAutoFit/>
          </a:bodyPr>
          <a:lstStyle/>
          <a:p>
            <a:pPr fontAlgn="auto">
              <a:spcBef>
                <a:spcPts val="0"/>
              </a:spcBef>
              <a:spcAft>
                <a:spcPts val="0"/>
              </a:spcAft>
            </a:pPr>
            <a:r>
              <a:rPr kumimoji="1" lang="en-US" altLang="zh-CN" sz="1400">
                <a:solidFill>
                  <a:prstClr val="black"/>
                </a:solidFill>
                <a:latin typeface="Helvetica" pitchFamily="2" charset="0"/>
                <a:ea typeface="等线" panose="02010600030101010101" pitchFamily="2" charset="-122"/>
              </a:rPr>
              <a:t>ASR Decoder</a:t>
            </a:r>
            <a:endParaRPr kumimoji="1" lang="zh-CN" altLang="en-US" sz="1400">
              <a:solidFill>
                <a:prstClr val="black"/>
              </a:solidFill>
              <a:latin typeface="Helvetica" pitchFamily="2" charset="0"/>
              <a:ea typeface="等线" panose="02010600030101010101" pitchFamily="2" charset="-122"/>
            </a:endParaRPr>
          </a:p>
        </p:txBody>
      </p:sp>
      <p:sp>
        <p:nvSpPr>
          <p:cNvPr id="38" name="文本框 37">
            <a:extLst>
              <a:ext uri="{FF2B5EF4-FFF2-40B4-BE49-F238E27FC236}">
                <a16:creationId xmlns:a16="http://schemas.microsoft.com/office/drawing/2014/main" id="{0110BE47-2CDC-C94B-9EFE-E7897F4B57A5}"/>
              </a:ext>
            </a:extLst>
          </p:cNvPr>
          <p:cNvSpPr txBox="1"/>
          <p:nvPr/>
        </p:nvSpPr>
        <p:spPr>
          <a:xfrm>
            <a:off x="6854664" y="5128606"/>
            <a:ext cx="1304250" cy="368242"/>
          </a:xfrm>
          <a:prstGeom prst="rect">
            <a:avLst/>
          </a:prstGeom>
          <a:noFill/>
        </p:spPr>
        <p:txBody>
          <a:bodyPr wrap="square" lIns="91440" tIns="45720" rIns="91440" bIns="45720" rtlCol="0" anchor="t">
            <a:spAutoFit/>
          </a:bodyPr>
          <a:lstStyle/>
          <a:p>
            <a:pPr algn="ctr" fontAlgn="auto">
              <a:lnSpc>
                <a:spcPct val="80000"/>
              </a:lnSpc>
              <a:spcBef>
                <a:spcPts val="0"/>
              </a:spcBef>
              <a:spcAft>
                <a:spcPts val="0"/>
              </a:spcAft>
            </a:pPr>
            <a:r>
              <a:rPr kumimoji="1" lang="en-US" altLang="zh-CN" sz="1100" b="1">
                <a:solidFill>
                  <a:prstClr val="black"/>
                </a:solidFill>
                <a:latin typeface="Helvetica" pitchFamily="2" charset="0"/>
                <a:ea typeface="Cambria Math" panose="02040503050406030204" pitchFamily="18" charset="0"/>
                <a:cs typeface="Calibri" panose="020F0502020204030204" pitchFamily="34" charset="0"/>
              </a:rPr>
              <a:t>Discrete </a:t>
            </a:r>
            <a:endParaRPr lang="zh-CN" altLang="en-US">
              <a:cs typeface="Arial" charset="0"/>
            </a:endParaRPr>
          </a:p>
          <a:p>
            <a:pPr algn="ctr" fontAlgn="auto">
              <a:lnSpc>
                <a:spcPct val="80000"/>
              </a:lnSpc>
              <a:spcBef>
                <a:spcPts val="0"/>
              </a:spcBef>
              <a:spcAft>
                <a:spcPts val="0"/>
              </a:spcAft>
            </a:pPr>
            <a:r>
              <a:rPr kumimoji="1" lang="en-US" altLang="zh-CN" sz="1100" b="1">
                <a:solidFill>
                  <a:prstClr val="black"/>
                </a:solidFill>
                <a:latin typeface="Helvetica"/>
                <a:ea typeface="Cambria Math"/>
                <a:cs typeface="Calibri"/>
              </a:rPr>
              <a:t>speech tokens</a:t>
            </a:r>
            <a:endParaRPr lang="zh-CN" altLang="en-US" sz="1100" b="1">
              <a:solidFill>
                <a:prstClr val="black"/>
              </a:solidFill>
              <a:latin typeface="Helvetica"/>
              <a:ea typeface="等线" panose="02010600030101010101" pitchFamily="2" charset="-122"/>
              <a:cs typeface="Calibri"/>
            </a:endParaRPr>
          </a:p>
        </p:txBody>
      </p:sp>
      <p:sp>
        <p:nvSpPr>
          <p:cNvPr id="39" name="文本框 38">
            <a:extLst>
              <a:ext uri="{FF2B5EF4-FFF2-40B4-BE49-F238E27FC236}">
                <a16:creationId xmlns:a16="http://schemas.microsoft.com/office/drawing/2014/main" id="{32D98B2F-02B3-DA4D-A0EB-528B69F66CF3}"/>
              </a:ext>
            </a:extLst>
          </p:cNvPr>
          <p:cNvSpPr txBox="1"/>
          <p:nvPr/>
        </p:nvSpPr>
        <p:spPr>
          <a:xfrm>
            <a:off x="2586084" y="4171892"/>
            <a:ext cx="1360309" cy="707886"/>
          </a:xfrm>
          <a:prstGeom prst="rect">
            <a:avLst/>
          </a:prstGeom>
          <a:solidFill>
            <a:sysClr val="window" lastClr="FFFFFF">
              <a:lumMod val="95000"/>
            </a:sys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Supervised</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rPr>
              <a:t>Tokens</a:t>
            </a:r>
            <a:endParaRPr kumimoji="1" lang="zh-CN" altLang="en-US" sz="2000" b="1" i="0" u="none" strike="noStrike" kern="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142125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652BDD-B80A-0F40-939D-184E447377CD}"/>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EDA4CEF3-B311-8E4A-B004-A752D515C4D7}"/>
              </a:ext>
            </a:extLst>
          </p:cNvPr>
          <p:cNvSpPr>
            <a:spLocks noGrp="1"/>
          </p:cNvSpPr>
          <p:nvPr>
            <p:ph idx="1"/>
          </p:nvPr>
        </p:nvSpPr>
        <p:spPr>
          <a:xfrm>
            <a:off x="568324" y="1602020"/>
            <a:ext cx="11432332" cy="4968432"/>
          </a:xfrm>
        </p:spPr>
        <p:txBody>
          <a:bodyPr/>
          <a:lstStyle/>
          <a:p>
            <a:r>
              <a:rPr kumimoji="1" lang="en-US" altLang="zh-CN"/>
              <a:t>What </a:t>
            </a:r>
            <a:r>
              <a:rPr kumimoji="1" lang="en-US" altLang="zh-CN" b="1"/>
              <a:t>information</a:t>
            </a:r>
            <a:r>
              <a:rPr kumimoji="1" lang="en-US" altLang="zh-CN"/>
              <a:t> do semantic tokens capture?</a:t>
            </a:r>
          </a:p>
          <a:p>
            <a:pPr lvl="1"/>
            <a:r>
              <a:rPr kumimoji="1" lang="en-US" altLang="zh-CN"/>
              <a:t>Mostly content, some prosody, less speaker timbre</a:t>
            </a:r>
          </a:p>
          <a:p>
            <a:pPr lvl="1"/>
            <a:r>
              <a:rPr kumimoji="1" lang="en-US" altLang="zh-CN"/>
              <a:t>We will investigate this later</a:t>
            </a:r>
          </a:p>
          <a:p>
            <a:r>
              <a:rPr kumimoji="1" lang="en-US" altLang="zh-CN"/>
              <a:t>What are the </a:t>
            </a:r>
            <a:r>
              <a:rPr kumimoji="1" lang="en-US" altLang="zh-CN" b="1"/>
              <a:t>advantages</a:t>
            </a:r>
            <a:r>
              <a:rPr kumimoji="1" lang="en-US" altLang="zh-CN"/>
              <a:t> over acoustic tokens?</a:t>
            </a:r>
          </a:p>
          <a:p>
            <a:pPr lvl="1"/>
            <a:r>
              <a:rPr kumimoji="1" lang="en-US" altLang="zh-CN"/>
              <a:t>Needs fewer codebooks &amp; bitrates. Usually single codebook.</a:t>
            </a:r>
          </a:p>
          <a:p>
            <a:pPr lvl="1"/>
            <a:r>
              <a:rPr kumimoji="1" lang="en-US" altLang="zh-CN"/>
              <a:t>Concentrate on </a:t>
            </a:r>
            <a:r>
              <a:rPr kumimoji="1" lang="en-US" altLang="zh-CN" b="1"/>
              <a:t>semantic &amp; phonetic </a:t>
            </a:r>
            <a:r>
              <a:rPr kumimoji="1" lang="en-US" altLang="zh-CN"/>
              <a:t>information, suitable for downstream models</a:t>
            </a:r>
          </a:p>
          <a:p>
            <a:r>
              <a:rPr kumimoji="1" lang="en-US" altLang="zh-CN"/>
              <a:t>What are the disadvantages?</a:t>
            </a:r>
          </a:p>
          <a:p>
            <a:pPr lvl="1"/>
            <a:r>
              <a:rPr kumimoji="1" lang="en-US" altLang="zh-CN"/>
              <a:t>Massive </a:t>
            </a:r>
            <a:r>
              <a:rPr kumimoji="1" lang="en-US" altLang="zh-CN" b="1"/>
              <a:t>data</a:t>
            </a:r>
            <a:r>
              <a:rPr kumimoji="1" lang="en-US" altLang="zh-CN"/>
              <a:t> requirement</a:t>
            </a:r>
          </a:p>
          <a:p>
            <a:pPr lvl="1"/>
            <a:r>
              <a:rPr kumimoji="1" lang="en-US" altLang="zh-CN"/>
              <a:t>May discard too much </a:t>
            </a:r>
            <a:r>
              <a:rPr kumimoji="1" lang="en-US" altLang="zh-CN" b="1"/>
              <a:t>paralinguistic</a:t>
            </a:r>
            <a:r>
              <a:rPr kumimoji="1" lang="en-US" altLang="zh-CN"/>
              <a:t> information</a:t>
            </a:r>
          </a:p>
          <a:p>
            <a:pPr lvl="1"/>
            <a:r>
              <a:rPr kumimoji="1" lang="en-US" altLang="zh-CN" b="1"/>
              <a:t>Causality</a:t>
            </a:r>
            <a:r>
              <a:rPr kumimoji="1" lang="en-US" altLang="zh-CN"/>
              <a:t> and </a:t>
            </a:r>
            <a:r>
              <a:rPr kumimoji="1" lang="en-US" altLang="zh-CN" b="1"/>
              <a:t>streaming</a:t>
            </a:r>
            <a:r>
              <a:rPr kumimoji="1" lang="en-US" altLang="zh-CN"/>
              <a:t> ability</a:t>
            </a:r>
          </a:p>
          <a:p>
            <a:r>
              <a:rPr kumimoji="1" lang="en-US" altLang="zh-CN"/>
              <a:t>Supervised tokens</a:t>
            </a:r>
          </a:p>
          <a:p>
            <a:pPr lvl="1"/>
            <a:r>
              <a:rPr kumimoji="1" lang="en-US" altLang="zh-CN"/>
              <a:t>Effective and very straightforward, still retains a good portion of </a:t>
            </a:r>
            <a:r>
              <a:rPr kumimoji="1" lang="en-US" altLang="zh-CN" b="1"/>
              <a:t>prosody</a:t>
            </a:r>
            <a:r>
              <a:rPr kumimoji="1" lang="en-US" altLang="zh-CN"/>
              <a:t> information</a:t>
            </a:r>
          </a:p>
          <a:p>
            <a:pPr lvl="1"/>
            <a:r>
              <a:rPr kumimoji="1" lang="en-US" altLang="zh-CN" b="1"/>
              <a:t>Language</a:t>
            </a:r>
            <a:r>
              <a:rPr kumimoji="1" lang="en-US" altLang="zh-CN"/>
              <a:t> generalizability?</a:t>
            </a:r>
          </a:p>
        </p:txBody>
      </p:sp>
      <p:sp>
        <p:nvSpPr>
          <p:cNvPr id="4" name="灯片编号占位符 3">
            <a:extLst>
              <a:ext uri="{FF2B5EF4-FFF2-40B4-BE49-F238E27FC236}">
                <a16:creationId xmlns:a16="http://schemas.microsoft.com/office/drawing/2014/main" id="{EF9ECF94-5A0C-6845-B69B-C77321B49DD0}"/>
              </a:ext>
            </a:extLst>
          </p:cNvPr>
          <p:cNvSpPr>
            <a:spLocks noGrp="1"/>
          </p:cNvSpPr>
          <p:nvPr>
            <p:ph type="sldNum" sz="quarter" idx="12"/>
          </p:nvPr>
        </p:nvSpPr>
        <p:spPr/>
        <p:txBody>
          <a:bodyPr/>
          <a:lstStyle/>
          <a:p>
            <a:fld id="{E35E9E6D-B1E9-4F08-8E83-0E081C425F53}" type="slidenum">
              <a:rPr lang="en-US" altLang="zh-CN" smtClean="0"/>
              <a:t>46</a:t>
            </a:fld>
            <a:endParaRPr lang="zh-CN" altLang="en-US"/>
          </a:p>
        </p:txBody>
      </p:sp>
      <p:sp>
        <p:nvSpPr>
          <p:cNvPr id="8" name="矩形: 圆角 121">
            <a:extLst>
              <a:ext uri="{FF2B5EF4-FFF2-40B4-BE49-F238E27FC236}">
                <a16:creationId xmlns:a16="http://schemas.microsoft.com/office/drawing/2014/main" id="{4CCF9533-AA88-C24D-BC19-E87C285B9EA4}"/>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Some Discussion</a:t>
            </a:r>
          </a:p>
        </p:txBody>
      </p:sp>
    </p:spTree>
    <p:extLst>
      <p:ext uri="{BB962C8B-B14F-4D97-AF65-F5344CB8AC3E}">
        <p14:creationId xmlns:p14="http://schemas.microsoft.com/office/powerpoint/2010/main" val="2310650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40EC89-BABF-0345-BDC4-7D9660D4A560}"/>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70F20C14-1975-8543-81DD-074EF132FEA8}"/>
              </a:ext>
            </a:extLst>
          </p:cNvPr>
          <p:cNvSpPr>
            <a:spLocks noGrp="1"/>
          </p:cNvSpPr>
          <p:nvPr>
            <p:ph idx="1"/>
          </p:nvPr>
        </p:nvSpPr>
        <p:spPr/>
        <p:txBody>
          <a:bodyPr/>
          <a:lstStyle/>
          <a:p>
            <a:endParaRPr kumimoji="1" lang="zh-CN" altLang="en-US"/>
          </a:p>
        </p:txBody>
      </p:sp>
      <p:sp>
        <p:nvSpPr>
          <p:cNvPr id="4" name="灯片编号占位符 3">
            <a:extLst>
              <a:ext uri="{FF2B5EF4-FFF2-40B4-BE49-F238E27FC236}">
                <a16:creationId xmlns:a16="http://schemas.microsoft.com/office/drawing/2014/main" id="{782BFE11-027F-6C47-9E5B-48BC535A52BB}"/>
              </a:ext>
            </a:extLst>
          </p:cNvPr>
          <p:cNvSpPr>
            <a:spLocks noGrp="1"/>
          </p:cNvSpPr>
          <p:nvPr>
            <p:ph type="sldNum" sz="quarter" idx="12"/>
          </p:nvPr>
        </p:nvSpPr>
        <p:spPr/>
        <p:txBody>
          <a:bodyPr/>
          <a:lstStyle/>
          <a:p>
            <a:fld id="{E35E9E6D-B1E9-4F08-8E83-0E081C425F53}" type="slidenum">
              <a:rPr lang="en-US" altLang="zh-CN" smtClean="0"/>
              <a:t>47</a:t>
            </a:fld>
            <a:endParaRPr lang="zh-CN" altLang="en-US"/>
          </a:p>
        </p:txBody>
      </p:sp>
      <p:pic>
        <p:nvPicPr>
          <p:cNvPr id="5" name="图片 4">
            <a:extLst>
              <a:ext uri="{FF2B5EF4-FFF2-40B4-BE49-F238E27FC236}">
                <a16:creationId xmlns:a16="http://schemas.microsoft.com/office/drawing/2014/main" id="{842A37A7-BA33-0444-8C2C-3FB58A58A363}"/>
              </a:ext>
            </a:extLst>
          </p:cNvPr>
          <p:cNvPicPr>
            <a:picLocks noChangeAspect="1"/>
          </p:cNvPicPr>
          <p:nvPr/>
        </p:nvPicPr>
        <p:blipFill>
          <a:blip r:embed="rId2"/>
          <a:stretch>
            <a:fillRect/>
          </a:stretch>
        </p:blipFill>
        <p:spPr>
          <a:xfrm>
            <a:off x="609600" y="979838"/>
            <a:ext cx="8260717" cy="5503512"/>
          </a:xfrm>
          <a:prstGeom prst="rect">
            <a:avLst/>
          </a:prstGeom>
        </p:spPr>
      </p:pic>
      <p:sp>
        <p:nvSpPr>
          <p:cNvPr id="6" name="圆角矩形 5">
            <a:extLst>
              <a:ext uri="{FF2B5EF4-FFF2-40B4-BE49-F238E27FC236}">
                <a16:creationId xmlns:a16="http://schemas.microsoft.com/office/drawing/2014/main" id="{FD204AF0-A972-8848-8C6B-C707E3B41473}"/>
              </a:ext>
            </a:extLst>
          </p:cNvPr>
          <p:cNvSpPr/>
          <p:nvPr/>
        </p:nvSpPr>
        <p:spPr>
          <a:xfrm>
            <a:off x="9391359" y="2276163"/>
            <a:ext cx="2461959" cy="1489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a:solidFill>
                  <a:schemeClr val="tx1"/>
                </a:solidFill>
              </a:rPr>
              <a:t>A summary of famous semantic speech tokens</a:t>
            </a:r>
            <a:endParaRPr kumimoji="1" lang="zh-CN" altLang="en-US" sz="2000" b="1">
              <a:solidFill>
                <a:schemeClr val="tx1"/>
              </a:solidFill>
            </a:endParaRPr>
          </a:p>
        </p:txBody>
      </p:sp>
      <p:sp>
        <p:nvSpPr>
          <p:cNvPr id="7" name="圆角矩形 6">
            <a:extLst>
              <a:ext uri="{FF2B5EF4-FFF2-40B4-BE49-F238E27FC236}">
                <a16:creationId xmlns:a16="http://schemas.microsoft.com/office/drawing/2014/main" id="{C6AF42F9-7996-014D-86C2-7D5C05C6B52E}"/>
              </a:ext>
            </a:extLst>
          </p:cNvPr>
          <p:cNvSpPr/>
          <p:nvPr/>
        </p:nvSpPr>
        <p:spPr>
          <a:xfrm>
            <a:off x="9391360" y="3786020"/>
            <a:ext cx="2461959" cy="1489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a:solidFill>
                  <a:schemeClr val="tx1"/>
                </a:solidFill>
              </a:rPr>
              <a:t>💡For more information, refer to our review</a:t>
            </a:r>
          </a:p>
          <a:p>
            <a:pPr algn="ctr"/>
            <a:r>
              <a:rPr kumimoji="1" lang="en-US" altLang="zh-CN" sz="2000" b="1">
                <a:solidFill>
                  <a:schemeClr val="tx1"/>
                </a:solidFill>
              </a:rPr>
              <a:t>Arxiv:2502.06490</a:t>
            </a:r>
            <a:endParaRPr kumimoji="1" lang="zh-CN" altLang="en-US" sz="2000" b="1">
              <a:solidFill>
                <a:schemeClr val="tx1"/>
              </a:solidFill>
            </a:endParaRPr>
          </a:p>
        </p:txBody>
      </p:sp>
    </p:spTree>
    <p:extLst>
      <p:ext uri="{BB962C8B-B14F-4D97-AF65-F5344CB8AC3E}">
        <p14:creationId xmlns:p14="http://schemas.microsoft.com/office/powerpoint/2010/main" val="2024886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EA9695-E6CB-6B4F-A987-07F399002A86}"/>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478FA0F2-AD3D-2143-961B-FC2E8DC26228}"/>
              </a:ext>
            </a:extLst>
          </p:cNvPr>
          <p:cNvSpPr>
            <a:spLocks noGrp="1"/>
          </p:cNvSpPr>
          <p:nvPr>
            <p:ph idx="1"/>
          </p:nvPr>
        </p:nvSpPr>
        <p:spPr>
          <a:xfrm>
            <a:off x="609600" y="1559293"/>
            <a:ext cx="11055352" cy="4204464"/>
          </a:xfrm>
        </p:spPr>
        <p:txBody>
          <a:bodyPr/>
          <a:lstStyle/>
          <a:p>
            <a:r>
              <a:rPr kumimoji="1" lang="en-US" altLang="zh-CN"/>
              <a:t>There are length reduction methods proposed </a:t>
            </a:r>
            <a:r>
              <a:rPr kumimoji="1" lang="en-US" altLang="zh-CN" b="1"/>
              <a:t>initially for semantic tokens</a:t>
            </a:r>
          </a:p>
          <a:p>
            <a:r>
              <a:rPr kumimoji="1" lang="en-US" altLang="zh-CN" b="1"/>
              <a:t>Deduplication</a:t>
            </a:r>
          </a:p>
          <a:p>
            <a:pPr lvl="1"/>
            <a:r>
              <a:rPr kumimoji="1" lang="en-US" altLang="zh-CN"/>
              <a:t>Simply remove </a:t>
            </a:r>
            <a:r>
              <a:rPr kumimoji="1" lang="en-US" altLang="zh-CN" b="1"/>
              <a:t>duplicated consecutive </a:t>
            </a:r>
            <a:r>
              <a:rPr kumimoji="1" lang="en-US" altLang="zh-CN"/>
              <a:t>tokens for downstream models</a:t>
            </a:r>
          </a:p>
          <a:p>
            <a:pPr lvl="1"/>
            <a:r>
              <a:rPr kumimoji="1" lang="en-US" altLang="zh-CN"/>
              <a:t>For generation, there should be "duration prediction"</a:t>
            </a:r>
          </a:p>
          <a:p>
            <a:pPr lvl="1"/>
            <a:endParaRPr kumimoji="1" lang="en-US" altLang="zh-CN"/>
          </a:p>
          <a:p>
            <a:pPr lvl="1"/>
            <a:endParaRPr kumimoji="1" lang="en-US" altLang="zh-CN"/>
          </a:p>
          <a:p>
            <a:pPr lvl="1"/>
            <a:endParaRPr kumimoji="1" lang="en-US" altLang="zh-CN"/>
          </a:p>
          <a:p>
            <a:r>
              <a:rPr kumimoji="1" lang="en-US" altLang="zh-CN" b="1"/>
              <a:t>Acoustic BPE </a:t>
            </a:r>
            <a:r>
              <a:rPr kumimoji="1" lang="en-US" altLang="zh-CN"/>
              <a:t>(byte-pair encoding):</a:t>
            </a:r>
          </a:p>
          <a:p>
            <a:pPr lvl="1"/>
            <a:r>
              <a:rPr kumimoji="1" lang="en-US" altLang="zh-CN"/>
              <a:t>Use BPE algorithm on integer token indices</a:t>
            </a:r>
          </a:p>
          <a:p>
            <a:pPr lvl="1"/>
            <a:r>
              <a:rPr kumimoji="1" lang="en-US" altLang="zh-CN"/>
              <a:t>Regard tokens as some "pseudo-language"</a:t>
            </a:r>
          </a:p>
          <a:p>
            <a:pPr lvl="1"/>
            <a:r>
              <a:rPr kumimoji="1" lang="en-US" altLang="zh-CN" b="1"/>
              <a:t>Lossless compression</a:t>
            </a:r>
            <a:r>
              <a:rPr kumimoji="1" lang="en-US" altLang="zh-CN"/>
              <a:t>. Can handle more complex morphological patterns</a:t>
            </a:r>
            <a:endParaRPr kumimoji="1" lang="zh-CN" altLang="en-US"/>
          </a:p>
        </p:txBody>
      </p:sp>
      <p:sp>
        <p:nvSpPr>
          <p:cNvPr id="4" name="灯片编号占位符 3">
            <a:extLst>
              <a:ext uri="{FF2B5EF4-FFF2-40B4-BE49-F238E27FC236}">
                <a16:creationId xmlns:a16="http://schemas.microsoft.com/office/drawing/2014/main" id="{D97AAB7A-EB50-2E4B-B574-C58A33BC12C7}"/>
              </a:ext>
            </a:extLst>
          </p:cNvPr>
          <p:cNvSpPr>
            <a:spLocks noGrp="1"/>
          </p:cNvSpPr>
          <p:nvPr>
            <p:ph type="sldNum" sz="quarter" idx="12"/>
          </p:nvPr>
        </p:nvSpPr>
        <p:spPr/>
        <p:txBody>
          <a:bodyPr/>
          <a:lstStyle/>
          <a:p>
            <a:fld id="{E35E9E6D-B1E9-4F08-8E83-0E081C425F53}" type="slidenum">
              <a:rPr lang="en-US" altLang="zh-CN" smtClean="0"/>
              <a:t>48</a:t>
            </a:fld>
            <a:endParaRPr lang="zh-CN" altLang="en-US"/>
          </a:p>
        </p:txBody>
      </p:sp>
      <p:sp>
        <p:nvSpPr>
          <p:cNvPr id="5" name="矩形: 圆角 121">
            <a:extLst>
              <a:ext uri="{FF2B5EF4-FFF2-40B4-BE49-F238E27FC236}">
                <a16:creationId xmlns:a16="http://schemas.microsoft.com/office/drawing/2014/main" id="{D0A8178D-5456-7F49-861E-3CF9FC2CF80F}"/>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Length Reduction</a:t>
            </a:r>
          </a:p>
        </p:txBody>
      </p:sp>
      <p:sp>
        <p:nvSpPr>
          <p:cNvPr id="6" name="椭圆 5">
            <a:extLst>
              <a:ext uri="{FF2B5EF4-FFF2-40B4-BE49-F238E27FC236}">
                <a16:creationId xmlns:a16="http://schemas.microsoft.com/office/drawing/2014/main" id="{E42B561D-4F3E-9443-9B39-C89E2BF27327}"/>
              </a:ext>
            </a:extLst>
          </p:cNvPr>
          <p:cNvSpPr/>
          <p:nvPr/>
        </p:nvSpPr>
        <p:spPr>
          <a:xfrm>
            <a:off x="2281829" y="349335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椭圆 6">
            <a:extLst>
              <a:ext uri="{FF2B5EF4-FFF2-40B4-BE49-F238E27FC236}">
                <a16:creationId xmlns:a16="http://schemas.microsoft.com/office/drawing/2014/main" id="{B2075BFA-37CA-D948-9B56-F77EC1D5D3F6}"/>
              </a:ext>
            </a:extLst>
          </p:cNvPr>
          <p:cNvSpPr/>
          <p:nvPr/>
        </p:nvSpPr>
        <p:spPr>
          <a:xfrm>
            <a:off x="2628901" y="349335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7">
            <a:extLst>
              <a:ext uri="{FF2B5EF4-FFF2-40B4-BE49-F238E27FC236}">
                <a16:creationId xmlns:a16="http://schemas.microsoft.com/office/drawing/2014/main" id="{52678702-3E47-244F-9956-B5B7A7E7A525}"/>
              </a:ext>
            </a:extLst>
          </p:cNvPr>
          <p:cNvSpPr/>
          <p:nvPr/>
        </p:nvSpPr>
        <p:spPr>
          <a:xfrm>
            <a:off x="2975973" y="3493357"/>
            <a:ext cx="155651" cy="155651"/>
          </a:xfrm>
          <a:prstGeom prst="ellipse">
            <a:avLst/>
          </a:prstGeom>
          <a:solidFill>
            <a:srgbClr val="F4B183"/>
          </a:solidFill>
          <a:ln w="19050" cap="flat" cmpd="sng" algn="ctr">
            <a:solidFill>
              <a:srgbClr val="966E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A104E3E7-1D71-0E44-A321-13BB88C3C123}"/>
              </a:ext>
            </a:extLst>
          </p:cNvPr>
          <p:cNvSpPr/>
          <p:nvPr/>
        </p:nvSpPr>
        <p:spPr>
          <a:xfrm>
            <a:off x="3323045" y="3493357"/>
            <a:ext cx="155651" cy="155651"/>
          </a:xfrm>
          <a:prstGeom prst="ellipse">
            <a:avLst/>
          </a:prstGeom>
          <a:solidFill>
            <a:srgbClr val="F4B183"/>
          </a:solidFill>
          <a:ln w="19050" cap="flat" cmpd="sng" algn="ctr">
            <a:solidFill>
              <a:srgbClr val="966E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8AF6C489-4A05-824C-BE98-1D23A0CD10A8}"/>
              </a:ext>
            </a:extLst>
          </p:cNvPr>
          <p:cNvSpPr/>
          <p:nvPr/>
        </p:nvSpPr>
        <p:spPr>
          <a:xfrm>
            <a:off x="3670115" y="3493357"/>
            <a:ext cx="155651" cy="155651"/>
          </a:xfrm>
          <a:prstGeom prst="ellipse">
            <a:avLst/>
          </a:prstGeom>
          <a:solidFill>
            <a:srgbClr val="F4B183"/>
          </a:solidFill>
          <a:ln w="19050" cap="flat" cmpd="sng" algn="ctr">
            <a:solidFill>
              <a:srgbClr val="966E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10">
            <a:extLst>
              <a:ext uri="{FF2B5EF4-FFF2-40B4-BE49-F238E27FC236}">
                <a16:creationId xmlns:a16="http://schemas.microsoft.com/office/drawing/2014/main" id="{35134063-B09A-5741-AFD5-B2160FFEC38E}"/>
              </a:ext>
            </a:extLst>
          </p:cNvPr>
          <p:cNvSpPr/>
          <p:nvPr/>
        </p:nvSpPr>
        <p:spPr>
          <a:xfrm>
            <a:off x="4024200" y="3493357"/>
            <a:ext cx="155651" cy="155651"/>
          </a:xfrm>
          <a:prstGeom prst="ellipse">
            <a:avLst/>
          </a:prstGeom>
          <a:solidFill>
            <a:schemeClr val="accent5">
              <a:lumMod val="75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11">
            <a:extLst>
              <a:ext uri="{FF2B5EF4-FFF2-40B4-BE49-F238E27FC236}">
                <a16:creationId xmlns:a16="http://schemas.microsoft.com/office/drawing/2014/main" id="{A4992602-58AA-714B-8F3A-0A7AAF64E3C2}"/>
              </a:ext>
            </a:extLst>
          </p:cNvPr>
          <p:cNvSpPr/>
          <p:nvPr/>
        </p:nvSpPr>
        <p:spPr>
          <a:xfrm>
            <a:off x="4371272" y="3493357"/>
            <a:ext cx="155651" cy="155651"/>
          </a:xfrm>
          <a:prstGeom prst="ellipse">
            <a:avLst/>
          </a:prstGeom>
          <a:solidFill>
            <a:schemeClr val="accent5">
              <a:lumMod val="75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12">
            <a:extLst>
              <a:ext uri="{FF2B5EF4-FFF2-40B4-BE49-F238E27FC236}">
                <a16:creationId xmlns:a16="http://schemas.microsoft.com/office/drawing/2014/main" id="{C4DDB69B-3D2A-EE44-BBAC-4683D5354974}"/>
              </a:ext>
            </a:extLst>
          </p:cNvPr>
          <p:cNvSpPr/>
          <p:nvPr/>
        </p:nvSpPr>
        <p:spPr>
          <a:xfrm>
            <a:off x="4718344" y="3493357"/>
            <a:ext cx="155651" cy="155651"/>
          </a:xfrm>
          <a:prstGeom prst="ellipse">
            <a:avLst/>
          </a:prstGeom>
          <a:solidFill>
            <a:schemeClr val="accent5">
              <a:lumMod val="75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椭圆 13">
            <a:extLst>
              <a:ext uri="{FF2B5EF4-FFF2-40B4-BE49-F238E27FC236}">
                <a16:creationId xmlns:a16="http://schemas.microsoft.com/office/drawing/2014/main" id="{F3FCD55C-51B3-8A40-AEBF-4F8FAB674067}"/>
              </a:ext>
            </a:extLst>
          </p:cNvPr>
          <p:cNvSpPr/>
          <p:nvPr/>
        </p:nvSpPr>
        <p:spPr>
          <a:xfrm>
            <a:off x="5065416" y="3493357"/>
            <a:ext cx="155651" cy="155651"/>
          </a:xfrm>
          <a:prstGeom prst="ellipse">
            <a:avLst/>
          </a:prstGeom>
          <a:solidFill>
            <a:schemeClr val="accent5">
              <a:lumMod val="75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14">
            <a:extLst>
              <a:ext uri="{FF2B5EF4-FFF2-40B4-BE49-F238E27FC236}">
                <a16:creationId xmlns:a16="http://schemas.microsoft.com/office/drawing/2014/main" id="{01806A27-2D1F-1345-959C-09DE8AD2E368}"/>
              </a:ext>
            </a:extLst>
          </p:cNvPr>
          <p:cNvSpPr/>
          <p:nvPr/>
        </p:nvSpPr>
        <p:spPr>
          <a:xfrm>
            <a:off x="5412486" y="3493357"/>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a:extLst>
              <a:ext uri="{FF2B5EF4-FFF2-40B4-BE49-F238E27FC236}">
                <a16:creationId xmlns:a16="http://schemas.microsoft.com/office/drawing/2014/main" id="{B2AA3D28-A2CD-574A-AF35-66BA9F938B3A}"/>
              </a:ext>
            </a:extLst>
          </p:cNvPr>
          <p:cNvSpPr/>
          <p:nvPr/>
        </p:nvSpPr>
        <p:spPr>
          <a:xfrm>
            <a:off x="8167090" y="3426204"/>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16">
            <a:extLst>
              <a:ext uri="{FF2B5EF4-FFF2-40B4-BE49-F238E27FC236}">
                <a16:creationId xmlns:a16="http://schemas.microsoft.com/office/drawing/2014/main" id="{1976E9CB-441B-AC4E-BF4E-A85EA58EA1B5}"/>
              </a:ext>
            </a:extLst>
          </p:cNvPr>
          <p:cNvSpPr/>
          <p:nvPr/>
        </p:nvSpPr>
        <p:spPr>
          <a:xfrm>
            <a:off x="8627592" y="3426204"/>
            <a:ext cx="155651" cy="155651"/>
          </a:xfrm>
          <a:prstGeom prst="ellipse">
            <a:avLst/>
          </a:prstGeom>
          <a:solidFill>
            <a:srgbClr val="F4B183"/>
          </a:solidFill>
          <a:ln w="19050" cap="flat" cmpd="sng" algn="ctr">
            <a:solidFill>
              <a:srgbClr val="966E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17">
            <a:extLst>
              <a:ext uri="{FF2B5EF4-FFF2-40B4-BE49-F238E27FC236}">
                <a16:creationId xmlns:a16="http://schemas.microsoft.com/office/drawing/2014/main" id="{2E5124E4-31AA-FA48-B972-A7AFE676479E}"/>
              </a:ext>
            </a:extLst>
          </p:cNvPr>
          <p:cNvSpPr/>
          <p:nvPr/>
        </p:nvSpPr>
        <p:spPr>
          <a:xfrm>
            <a:off x="9088094" y="3442334"/>
            <a:ext cx="155651" cy="155651"/>
          </a:xfrm>
          <a:prstGeom prst="ellipse">
            <a:avLst/>
          </a:prstGeom>
          <a:solidFill>
            <a:schemeClr val="accent5">
              <a:lumMod val="75000"/>
            </a:schemeClr>
          </a:solidFill>
          <a:ln w="19050" cap="flat" cmpd="sng" algn="ctr">
            <a:solidFill>
              <a:schemeClr val="accent5">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椭圆 18">
            <a:extLst>
              <a:ext uri="{FF2B5EF4-FFF2-40B4-BE49-F238E27FC236}">
                <a16:creationId xmlns:a16="http://schemas.microsoft.com/office/drawing/2014/main" id="{0D008154-CCB6-E747-ADDE-A0223023A17D}"/>
              </a:ext>
            </a:extLst>
          </p:cNvPr>
          <p:cNvSpPr/>
          <p:nvPr/>
        </p:nvSpPr>
        <p:spPr>
          <a:xfrm>
            <a:off x="9548596" y="3442334"/>
            <a:ext cx="155651" cy="155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右箭头 19">
            <a:extLst>
              <a:ext uri="{FF2B5EF4-FFF2-40B4-BE49-F238E27FC236}">
                <a16:creationId xmlns:a16="http://schemas.microsoft.com/office/drawing/2014/main" id="{DDAE1DA3-6E89-F440-8F0D-FA064B4C0624}"/>
              </a:ext>
            </a:extLst>
          </p:cNvPr>
          <p:cNvSpPr/>
          <p:nvPr/>
        </p:nvSpPr>
        <p:spPr>
          <a:xfrm>
            <a:off x="6096000" y="3429000"/>
            <a:ext cx="849085" cy="284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1" name="文本框 20">
            <a:extLst>
              <a:ext uri="{FF2B5EF4-FFF2-40B4-BE49-F238E27FC236}">
                <a16:creationId xmlns:a16="http://schemas.microsoft.com/office/drawing/2014/main" id="{8C0C3739-15D7-344C-A214-607A4DF9CC4C}"/>
              </a:ext>
            </a:extLst>
          </p:cNvPr>
          <p:cNvSpPr txBox="1"/>
          <p:nvPr/>
        </p:nvSpPr>
        <p:spPr>
          <a:xfrm>
            <a:off x="5823586" y="3174985"/>
            <a:ext cx="1390124"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Deduplication</a:t>
            </a:r>
            <a:endParaRPr kumimoji="1" lang="zh-CN" altLang="en-US" sz="1400">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F5E9CDDE-A303-8247-9526-4EEA1EBB8933}"/>
              </a:ext>
            </a:extLst>
          </p:cNvPr>
          <p:cNvSpPr txBox="1"/>
          <p:nvPr/>
        </p:nvSpPr>
        <p:spPr>
          <a:xfrm>
            <a:off x="7248249" y="3727954"/>
            <a:ext cx="918841" cy="307777"/>
          </a:xfrm>
          <a:prstGeom prst="rect">
            <a:avLst/>
          </a:prstGeom>
          <a:noFill/>
        </p:spPr>
        <p:txBody>
          <a:bodyPr wrap="none" rtlCol="0">
            <a:spAutoFit/>
          </a:bodyPr>
          <a:lstStyle/>
          <a:p>
            <a:pPr algn="l"/>
            <a:r>
              <a:rPr kumimoji="1" lang="en-US" altLang="zh-CN" sz="1400" i="1">
                <a:latin typeface="Microsoft YaHei" panose="020B0503020204020204" pitchFamily="34" charset="-122"/>
                <a:ea typeface="Microsoft YaHei" panose="020B0503020204020204" pitchFamily="34" charset="-122"/>
              </a:rPr>
              <a:t>duration</a:t>
            </a:r>
            <a:endParaRPr kumimoji="1" lang="zh-CN" altLang="en-US" sz="1400" i="1">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0FB7FB28-F4E8-3847-AA45-18C7312E2F45}"/>
              </a:ext>
            </a:extLst>
          </p:cNvPr>
          <p:cNvSpPr txBox="1"/>
          <p:nvPr/>
        </p:nvSpPr>
        <p:spPr>
          <a:xfrm>
            <a:off x="8085256" y="3697176"/>
            <a:ext cx="319318"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2</a:t>
            </a:r>
            <a:endParaRPr kumimoji="1" lang="zh-CN" altLang="en-US">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E20AB27D-D19A-4E41-9055-FDC557F71B8B}"/>
              </a:ext>
            </a:extLst>
          </p:cNvPr>
          <p:cNvSpPr txBox="1"/>
          <p:nvPr/>
        </p:nvSpPr>
        <p:spPr>
          <a:xfrm>
            <a:off x="8577471" y="3697176"/>
            <a:ext cx="319318"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3</a:t>
            </a:r>
            <a:endParaRPr kumimoji="1" lang="zh-CN" altLang="en-US">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04757B5F-9795-A94A-B122-18A0E593F49A}"/>
              </a:ext>
            </a:extLst>
          </p:cNvPr>
          <p:cNvSpPr txBox="1"/>
          <p:nvPr/>
        </p:nvSpPr>
        <p:spPr>
          <a:xfrm>
            <a:off x="9006260" y="3697176"/>
            <a:ext cx="319318"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4</a:t>
            </a:r>
            <a:endParaRPr kumimoji="1" lang="zh-CN" altLang="en-US">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E7D92027-B0BE-7F4B-B97F-36DC6C5BCBE4}"/>
              </a:ext>
            </a:extLst>
          </p:cNvPr>
          <p:cNvSpPr txBox="1"/>
          <p:nvPr/>
        </p:nvSpPr>
        <p:spPr>
          <a:xfrm>
            <a:off x="9465529" y="3697176"/>
            <a:ext cx="319318" cy="369332"/>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1</a:t>
            </a:r>
            <a:endParaRPr kumimoji="1" lang="zh-CN" altLang="en-US">
              <a:latin typeface="Microsoft YaHei" panose="020B0503020204020204" pitchFamily="34" charset="-122"/>
              <a:ea typeface="Microsoft YaHei" panose="020B0503020204020204" pitchFamily="34" charset="-122"/>
            </a:endParaRPr>
          </a:p>
        </p:txBody>
      </p:sp>
      <p:sp>
        <p:nvSpPr>
          <p:cNvPr id="27" name="椭圆 26">
            <a:extLst>
              <a:ext uri="{FF2B5EF4-FFF2-40B4-BE49-F238E27FC236}">
                <a16:creationId xmlns:a16="http://schemas.microsoft.com/office/drawing/2014/main" id="{F25E4F23-3034-6746-8D5E-A29AC84EB47D}"/>
              </a:ext>
            </a:extLst>
          </p:cNvPr>
          <p:cNvSpPr/>
          <p:nvPr/>
        </p:nvSpPr>
        <p:spPr>
          <a:xfrm>
            <a:off x="1336157"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7">
            <a:extLst>
              <a:ext uri="{FF2B5EF4-FFF2-40B4-BE49-F238E27FC236}">
                <a16:creationId xmlns:a16="http://schemas.microsoft.com/office/drawing/2014/main" id="{5ED19126-BC36-964F-AB4B-79C74BB12FF7}"/>
              </a:ext>
            </a:extLst>
          </p:cNvPr>
          <p:cNvSpPr/>
          <p:nvPr/>
        </p:nvSpPr>
        <p:spPr>
          <a:xfrm>
            <a:off x="1683229"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椭圆 28">
            <a:extLst>
              <a:ext uri="{FF2B5EF4-FFF2-40B4-BE49-F238E27FC236}">
                <a16:creationId xmlns:a16="http://schemas.microsoft.com/office/drawing/2014/main" id="{72AA7504-CFD9-A747-94E5-01E85189049A}"/>
              </a:ext>
            </a:extLst>
          </p:cNvPr>
          <p:cNvSpPr/>
          <p:nvPr/>
        </p:nvSpPr>
        <p:spPr>
          <a:xfrm>
            <a:off x="2030301"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椭圆 29">
            <a:extLst>
              <a:ext uri="{FF2B5EF4-FFF2-40B4-BE49-F238E27FC236}">
                <a16:creationId xmlns:a16="http://schemas.microsoft.com/office/drawing/2014/main" id="{1C194078-5999-EE40-9551-01166B63D272}"/>
              </a:ext>
            </a:extLst>
          </p:cNvPr>
          <p:cNvSpPr/>
          <p:nvPr/>
        </p:nvSpPr>
        <p:spPr>
          <a:xfrm>
            <a:off x="2377373"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30">
            <a:extLst>
              <a:ext uri="{FF2B5EF4-FFF2-40B4-BE49-F238E27FC236}">
                <a16:creationId xmlns:a16="http://schemas.microsoft.com/office/drawing/2014/main" id="{C3314192-F894-374B-BE96-0C5B3078A69E}"/>
              </a:ext>
            </a:extLst>
          </p:cNvPr>
          <p:cNvSpPr/>
          <p:nvPr/>
        </p:nvSpPr>
        <p:spPr>
          <a:xfrm>
            <a:off x="2724443"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1">
            <a:extLst>
              <a:ext uri="{FF2B5EF4-FFF2-40B4-BE49-F238E27FC236}">
                <a16:creationId xmlns:a16="http://schemas.microsoft.com/office/drawing/2014/main" id="{1FAAE236-1F20-F947-9920-A65640A1633A}"/>
              </a:ext>
            </a:extLst>
          </p:cNvPr>
          <p:cNvSpPr/>
          <p:nvPr/>
        </p:nvSpPr>
        <p:spPr>
          <a:xfrm>
            <a:off x="3078528"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椭圆 32">
            <a:extLst>
              <a:ext uri="{FF2B5EF4-FFF2-40B4-BE49-F238E27FC236}">
                <a16:creationId xmlns:a16="http://schemas.microsoft.com/office/drawing/2014/main" id="{576BE22F-F6C4-DD44-B799-599F23890511}"/>
              </a:ext>
            </a:extLst>
          </p:cNvPr>
          <p:cNvSpPr/>
          <p:nvPr/>
        </p:nvSpPr>
        <p:spPr>
          <a:xfrm>
            <a:off x="3425600"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E9D46D7F-55A3-8E4C-B213-928F00698359}"/>
              </a:ext>
            </a:extLst>
          </p:cNvPr>
          <p:cNvSpPr/>
          <p:nvPr/>
        </p:nvSpPr>
        <p:spPr>
          <a:xfrm>
            <a:off x="3772672"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椭圆 34">
            <a:extLst>
              <a:ext uri="{FF2B5EF4-FFF2-40B4-BE49-F238E27FC236}">
                <a16:creationId xmlns:a16="http://schemas.microsoft.com/office/drawing/2014/main" id="{0FABBCAE-8BF2-784C-9D6A-EE346DF945C0}"/>
              </a:ext>
            </a:extLst>
          </p:cNvPr>
          <p:cNvSpPr/>
          <p:nvPr/>
        </p:nvSpPr>
        <p:spPr>
          <a:xfrm>
            <a:off x="4119744"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35">
            <a:extLst>
              <a:ext uri="{FF2B5EF4-FFF2-40B4-BE49-F238E27FC236}">
                <a16:creationId xmlns:a16="http://schemas.microsoft.com/office/drawing/2014/main" id="{62600BF1-1F26-FB45-A42C-E6C243299FCA}"/>
              </a:ext>
            </a:extLst>
          </p:cNvPr>
          <p:cNvSpPr/>
          <p:nvPr/>
        </p:nvSpPr>
        <p:spPr>
          <a:xfrm>
            <a:off x="4466814"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9A0C3070-5AA4-4A42-B2C7-3A50A85B394B}"/>
              </a:ext>
            </a:extLst>
          </p:cNvPr>
          <p:cNvSpPr/>
          <p:nvPr/>
        </p:nvSpPr>
        <p:spPr>
          <a:xfrm>
            <a:off x="6634034"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417B1C87-FD11-8F4B-B612-3F3879350928}"/>
              </a:ext>
            </a:extLst>
          </p:cNvPr>
          <p:cNvSpPr/>
          <p:nvPr/>
        </p:nvSpPr>
        <p:spPr>
          <a:xfrm>
            <a:off x="6981106"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B7617F36-18D9-B74E-B7F3-BD35735E9866}"/>
              </a:ext>
            </a:extLst>
          </p:cNvPr>
          <p:cNvSpPr/>
          <p:nvPr/>
        </p:nvSpPr>
        <p:spPr>
          <a:xfrm>
            <a:off x="7328178"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566912EC-5FB7-4A47-9534-1E31659A6E9E}"/>
              </a:ext>
            </a:extLst>
          </p:cNvPr>
          <p:cNvSpPr/>
          <p:nvPr/>
        </p:nvSpPr>
        <p:spPr>
          <a:xfrm>
            <a:off x="7797541"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18B1664C-55E9-264C-8E1D-B2CA8C6D88B8}"/>
              </a:ext>
            </a:extLst>
          </p:cNvPr>
          <p:cNvSpPr/>
          <p:nvPr/>
        </p:nvSpPr>
        <p:spPr>
          <a:xfrm>
            <a:off x="8144611"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09BFD7C8-2D89-1F4C-BFAB-2D9BAF902AA4}"/>
              </a:ext>
            </a:extLst>
          </p:cNvPr>
          <p:cNvSpPr/>
          <p:nvPr/>
        </p:nvSpPr>
        <p:spPr>
          <a:xfrm>
            <a:off x="8652336"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6690D9B0-B8EF-7541-B00C-68E876F8836C}"/>
              </a:ext>
            </a:extLst>
          </p:cNvPr>
          <p:cNvSpPr/>
          <p:nvPr/>
        </p:nvSpPr>
        <p:spPr>
          <a:xfrm>
            <a:off x="8999408"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3B223FA1-384B-734C-B5B1-32FA51FA8E15}"/>
              </a:ext>
            </a:extLst>
          </p:cNvPr>
          <p:cNvSpPr/>
          <p:nvPr/>
        </p:nvSpPr>
        <p:spPr>
          <a:xfrm>
            <a:off x="9346480"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44">
            <a:extLst>
              <a:ext uri="{FF2B5EF4-FFF2-40B4-BE49-F238E27FC236}">
                <a16:creationId xmlns:a16="http://schemas.microsoft.com/office/drawing/2014/main" id="{ED68A932-59FE-884E-A433-1AE945BB3A29}"/>
              </a:ext>
            </a:extLst>
          </p:cNvPr>
          <p:cNvSpPr/>
          <p:nvPr/>
        </p:nvSpPr>
        <p:spPr>
          <a:xfrm>
            <a:off x="9693552" y="5874510"/>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45">
            <a:extLst>
              <a:ext uri="{FF2B5EF4-FFF2-40B4-BE49-F238E27FC236}">
                <a16:creationId xmlns:a16="http://schemas.microsoft.com/office/drawing/2014/main" id="{7A0E05E4-BD2D-BB43-B151-84E32343ED30}"/>
              </a:ext>
            </a:extLst>
          </p:cNvPr>
          <p:cNvSpPr/>
          <p:nvPr/>
        </p:nvSpPr>
        <p:spPr>
          <a:xfrm>
            <a:off x="10388966" y="5861298"/>
            <a:ext cx="155651" cy="155651"/>
          </a:xfrm>
          <a:prstGeom prst="ellipse">
            <a:avLst/>
          </a:prstGeom>
          <a:solidFill>
            <a:srgbClr val="E5E556"/>
          </a:solidFill>
          <a:ln w="19050" cap="flat" cmpd="sng" algn="ctr">
            <a:solidFill>
              <a:srgbClr val="9188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左中括号 46">
            <a:extLst>
              <a:ext uri="{FF2B5EF4-FFF2-40B4-BE49-F238E27FC236}">
                <a16:creationId xmlns:a16="http://schemas.microsoft.com/office/drawing/2014/main" id="{A7230509-865F-2F49-8BB8-E69FB88B6C45}"/>
              </a:ext>
            </a:extLst>
          </p:cNvPr>
          <p:cNvSpPr/>
          <p:nvPr/>
        </p:nvSpPr>
        <p:spPr>
          <a:xfrm rot="16200000">
            <a:off x="6960578" y="5641804"/>
            <a:ext cx="240310" cy="990600"/>
          </a:xfrm>
          <a:prstGeom prst="leftBracket">
            <a:avLst/>
          </a:prstGeom>
          <a:ln w="28575">
            <a:solidFill>
              <a:schemeClr val="accent5">
                <a:lumMod val="2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8" name="左中括号 47">
            <a:extLst>
              <a:ext uri="{FF2B5EF4-FFF2-40B4-BE49-F238E27FC236}">
                <a16:creationId xmlns:a16="http://schemas.microsoft.com/office/drawing/2014/main" id="{19182E31-E7E2-B547-AC8F-A63A415A0E43}"/>
              </a:ext>
            </a:extLst>
          </p:cNvPr>
          <p:cNvSpPr/>
          <p:nvPr/>
        </p:nvSpPr>
        <p:spPr>
          <a:xfrm rot="16200000">
            <a:off x="7939096" y="5895619"/>
            <a:ext cx="240310" cy="509393"/>
          </a:xfrm>
          <a:prstGeom prst="leftBracket">
            <a:avLst/>
          </a:prstGeom>
          <a:ln w="28575">
            <a:solidFill>
              <a:schemeClr val="accent5">
                <a:lumMod val="2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9" name="左中括号 48">
            <a:extLst>
              <a:ext uri="{FF2B5EF4-FFF2-40B4-BE49-F238E27FC236}">
                <a16:creationId xmlns:a16="http://schemas.microsoft.com/office/drawing/2014/main" id="{4007314D-F125-BB43-8EDE-CDB8827157A2}"/>
              </a:ext>
            </a:extLst>
          </p:cNvPr>
          <p:cNvSpPr/>
          <p:nvPr/>
        </p:nvSpPr>
        <p:spPr>
          <a:xfrm rot="16200000">
            <a:off x="9126125" y="5533060"/>
            <a:ext cx="235240" cy="1239581"/>
          </a:xfrm>
          <a:prstGeom prst="leftBracket">
            <a:avLst/>
          </a:prstGeom>
          <a:ln w="28575">
            <a:solidFill>
              <a:schemeClr val="accent5">
                <a:lumMod val="2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0" name="右箭头 49">
            <a:extLst>
              <a:ext uri="{FF2B5EF4-FFF2-40B4-BE49-F238E27FC236}">
                <a16:creationId xmlns:a16="http://schemas.microsoft.com/office/drawing/2014/main" id="{DD221D30-C433-2449-BF85-B4063E0C943B}"/>
              </a:ext>
            </a:extLst>
          </p:cNvPr>
          <p:cNvSpPr/>
          <p:nvPr/>
        </p:nvSpPr>
        <p:spPr>
          <a:xfrm>
            <a:off x="5253129" y="5921482"/>
            <a:ext cx="849085" cy="284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1" name="文本框 50">
            <a:extLst>
              <a:ext uri="{FF2B5EF4-FFF2-40B4-BE49-F238E27FC236}">
                <a16:creationId xmlns:a16="http://schemas.microsoft.com/office/drawing/2014/main" id="{16872787-9BE6-8748-8F62-83030D75CD12}"/>
              </a:ext>
            </a:extLst>
          </p:cNvPr>
          <p:cNvSpPr txBox="1"/>
          <p:nvPr/>
        </p:nvSpPr>
        <p:spPr>
          <a:xfrm>
            <a:off x="4980715" y="5667467"/>
            <a:ext cx="1289135"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Acoustic BPE</a:t>
            </a:r>
            <a:endParaRPr kumimoji="1" lang="zh-CN" altLang="en-US" sz="1400">
              <a:latin typeface="Microsoft YaHei" panose="020B0503020204020204" pitchFamily="34" charset="-122"/>
              <a:ea typeface="Microsoft YaHei" panose="020B0503020204020204" pitchFamily="34" charset="-122"/>
            </a:endParaRPr>
          </a:p>
        </p:txBody>
      </p:sp>
      <p:sp>
        <p:nvSpPr>
          <p:cNvPr id="52" name="左中括号 51">
            <a:extLst>
              <a:ext uri="{FF2B5EF4-FFF2-40B4-BE49-F238E27FC236}">
                <a16:creationId xmlns:a16="http://schemas.microsoft.com/office/drawing/2014/main" id="{97C009B2-5E99-614F-BD9F-85E6E1BE9474}"/>
              </a:ext>
            </a:extLst>
          </p:cNvPr>
          <p:cNvSpPr/>
          <p:nvPr/>
        </p:nvSpPr>
        <p:spPr>
          <a:xfrm rot="16200000">
            <a:off x="10362080" y="6050900"/>
            <a:ext cx="209423" cy="203294"/>
          </a:xfrm>
          <a:prstGeom prst="leftBracket">
            <a:avLst/>
          </a:prstGeom>
          <a:ln w="28575">
            <a:solidFill>
              <a:schemeClr val="accent5">
                <a:lumMod val="2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3" name="文本框 52">
            <a:extLst>
              <a:ext uri="{FF2B5EF4-FFF2-40B4-BE49-F238E27FC236}">
                <a16:creationId xmlns:a16="http://schemas.microsoft.com/office/drawing/2014/main" id="{CBEBC791-EBEB-3F43-9113-5AF929338458}"/>
              </a:ext>
            </a:extLst>
          </p:cNvPr>
          <p:cNvSpPr txBox="1"/>
          <p:nvPr/>
        </p:nvSpPr>
        <p:spPr>
          <a:xfrm>
            <a:off x="6558552" y="6302945"/>
            <a:ext cx="104656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BPE token</a:t>
            </a:r>
            <a:endParaRPr kumimoji="1" lang="zh-CN" altLang="en-US" sz="1400">
              <a:latin typeface="Microsoft YaHei" panose="020B0503020204020204" pitchFamily="34" charset="-122"/>
              <a:ea typeface="Microsoft YaHei" panose="020B0503020204020204" pitchFamily="34" charset="-122"/>
            </a:endParaRPr>
          </a:p>
        </p:txBody>
      </p:sp>
      <p:sp>
        <p:nvSpPr>
          <p:cNvPr id="55" name="文本框 54">
            <a:extLst>
              <a:ext uri="{FF2B5EF4-FFF2-40B4-BE49-F238E27FC236}">
                <a16:creationId xmlns:a16="http://schemas.microsoft.com/office/drawing/2014/main" id="{DE3E8593-2714-7242-A11D-AD4A8D7030AE}"/>
              </a:ext>
            </a:extLst>
          </p:cNvPr>
          <p:cNvSpPr txBox="1"/>
          <p:nvPr/>
        </p:nvSpPr>
        <p:spPr>
          <a:xfrm>
            <a:off x="7590313" y="6302945"/>
            <a:ext cx="104656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BPE token</a:t>
            </a:r>
            <a:endParaRPr kumimoji="1" lang="zh-CN" altLang="en-US" sz="1400">
              <a:latin typeface="Microsoft YaHei" panose="020B0503020204020204" pitchFamily="34" charset="-122"/>
              <a:ea typeface="Microsoft YaHei" panose="020B0503020204020204" pitchFamily="34" charset="-122"/>
            </a:endParaRPr>
          </a:p>
        </p:txBody>
      </p:sp>
      <p:sp>
        <p:nvSpPr>
          <p:cNvPr id="56" name="文本框 55">
            <a:extLst>
              <a:ext uri="{FF2B5EF4-FFF2-40B4-BE49-F238E27FC236}">
                <a16:creationId xmlns:a16="http://schemas.microsoft.com/office/drawing/2014/main" id="{0CB5F653-BBE5-FC4C-9AD9-B2E54658FCBA}"/>
              </a:ext>
            </a:extLst>
          </p:cNvPr>
          <p:cNvSpPr txBox="1"/>
          <p:nvPr/>
        </p:nvSpPr>
        <p:spPr>
          <a:xfrm>
            <a:off x="8764162" y="6302945"/>
            <a:ext cx="104656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BPE token</a:t>
            </a:r>
            <a:endParaRPr kumimoji="1" lang="zh-CN" altLang="en-US" sz="1400">
              <a:latin typeface="Microsoft YaHei" panose="020B0503020204020204" pitchFamily="34" charset="-122"/>
              <a:ea typeface="Microsoft YaHei" panose="020B0503020204020204" pitchFamily="34" charset="-122"/>
            </a:endParaRPr>
          </a:p>
        </p:txBody>
      </p:sp>
      <p:sp>
        <p:nvSpPr>
          <p:cNvPr id="57" name="文本框 56">
            <a:extLst>
              <a:ext uri="{FF2B5EF4-FFF2-40B4-BE49-F238E27FC236}">
                <a16:creationId xmlns:a16="http://schemas.microsoft.com/office/drawing/2014/main" id="{34D34311-E373-2E4A-943C-CDBC95CF3E75}"/>
              </a:ext>
            </a:extLst>
          </p:cNvPr>
          <p:cNvSpPr txBox="1"/>
          <p:nvPr/>
        </p:nvSpPr>
        <p:spPr>
          <a:xfrm>
            <a:off x="9989902" y="6302945"/>
            <a:ext cx="1046569" cy="307777"/>
          </a:xfrm>
          <a:prstGeom prst="rect">
            <a:avLst/>
          </a:prstGeom>
          <a:noFill/>
        </p:spPr>
        <p:txBody>
          <a:bodyPr wrap="none" rtlCol="0">
            <a:spAutoFit/>
          </a:bodyPr>
          <a:lstStyle/>
          <a:p>
            <a:pPr algn="l"/>
            <a:r>
              <a:rPr kumimoji="1" lang="en-US" altLang="zh-CN" sz="1400">
                <a:latin typeface="Microsoft YaHei" panose="020B0503020204020204" pitchFamily="34" charset="-122"/>
                <a:ea typeface="Microsoft YaHei" panose="020B0503020204020204" pitchFamily="34" charset="-122"/>
              </a:rPr>
              <a:t>BPE token</a:t>
            </a:r>
            <a:endParaRPr kumimoji="1" lang="zh-CN" altLang="en-US" sz="14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30475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6C01F-0EB1-5C45-AF9A-66558EAA0244}"/>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0C57E4E7-7CE9-374B-A585-DF1A0265E990}"/>
              </a:ext>
            </a:extLst>
          </p:cNvPr>
          <p:cNvSpPr>
            <a:spLocks noGrp="1"/>
          </p:cNvSpPr>
          <p:nvPr>
            <p:ph idx="1"/>
          </p:nvPr>
        </p:nvSpPr>
        <p:spPr>
          <a:xfrm>
            <a:off x="609600" y="1559292"/>
            <a:ext cx="11055352" cy="4533533"/>
          </a:xfrm>
        </p:spPr>
        <p:txBody>
          <a:bodyPr/>
          <a:lstStyle/>
          <a:p>
            <a:r>
              <a:rPr kumimoji="1" lang="en-US" altLang="zh-CN"/>
              <a:t>Empirical study on BPE effects</a:t>
            </a:r>
          </a:p>
          <a:p>
            <a:r>
              <a:rPr kumimoji="1" lang="en-US" altLang="zh-CN"/>
              <a:t>In single-codebook scenarios, semantic tokens have </a:t>
            </a:r>
            <a:r>
              <a:rPr kumimoji="1" lang="en-US" altLang="zh-CN" b="1"/>
              <a:t>much more length reduction effects</a:t>
            </a:r>
            <a:r>
              <a:rPr kumimoji="1" lang="en-US" altLang="zh-CN"/>
              <a:t> than acoustic tokens</a:t>
            </a:r>
          </a:p>
        </p:txBody>
      </p:sp>
      <p:sp>
        <p:nvSpPr>
          <p:cNvPr id="4" name="灯片编号占位符 3">
            <a:extLst>
              <a:ext uri="{FF2B5EF4-FFF2-40B4-BE49-F238E27FC236}">
                <a16:creationId xmlns:a16="http://schemas.microsoft.com/office/drawing/2014/main" id="{566B3E90-447A-3948-888D-FF62F2BCF385}"/>
              </a:ext>
            </a:extLst>
          </p:cNvPr>
          <p:cNvSpPr>
            <a:spLocks noGrp="1"/>
          </p:cNvSpPr>
          <p:nvPr>
            <p:ph type="sldNum" sz="quarter" idx="12"/>
          </p:nvPr>
        </p:nvSpPr>
        <p:spPr/>
        <p:txBody>
          <a:bodyPr/>
          <a:lstStyle/>
          <a:p>
            <a:fld id="{E35E9E6D-B1E9-4F08-8E83-0E081C425F53}" type="slidenum">
              <a:rPr lang="en-US" altLang="zh-CN" smtClean="0"/>
              <a:t>49</a:t>
            </a:fld>
            <a:endParaRPr lang="zh-CN" altLang="en-US"/>
          </a:p>
        </p:txBody>
      </p:sp>
      <p:pic>
        <p:nvPicPr>
          <p:cNvPr id="5" name="图片 4">
            <a:extLst>
              <a:ext uri="{FF2B5EF4-FFF2-40B4-BE49-F238E27FC236}">
                <a16:creationId xmlns:a16="http://schemas.microsoft.com/office/drawing/2014/main" id="{07D59F5E-8B0C-D14D-97B6-BC66D57D22A6}"/>
              </a:ext>
            </a:extLst>
          </p:cNvPr>
          <p:cNvPicPr>
            <a:picLocks noChangeAspect="1"/>
          </p:cNvPicPr>
          <p:nvPr/>
        </p:nvPicPr>
        <p:blipFill>
          <a:blip r:embed="rId2"/>
          <a:stretch>
            <a:fillRect/>
          </a:stretch>
        </p:blipFill>
        <p:spPr>
          <a:xfrm>
            <a:off x="1327550" y="2595825"/>
            <a:ext cx="9304745" cy="4262175"/>
          </a:xfrm>
          <a:prstGeom prst="rect">
            <a:avLst/>
          </a:prstGeom>
        </p:spPr>
      </p:pic>
      <p:sp>
        <p:nvSpPr>
          <p:cNvPr id="7" name="矩形: 圆角 121">
            <a:extLst>
              <a:ext uri="{FF2B5EF4-FFF2-40B4-BE49-F238E27FC236}">
                <a16:creationId xmlns:a16="http://schemas.microsoft.com/office/drawing/2014/main" id="{1066B451-033C-B046-A11F-5CA9348D6723}"/>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Length Reduction</a:t>
            </a:r>
          </a:p>
        </p:txBody>
      </p:sp>
    </p:spTree>
    <p:extLst>
      <p:ext uri="{BB962C8B-B14F-4D97-AF65-F5344CB8AC3E}">
        <p14:creationId xmlns:p14="http://schemas.microsoft.com/office/powerpoint/2010/main" val="316831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CD9DD9-62EA-A54D-ABCF-36E980B5DC05}"/>
              </a:ext>
            </a:extLst>
          </p:cNvPr>
          <p:cNvSpPr>
            <a:spLocks noGrp="1"/>
          </p:cNvSpPr>
          <p:nvPr>
            <p:ph type="title"/>
          </p:nvPr>
        </p:nvSpPr>
        <p:spPr/>
        <p:txBody>
          <a:bodyPr/>
          <a:lstStyle/>
          <a:p>
            <a:r>
              <a:rPr lang="en-US" altLang="zh-CN"/>
              <a:t>Motivation: Discrete Speech Tokens</a:t>
            </a:r>
            <a:endParaRPr kumimoji="1" lang="zh-CN" altLang="en-US"/>
          </a:p>
        </p:txBody>
      </p:sp>
      <p:sp>
        <p:nvSpPr>
          <p:cNvPr id="3" name="内容占位符 2">
            <a:extLst>
              <a:ext uri="{FF2B5EF4-FFF2-40B4-BE49-F238E27FC236}">
                <a16:creationId xmlns:a16="http://schemas.microsoft.com/office/drawing/2014/main" id="{ACE42F76-AADC-D145-9B98-00F0C899DF8F}"/>
              </a:ext>
            </a:extLst>
          </p:cNvPr>
          <p:cNvSpPr>
            <a:spLocks noGrp="1"/>
          </p:cNvSpPr>
          <p:nvPr>
            <p:ph idx="1"/>
          </p:nvPr>
        </p:nvSpPr>
        <p:spPr/>
        <p:txBody>
          <a:bodyPr/>
          <a:lstStyle/>
          <a:p>
            <a:r>
              <a:rPr kumimoji="1" lang="en-US" altLang="zh-CN"/>
              <a:t>A fundamental representation for various speech processing tasks</a:t>
            </a:r>
            <a:endParaRPr kumimoji="1" lang="zh-CN" altLang="en-US"/>
          </a:p>
        </p:txBody>
      </p:sp>
      <p:sp>
        <p:nvSpPr>
          <p:cNvPr id="4" name="灯片编号占位符 3">
            <a:extLst>
              <a:ext uri="{FF2B5EF4-FFF2-40B4-BE49-F238E27FC236}">
                <a16:creationId xmlns:a16="http://schemas.microsoft.com/office/drawing/2014/main" id="{305D989C-4E2A-8F48-9E51-BA85B4196F29}"/>
              </a:ext>
            </a:extLst>
          </p:cNvPr>
          <p:cNvSpPr>
            <a:spLocks noGrp="1"/>
          </p:cNvSpPr>
          <p:nvPr>
            <p:ph type="sldNum" sz="quarter" idx="12"/>
          </p:nvPr>
        </p:nvSpPr>
        <p:spPr/>
        <p:txBody>
          <a:bodyPr/>
          <a:lstStyle/>
          <a:p>
            <a:fld id="{E35E9E6D-B1E9-4F08-8E83-0E081C425F53}" type="slidenum">
              <a:rPr lang="en-US" altLang="zh-CN" smtClean="0"/>
              <a:t>5</a:t>
            </a:fld>
            <a:endParaRPr lang="zh-CN" altLang="en-US"/>
          </a:p>
        </p:txBody>
      </p:sp>
      <p:pic>
        <p:nvPicPr>
          <p:cNvPr id="5" name="图片 4">
            <a:extLst>
              <a:ext uri="{FF2B5EF4-FFF2-40B4-BE49-F238E27FC236}">
                <a16:creationId xmlns:a16="http://schemas.microsoft.com/office/drawing/2014/main" id="{D8F9F77A-01B8-0744-815A-5E0557B01FB2}"/>
              </a:ext>
            </a:extLst>
          </p:cNvPr>
          <p:cNvPicPr>
            <a:picLocks noChangeAspect="1"/>
          </p:cNvPicPr>
          <p:nvPr/>
        </p:nvPicPr>
        <p:blipFill>
          <a:blip r:embed="rId3"/>
          <a:stretch>
            <a:fillRect/>
          </a:stretch>
        </p:blipFill>
        <p:spPr>
          <a:xfrm>
            <a:off x="1650729" y="1578403"/>
            <a:ext cx="8857651" cy="4904947"/>
          </a:xfrm>
          <a:prstGeom prst="rect">
            <a:avLst/>
          </a:prstGeom>
        </p:spPr>
      </p:pic>
    </p:spTree>
    <p:extLst>
      <p:ext uri="{BB962C8B-B14F-4D97-AF65-F5344CB8AC3E}">
        <p14:creationId xmlns:p14="http://schemas.microsoft.com/office/powerpoint/2010/main" val="4085444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45B051-2574-9343-846A-F7BCA81C2C3C}"/>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590EAFDC-2361-544C-BC9A-077DEF2705E7}"/>
              </a:ext>
            </a:extLst>
          </p:cNvPr>
          <p:cNvSpPr>
            <a:spLocks noGrp="1"/>
          </p:cNvSpPr>
          <p:nvPr>
            <p:ph idx="1"/>
          </p:nvPr>
        </p:nvSpPr>
        <p:spPr>
          <a:xfrm>
            <a:off x="609600" y="1559292"/>
            <a:ext cx="11055352" cy="5307886"/>
          </a:xfrm>
        </p:spPr>
        <p:txBody>
          <a:bodyPr/>
          <a:lstStyle/>
          <a:p>
            <a:r>
              <a:rPr kumimoji="1" lang="en-US" altLang="zh-CN"/>
              <a:t>For </a:t>
            </a:r>
            <a:r>
              <a:rPr kumimoji="1" lang="en-US" altLang="zh-CN" err="1"/>
              <a:t>HuBERT</a:t>
            </a:r>
            <a:r>
              <a:rPr kumimoji="1" lang="en-US" altLang="zh-CN"/>
              <a:t> tokens, less clusters lead to more length reduction effects</a:t>
            </a:r>
          </a:p>
          <a:p>
            <a:r>
              <a:rPr kumimoji="1" lang="en-US" altLang="zh-CN"/>
              <a:t>For multi-codebook acoustic tokens, only apply to the first quantizer</a:t>
            </a:r>
          </a:p>
          <a:p>
            <a:r>
              <a:rPr kumimoji="1" lang="en-US" altLang="zh-CN"/>
              <a:t>Intuition: fewer information in tokens, more length reduction</a:t>
            </a:r>
          </a:p>
          <a:p>
            <a:r>
              <a:rPr kumimoji="1" lang="en-US" altLang="zh-CN"/>
              <a:t>Generally, BPE is more often applied to semantic tokens</a:t>
            </a:r>
          </a:p>
          <a:p>
            <a:endParaRPr kumimoji="1" lang="zh-CN" altLang="en-US"/>
          </a:p>
        </p:txBody>
      </p:sp>
      <p:sp>
        <p:nvSpPr>
          <p:cNvPr id="4" name="灯片编号占位符 3">
            <a:extLst>
              <a:ext uri="{FF2B5EF4-FFF2-40B4-BE49-F238E27FC236}">
                <a16:creationId xmlns:a16="http://schemas.microsoft.com/office/drawing/2014/main" id="{A978916B-C10F-0049-BB3B-552C631D7D07}"/>
              </a:ext>
            </a:extLst>
          </p:cNvPr>
          <p:cNvSpPr>
            <a:spLocks noGrp="1"/>
          </p:cNvSpPr>
          <p:nvPr>
            <p:ph type="sldNum" sz="quarter" idx="12"/>
          </p:nvPr>
        </p:nvSpPr>
        <p:spPr/>
        <p:txBody>
          <a:bodyPr/>
          <a:lstStyle/>
          <a:p>
            <a:fld id="{E35E9E6D-B1E9-4F08-8E83-0E081C425F53}" type="slidenum">
              <a:rPr lang="en-US" altLang="zh-CN" smtClean="0"/>
              <a:t>50</a:t>
            </a:fld>
            <a:endParaRPr lang="zh-CN" altLang="en-US"/>
          </a:p>
        </p:txBody>
      </p:sp>
      <p:sp>
        <p:nvSpPr>
          <p:cNvPr id="5" name="矩形: 圆角 121">
            <a:extLst>
              <a:ext uri="{FF2B5EF4-FFF2-40B4-BE49-F238E27FC236}">
                <a16:creationId xmlns:a16="http://schemas.microsoft.com/office/drawing/2014/main" id="{47D7587B-1D55-8B42-B50D-CE7FC352ADE5}"/>
              </a:ext>
            </a:extLst>
          </p:cNvPr>
          <p:cNvSpPr/>
          <p:nvPr/>
        </p:nvSpPr>
        <p:spPr>
          <a:xfrm>
            <a:off x="273895" y="957425"/>
            <a:ext cx="4232791" cy="601868"/>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Length Reduction</a:t>
            </a:r>
          </a:p>
        </p:txBody>
      </p:sp>
      <p:pic>
        <p:nvPicPr>
          <p:cNvPr id="6" name="图片 5">
            <a:extLst>
              <a:ext uri="{FF2B5EF4-FFF2-40B4-BE49-F238E27FC236}">
                <a16:creationId xmlns:a16="http://schemas.microsoft.com/office/drawing/2014/main" id="{1B38FFD8-61C4-0844-B2A1-ADEE8EA5B85B}"/>
              </a:ext>
            </a:extLst>
          </p:cNvPr>
          <p:cNvPicPr>
            <a:picLocks noChangeAspect="1"/>
          </p:cNvPicPr>
          <p:nvPr/>
        </p:nvPicPr>
        <p:blipFill rotWithShape="1">
          <a:blip r:embed="rId2"/>
          <a:srcRect t="4233"/>
          <a:stretch/>
        </p:blipFill>
        <p:spPr>
          <a:xfrm>
            <a:off x="1520619" y="3056709"/>
            <a:ext cx="8639381" cy="3810469"/>
          </a:xfrm>
          <a:prstGeom prst="rect">
            <a:avLst/>
          </a:prstGeom>
        </p:spPr>
      </p:pic>
    </p:spTree>
    <p:extLst>
      <p:ext uri="{BB962C8B-B14F-4D97-AF65-F5344CB8AC3E}">
        <p14:creationId xmlns:p14="http://schemas.microsoft.com/office/powerpoint/2010/main" val="2811851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034115-3C1E-4740-AF8E-3E8EB3BE4FD7}"/>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67C2DEB5-FCD9-6D4E-9B93-3FBF5BAF64CF}"/>
              </a:ext>
            </a:extLst>
          </p:cNvPr>
          <p:cNvSpPr>
            <a:spLocks noGrp="1"/>
          </p:cNvSpPr>
          <p:nvPr>
            <p:ph idx="1"/>
          </p:nvPr>
        </p:nvSpPr>
        <p:spPr>
          <a:xfrm>
            <a:off x="609600" y="1511256"/>
            <a:ext cx="11055352" cy="4581570"/>
          </a:xfrm>
        </p:spPr>
        <p:txBody>
          <a:bodyPr/>
          <a:lstStyle/>
          <a:p>
            <a:r>
              <a:rPr kumimoji="1" lang="en-US" altLang="zh-CN"/>
              <a:t>Information in speech is not spread uniformly along time!</a:t>
            </a:r>
          </a:p>
          <a:p>
            <a:r>
              <a:rPr kumimoji="1" lang="en-US" altLang="zh-CN" b="1"/>
              <a:t>Variable frame rate (VFR) tokens</a:t>
            </a:r>
            <a:r>
              <a:rPr kumimoji="1" lang="en-US" altLang="zh-CN"/>
              <a:t>: give information-dense regions more tokens, while information-sparse regions fewer tokens</a:t>
            </a:r>
          </a:p>
          <a:p>
            <a:r>
              <a:rPr kumimoji="1" lang="en-US" altLang="zh-CN"/>
              <a:t>Strongly correlated to </a:t>
            </a:r>
            <a:r>
              <a:rPr kumimoji="1" lang="en-US" altLang="zh-CN" b="1"/>
              <a:t>acoustic unit discovery</a:t>
            </a:r>
          </a:p>
          <a:p>
            <a:r>
              <a:rPr kumimoji="1" lang="en-US" altLang="zh-CN"/>
              <a:t>Almost not explored in acoustic tokens</a:t>
            </a:r>
            <a:endParaRPr kumimoji="1" lang="zh-CN" altLang="en-US"/>
          </a:p>
        </p:txBody>
      </p:sp>
      <p:sp>
        <p:nvSpPr>
          <p:cNvPr id="4" name="灯片编号占位符 3">
            <a:extLst>
              <a:ext uri="{FF2B5EF4-FFF2-40B4-BE49-F238E27FC236}">
                <a16:creationId xmlns:a16="http://schemas.microsoft.com/office/drawing/2014/main" id="{444DC17F-3694-BB42-AED3-C795E8AD010A}"/>
              </a:ext>
            </a:extLst>
          </p:cNvPr>
          <p:cNvSpPr>
            <a:spLocks noGrp="1"/>
          </p:cNvSpPr>
          <p:nvPr>
            <p:ph type="sldNum" sz="quarter" idx="12"/>
          </p:nvPr>
        </p:nvSpPr>
        <p:spPr/>
        <p:txBody>
          <a:bodyPr/>
          <a:lstStyle/>
          <a:p>
            <a:fld id="{E35E9E6D-B1E9-4F08-8E83-0E081C425F53}" type="slidenum">
              <a:rPr lang="en-US" altLang="zh-CN" smtClean="0"/>
              <a:t>51</a:t>
            </a:fld>
            <a:endParaRPr lang="zh-CN" altLang="en-US"/>
          </a:p>
        </p:txBody>
      </p:sp>
      <p:sp>
        <p:nvSpPr>
          <p:cNvPr id="5" name="矩形: 圆角 121">
            <a:extLst>
              <a:ext uri="{FF2B5EF4-FFF2-40B4-BE49-F238E27FC236}">
                <a16:creationId xmlns:a16="http://schemas.microsoft.com/office/drawing/2014/main" id="{60B1B12E-A0DE-4740-96B1-2A18F8CD4DB5}"/>
              </a:ext>
            </a:extLst>
          </p:cNvPr>
          <p:cNvSpPr/>
          <p:nvPr/>
        </p:nvSpPr>
        <p:spPr>
          <a:xfrm>
            <a:off x="158454" y="1054525"/>
            <a:ext cx="3831720" cy="456731"/>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Variable Frame Rate Tokens</a:t>
            </a:r>
          </a:p>
        </p:txBody>
      </p:sp>
      <p:sp>
        <p:nvSpPr>
          <p:cNvPr id="8" name="矩形: 圆角 121">
            <a:extLst>
              <a:ext uri="{FF2B5EF4-FFF2-40B4-BE49-F238E27FC236}">
                <a16:creationId xmlns:a16="http://schemas.microsoft.com/office/drawing/2014/main" id="{2C0223F2-1CC7-EC4E-AF9D-8227F06EC3D3}"/>
              </a:ext>
            </a:extLst>
          </p:cNvPr>
          <p:cNvSpPr/>
          <p:nvPr/>
        </p:nvSpPr>
        <p:spPr>
          <a:xfrm>
            <a:off x="2101998" y="3429000"/>
            <a:ext cx="2945676" cy="2968158"/>
          </a:xfrm>
          <a:prstGeom prst="roundRect">
            <a:avLst/>
          </a:prstGeom>
          <a:solidFill>
            <a:schemeClr val="bg1">
              <a:lumMod val="95000"/>
            </a:schemeClr>
          </a:solidFill>
          <a:ln w="0"/>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cxnSp>
        <p:nvCxnSpPr>
          <p:cNvPr id="9" name="直线箭头连接符 8">
            <a:extLst>
              <a:ext uri="{FF2B5EF4-FFF2-40B4-BE49-F238E27FC236}">
                <a16:creationId xmlns:a16="http://schemas.microsoft.com/office/drawing/2014/main" id="{0B0021B2-E388-8B49-A4EE-1AFA9D3B3F1F}"/>
              </a:ext>
            </a:extLst>
          </p:cNvPr>
          <p:cNvCxnSpPr>
            <a:cxnSpLocks/>
          </p:cNvCxnSpPr>
          <p:nvPr/>
        </p:nvCxnSpPr>
        <p:spPr>
          <a:xfrm>
            <a:off x="2640393" y="4663075"/>
            <a:ext cx="1788443" cy="0"/>
          </a:xfrm>
          <a:prstGeom prst="straightConnector1">
            <a:avLst/>
          </a:prstGeom>
          <a:noFill/>
          <a:ln w="28575" cap="flat" cmpd="sng" algn="ctr">
            <a:solidFill>
              <a:sysClr val="windowText" lastClr="000000"/>
            </a:solidFill>
            <a:prstDash val="solid"/>
            <a:miter lim="800000"/>
            <a:tailEnd type="triangle"/>
          </a:ln>
          <a:effectLst/>
        </p:spPr>
      </p:cxnSp>
      <p:sp>
        <p:nvSpPr>
          <p:cNvPr id="10" name="梯形 9">
            <a:extLst>
              <a:ext uri="{FF2B5EF4-FFF2-40B4-BE49-F238E27FC236}">
                <a16:creationId xmlns:a16="http://schemas.microsoft.com/office/drawing/2014/main" id="{516F83B9-0B21-A34F-BDB0-164A202C7EEF}"/>
              </a:ext>
            </a:extLst>
          </p:cNvPr>
          <p:cNvSpPr/>
          <p:nvPr/>
        </p:nvSpPr>
        <p:spPr>
          <a:xfrm rot="5400000">
            <a:off x="3169881" y="4059735"/>
            <a:ext cx="735985" cy="1209679"/>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2">
            <a:extLst>
              <a:ext uri="{FF2B5EF4-FFF2-40B4-BE49-F238E27FC236}">
                <a16:creationId xmlns:a16="http://schemas.microsoft.com/office/drawing/2014/main" id="{5FDADA1C-D73A-B34A-A15E-A509372D0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959" y="3707940"/>
            <a:ext cx="713167" cy="191027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6C40BD54-5778-F349-AE74-79D0714FE8C7}"/>
              </a:ext>
            </a:extLst>
          </p:cNvPr>
          <p:cNvSpPr txBox="1"/>
          <p:nvPr/>
        </p:nvSpPr>
        <p:spPr>
          <a:xfrm>
            <a:off x="2976266" y="4493798"/>
            <a:ext cx="1061188"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Tokenizer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14" name="椭圆 13">
            <a:extLst>
              <a:ext uri="{FF2B5EF4-FFF2-40B4-BE49-F238E27FC236}">
                <a16:creationId xmlns:a16="http://schemas.microsoft.com/office/drawing/2014/main" id="{1063AACA-EB79-3943-B41A-220775CC0DF6}"/>
              </a:ext>
            </a:extLst>
          </p:cNvPr>
          <p:cNvSpPr/>
          <p:nvPr/>
        </p:nvSpPr>
        <p:spPr>
          <a:xfrm>
            <a:off x="4566408" y="4027644"/>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14">
            <a:extLst>
              <a:ext uri="{FF2B5EF4-FFF2-40B4-BE49-F238E27FC236}">
                <a16:creationId xmlns:a16="http://schemas.microsoft.com/office/drawing/2014/main" id="{9B9BBD95-6031-534A-97B7-19E52BF6B63F}"/>
              </a:ext>
            </a:extLst>
          </p:cNvPr>
          <p:cNvSpPr/>
          <p:nvPr/>
        </p:nvSpPr>
        <p:spPr>
          <a:xfrm>
            <a:off x="4566408" y="4272973"/>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a:extLst>
              <a:ext uri="{FF2B5EF4-FFF2-40B4-BE49-F238E27FC236}">
                <a16:creationId xmlns:a16="http://schemas.microsoft.com/office/drawing/2014/main" id="{A258DC91-5C30-5647-9594-F2424995AD17}"/>
              </a:ext>
            </a:extLst>
          </p:cNvPr>
          <p:cNvSpPr/>
          <p:nvPr/>
        </p:nvSpPr>
        <p:spPr>
          <a:xfrm>
            <a:off x="4566408" y="4518301"/>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16">
            <a:extLst>
              <a:ext uri="{FF2B5EF4-FFF2-40B4-BE49-F238E27FC236}">
                <a16:creationId xmlns:a16="http://schemas.microsoft.com/office/drawing/2014/main" id="{987396BD-2C91-644D-BD14-BB4654F811F9}"/>
              </a:ext>
            </a:extLst>
          </p:cNvPr>
          <p:cNvSpPr/>
          <p:nvPr/>
        </p:nvSpPr>
        <p:spPr>
          <a:xfrm>
            <a:off x="4566408" y="476363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17">
            <a:extLst>
              <a:ext uri="{FF2B5EF4-FFF2-40B4-BE49-F238E27FC236}">
                <a16:creationId xmlns:a16="http://schemas.microsoft.com/office/drawing/2014/main" id="{31735F86-B579-7A4D-BD5A-469E2FAD0B2F}"/>
              </a:ext>
            </a:extLst>
          </p:cNvPr>
          <p:cNvSpPr/>
          <p:nvPr/>
        </p:nvSpPr>
        <p:spPr>
          <a:xfrm>
            <a:off x="4566408" y="5008958"/>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64DEA7A4-B5E8-E745-A9B7-76E2B0C2E0B5}"/>
              </a:ext>
            </a:extLst>
          </p:cNvPr>
          <p:cNvSpPr txBox="1"/>
          <p:nvPr/>
        </p:nvSpPr>
        <p:spPr>
          <a:xfrm>
            <a:off x="2373674" y="5721731"/>
            <a:ext cx="2402324" cy="584775"/>
          </a:xfrm>
          <a:prstGeom prst="rect">
            <a:avLst/>
          </a:prstGeom>
          <a:noFill/>
        </p:spPr>
        <p:txBody>
          <a:bodyPr wrap="none" rtlCol="0">
            <a:spAutoFit/>
          </a:bodyPr>
          <a:lstStyle/>
          <a:p>
            <a:pPr algn="ctr"/>
            <a:r>
              <a:rPr kumimoji="1" lang="en-US" altLang="zh-CN" sz="1600" b="1">
                <a:latin typeface="Microsoft YaHei" panose="020B0503020204020204" pitchFamily="34" charset="-122"/>
                <a:ea typeface="Microsoft YaHei" panose="020B0503020204020204" pitchFamily="34" charset="-122"/>
              </a:rPr>
              <a:t>Constant Frame Rate </a:t>
            </a:r>
          </a:p>
          <a:p>
            <a:pPr algn="ctr"/>
            <a:r>
              <a:rPr kumimoji="1" lang="en-US" altLang="zh-CN" sz="1600" b="1">
                <a:latin typeface="Microsoft YaHei" panose="020B0503020204020204" pitchFamily="34" charset="-122"/>
                <a:ea typeface="Microsoft YaHei" panose="020B0503020204020204" pitchFamily="34" charset="-122"/>
              </a:rPr>
              <a:t>Tokens</a:t>
            </a:r>
            <a:endParaRPr kumimoji="1" lang="zh-CN" altLang="en-US" sz="1600">
              <a:latin typeface="Microsoft YaHei" panose="020B0503020204020204" pitchFamily="34" charset="-122"/>
              <a:ea typeface="Microsoft YaHei" panose="020B0503020204020204" pitchFamily="34" charset="-122"/>
            </a:endParaRPr>
          </a:p>
        </p:txBody>
      </p:sp>
      <p:sp>
        <p:nvSpPr>
          <p:cNvPr id="32" name="椭圆 31">
            <a:extLst>
              <a:ext uri="{FF2B5EF4-FFF2-40B4-BE49-F238E27FC236}">
                <a16:creationId xmlns:a16="http://schemas.microsoft.com/office/drawing/2014/main" id="{61B51F16-C2EC-3B4B-81A4-DA6862D8AA80}"/>
              </a:ext>
            </a:extLst>
          </p:cNvPr>
          <p:cNvSpPr/>
          <p:nvPr/>
        </p:nvSpPr>
        <p:spPr>
          <a:xfrm>
            <a:off x="4566408" y="525428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椭圆 32">
            <a:extLst>
              <a:ext uri="{FF2B5EF4-FFF2-40B4-BE49-F238E27FC236}">
                <a16:creationId xmlns:a16="http://schemas.microsoft.com/office/drawing/2014/main" id="{3D1D3D91-0598-C745-9A69-31BA256DC68B}"/>
              </a:ext>
            </a:extLst>
          </p:cNvPr>
          <p:cNvSpPr/>
          <p:nvPr/>
        </p:nvSpPr>
        <p:spPr>
          <a:xfrm>
            <a:off x="4566407" y="377801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矩形: 圆角 121">
            <a:extLst>
              <a:ext uri="{FF2B5EF4-FFF2-40B4-BE49-F238E27FC236}">
                <a16:creationId xmlns:a16="http://schemas.microsoft.com/office/drawing/2014/main" id="{17B2389B-DD35-9440-9F3A-C5CAB911D76B}"/>
              </a:ext>
            </a:extLst>
          </p:cNvPr>
          <p:cNvSpPr/>
          <p:nvPr/>
        </p:nvSpPr>
        <p:spPr>
          <a:xfrm>
            <a:off x="6737498" y="3429000"/>
            <a:ext cx="2945676" cy="2968158"/>
          </a:xfrm>
          <a:prstGeom prst="roundRect">
            <a:avLst/>
          </a:prstGeom>
          <a:solidFill>
            <a:schemeClr val="bg1">
              <a:lumMod val="95000"/>
            </a:schemeClr>
          </a:solidFill>
          <a:ln w="0"/>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cxnSp>
        <p:nvCxnSpPr>
          <p:cNvPr id="36" name="直线箭头连接符 35">
            <a:extLst>
              <a:ext uri="{FF2B5EF4-FFF2-40B4-BE49-F238E27FC236}">
                <a16:creationId xmlns:a16="http://schemas.microsoft.com/office/drawing/2014/main" id="{3D8C47DD-E2ED-1645-84E7-66896EA0B991}"/>
              </a:ext>
            </a:extLst>
          </p:cNvPr>
          <p:cNvCxnSpPr>
            <a:cxnSpLocks/>
          </p:cNvCxnSpPr>
          <p:nvPr/>
        </p:nvCxnSpPr>
        <p:spPr>
          <a:xfrm>
            <a:off x="7275893" y="4663075"/>
            <a:ext cx="1788443" cy="0"/>
          </a:xfrm>
          <a:prstGeom prst="straightConnector1">
            <a:avLst/>
          </a:prstGeom>
          <a:noFill/>
          <a:ln w="28575" cap="flat" cmpd="sng" algn="ctr">
            <a:solidFill>
              <a:sysClr val="windowText" lastClr="000000"/>
            </a:solidFill>
            <a:prstDash val="solid"/>
            <a:miter lim="800000"/>
            <a:tailEnd type="triangle"/>
          </a:ln>
          <a:effectLst/>
        </p:spPr>
      </p:cxnSp>
      <p:sp>
        <p:nvSpPr>
          <p:cNvPr id="37" name="梯形 36">
            <a:extLst>
              <a:ext uri="{FF2B5EF4-FFF2-40B4-BE49-F238E27FC236}">
                <a16:creationId xmlns:a16="http://schemas.microsoft.com/office/drawing/2014/main" id="{5F528687-62B7-CE46-8A3E-D86AE25563EA}"/>
              </a:ext>
            </a:extLst>
          </p:cNvPr>
          <p:cNvSpPr/>
          <p:nvPr/>
        </p:nvSpPr>
        <p:spPr>
          <a:xfrm rot="5400000">
            <a:off x="7805381" y="4059735"/>
            <a:ext cx="735985" cy="1209679"/>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8" name="Picture 2">
            <a:extLst>
              <a:ext uri="{FF2B5EF4-FFF2-40B4-BE49-F238E27FC236}">
                <a16:creationId xmlns:a16="http://schemas.microsoft.com/office/drawing/2014/main" id="{CEDB495E-CB5D-C142-A23A-0179685AA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459" y="3707940"/>
            <a:ext cx="713167" cy="1910270"/>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38">
            <a:extLst>
              <a:ext uri="{FF2B5EF4-FFF2-40B4-BE49-F238E27FC236}">
                <a16:creationId xmlns:a16="http://schemas.microsoft.com/office/drawing/2014/main" id="{30B1E1F6-CDFA-AC4D-9DBA-53EEC5B6FCDD}"/>
              </a:ext>
            </a:extLst>
          </p:cNvPr>
          <p:cNvSpPr txBox="1"/>
          <p:nvPr/>
        </p:nvSpPr>
        <p:spPr>
          <a:xfrm>
            <a:off x="7611766" y="4493798"/>
            <a:ext cx="1061188"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Tokenizer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40" name="椭圆 39">
            <a:extLst>
              <a:ext uri="{FF2B5EF4-FFF2-40B4-BE49-F238E27FC236}">
                <a16:creationId xmlns:a16="http://schemas.microsoft.com/office/drawing/2014/main" id="{086CB045-CC33-7143-8FC1-61DBDBDCC114}"/>
              </a:ext>
            </a:extLst>
          </p:cNvPr>
          <p:cNvSpPr/>
          <p:nvPr/>
        </p:nvSpPr>
        <p:spPr>
          <a:xfrm>
            <a:off x="9201908" y="3913344"/>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7AA2302A-54BF-B743-853F-1349051A1010}"/>
              </a:ext>
            </a:extLst>
          </p:cNvPr>
          <p:cNvSpPr/>
          <p:nvPr/>
        </p:nvSpPr>
        <p:spPr>
          <a:xfrm>
            <a:off x="9201908" y="4404001"/>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C905FBB5-3072-664C-AC5A-E6A0E11CE5EB}"/>
              </a:ext>
            </a:extLst>
          </p:cNvPr>
          <p:cNvSpPr/>
          <p:nvPr/>
        </p:nvSpPr>
        <p:spPr>
          <a:xfrm>
            <a:off x="9201908" y="464933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844C6312-F1A2-9C4A-8715-489745529FB1}"/>
              </a:ext>
            </a:extLst>
          </p:cNvPr>
          <p:cNvSpPr txBox="1"/>
          <p:nvPr/>
        </p:nvSpPr>
        <p:spPr>
          <a:xfrm>
            <a:off x="7056367" y="5721731"/>
            <a:ext cx="2307939" cy="584775"/>
          </a:xfrm>
          <a:prstGeom prst="rect">
            <a:avLst/>
          </a:prstGeom>
          <a:noFill/>
        </p:spPr>
        <p:txBody>
          <a:bodyPr wrap="none" rtlCol="0">
            <a:spAutoFit/>
          </a:bodyPr>
          <a:lstStyle/>
          <a:p>
            <a:pPr algn="ctr"/>
            <a:r>
              <a:rPr kumimoji="1" lang="en-US" altLang="zh-CN" sz="1600" b="1">
                <a:latin typeface="Microsoft YaHei" panose="020B0503020204020204" pitchFamily="34" charset="-122"/>
                <a:ea typeface="Microsoft YaHei" panose="020B0503020204020204" pitchFamily="34" charset="-122"/>
              </a:rPr>
              <a:t>Variable Frame Rate </a:t>
            </a:r>
          </a:p>
          <a:p>
            <a:pPr algn="ctr"/>
            <a:r>
              <a:rPr kumimoji="1" lang="en-US" altLang="zh-CN" sz="1600" b="1">
                <a:latin typeface="Microsoft YaHei" panose="020B0503020204020204" pitchFamily="34" charset="-122"/>
                <a:ea typeface="Microsoft YaHei" panose="020B0503020204020204" pitchFamily="34" charset="-122"/>
              </a:rPr>
              <a:t>Tokens</a:t>
            </a:r>
            <a:endParaRPr kumimoji="1" lang="zh-CN" altLang="en-US" sz="1600">
              <a:latin typeface="Microsoft YaHei" panose="020B0503020204020204" pitchFamily="34" charset="-122"/>
              <a:ea typeface="Microsoft YaHei" panose="020B0503020204020204" pitchFamily="34" charset="-122"/>
            </a:endParaRPr>
          </a:p>
        </p:txBody>
      </p:sp>
      <p:sp>
        <p:nvSpPr>
          <p:cNvPr id="46" name="椭圆 45">
            <a:extLst>
              <a:ext uri="{FF2B5EF4-FFF2-40B4-BE49-F238E27FC236}">
                <a16:creationId xmlns:a16="http://schemas.microsoft.com/office/drawing/2014/main" id="{81556D38-E194-7D41-A6BD-4FDAD1889475}"/>
              </a:ext>
            </a:extLst>
          </p:cNvPr>
          <p:cNvSpPr/>
          <p:nvPr/>
        </p:nvSpPr>
        <p:spPr>
          <a:xfrm>
            <a:off x="9201908" y="513998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椭圆 47">
            <a:extLst>
              <a:ext uri="{FF2B5EF4-FFF2-40B4-BE49-F238E27FC236}">
                <a16:creationId xmlns:a16="http://schemas.microsoft.com/office/drawing/2014/main" id="{86249409-1538-5042-8C41-151EA43A7DB1}"/>
              </a:ext>
            </a:extLst>
          </p:cNvPr>
          <p:cNvSpPr/>
          <p:nvPr/>
        </p:nvSpPr>
        <p:spPr>
          <a:xfrm>
            <a:off x="9201908" y="5386477"/>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4357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CDBA8-4554-2B47-9CDC-00B36A783A5E}"/>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220708A1-CBBC-4F42-B68C-707F57CD0180}"/>
              </a:ext>
            </a:extLst>
          </p:cNvPr>
          <p:cNvSpPr>
            <a:spLocks noGrp="1"/>
          </p:cNvSpPr>
          <p:nvPr>
            <p:ph idx="1"/>
          </p:nvPr>
        </p:nvSpPr>
        <p:spPr>
          <a:xfrm>
            <a:off x="609600" y="1511256"/>
            <a:ext cx="11055352" cy="4900054"/>
          </a:xfrm>
        </p:spPr>
        <p:txBody>
          <a:bodyPr/>
          <a:lstStyle/>
          <a:p>
            <a:r>
              <a:rPr kumimoji="1" lang="en-US" altLang="zh-CN"/>
              <a:t>Acoustic unit discovery from SSL models</a:t>
            </a:r>
          </a:p>
          <a:p>
            <a:pPr lvl="1"/>
            <a:r>
              <a:rPr kumimoji="1" lang="en-US" altLang="zh-CN"/>
              <a:t>Examples: </a:t>
            </a:r>
            <a:r>
              <a:rPr kumimoji="1" lang="en-US" altLang="zh-CN" err="1"/>
              <a:t>SyllableLM</a:t>
            </a:r>
            <a:r>
              <a:rPr kumimoji="1" lang="en-US" altLang="zh-CN"/>
              <a:t> and </a:t>
            </a:r>
            <a:r>
              <a:rPr kumimoji="1" lang="en-US" altLang="zh-CN" err="1"/>
              <a:t>Sylber</a:t>
            </a:r>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pPr lvl="1"/>
            <a:endParaRPr kumimoji="1" lang="en-US" altLang="zh-CN"/>
          </a:p>
          <a:p>
            <a:endParaRPr kumimoji="1" lang="en-US" altLang="zh-CN"/>
          </a:p>
          <a:p>
            <a:r>
              <a:rPr kumimoji="1" lang="en-US" altLang="zh-CN"/>
              <a:t>Boundary prediction in SSL models</a:t>
            </a:r>
          </a:p>
          <a:p>
            <a:r>
              <a:rPr kumimoji="1" lang="en-US" altLang="zh-CN"/>
              <a:t>A promising future direction</a:t>
            </a:r>
          </a:p>
        </p:txBody>
      </p:sp>
      <p:sp>
        <p:nvSpPr>
          <p:cNvPr id="4" name="灯片编号占位符 3">
            <a:extLst>
              <a:ext uri="{FF2B5EF4-FFF2-40B4-BE49-F238E27FC236}">
                <a16:creationId xmlns:a16="http://schemas.microsoft.com/office/drawing/2014/main" id="{423C7871-BE6D-1348-AE58-70E619131EDC}"/>
              </a:ext>
            </a:extLst>
          </p:cNvPr>
          <p:cNvSpPr>
            <a:spLocks noGrp="1"/>
          </p:cNvSpPr>
          <p:nvPr>
            <p:ph type="sldNum" sz="quarter" idx="12"/>
          </p:nvPr>
        </p:nvSpPr>
        <p:spPr/>
        <p:txBody>
          <a:bodyPr/>
          <a:lstStyle/>
          <a:p>
            <a:fld id="{E35E9E6D-B1E9-4F08-8E83-0E081C425F53}" type="slidenum">
              <a:rPr lang="en-US" altLang="zh-CN" smtClean="0"/>
              <a:t>52</a:t>
            </a:fld>
            <a:endParaRPr lang="zh-CN" altLang="en-US"/>
          </a:p>
        </p:txBody>
      </p:sp>
      <p:sp>
        <p:nvSpPr>
          <p:cNvPr id="5" name="矩形: 圆角 121">
            <a:extLst>
              <a:ext uri="{FF2B5EF4-FFF2-40B4-BE49-F238E27FC236}">
                <a16:creationId xmlns:a16="http://schemas.microsoft.com/office/drawing/2014/main" id="{BD560230-4730-CF4F-8E3C-DCEA878464AD}"/>
              </a:ext>
            </a:extLst>
          </p:cNvPr>
          <p:cNvSpPr/>
          <p:nvPr/>
        </p:nvSpPr>
        <p:spPr>
          <a:xfrm>
            <a:off x="158454" y="1054525"/>
            <a:ext cx="3831720" cy="456731"/>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Variable Frame Rate Tokens</a:t>
            </a:r>
          </a:p>
        </p:txBody>
      </p:sp>
      <p:pic>
        <p:nvPicPr>
          <p:cNvPr id="6" name="图片 5">
            <a:extLst>
              <a:ext uri="{FF2B5EF4-FFF2-40B4-BE49-F238E27FC236}">
                <a16:creationId xmlns:a16="http://schemas.microsoft.com/office/drawing/2014/main" id="{B75303DF-DAC1-ED47-B798-4F30FC66D24A}"/>
              </a:ext>
            </a:extLst>
          </p:cNvPr>
          <p:cNvPicPr>
            <a:picLocks noChangeAspect="1"/>
          </p:cNvPicPr>
          <p:nvPr/>
        </p:nvPicPr>
        <p:blipFill>
          <a:blip r:embed="rId2"/>
          <a:stretch>
            <a:fillRect/>
          </a:stretch>
        </p:blipFill>
        <p:spPr>
          <a:xfrm>
            <a:off x="3282950" y="2275798"/>
            <a:ext cx="2241550" cy="3052486"/>
          </a:xfrm>
          <a:prstGeom prst="rect">
            <a:avLst/>
          </a:prstGeom>
        </p:spPr>
      </p:pic>
      <p:pic>
        <p:nvPicPr>
          <p:cNvPr id="7" name="图片 6">
            <a:extLst>
              <a:ext uri="{FF2B5EF4-FFF2-40B4-BE49-F238E27FC236}">
                <a16:creationId xmlns:a16="http://schemas.microsoft.com/office/drawing/2014/main" id="{7E6AE0F1-CA91-344B-A240-B22F751E0F5E}"/>
              </a:ext>
            </a:extLst>
          </p:cNvPr>
          <p:cNvPicPr>
            <a:picLocks noChangeAspect="1"/>
          </p:cNvPicPr>
          <p:nvPr/>
        </p:nvPicPr>
        <p:blipFill>
          <a:blip r:embed="rId3"/>
          <a:stretch>
            <a:fillRect/>
          </a:stretch>
        </p:blipFill>
        <p:spPr>
          <a:xfrm>
            <a:off x="5546726" y="2275798"/>
            <a:ext cx="2664129" cy="3052486"/>
          </a:xfrm>
          <a:prstGeom prst="rect">
            <a:avLst/>
          </a:prstGeom>
        </p:spPr>
      </p:pic>
      <p:sp>
        <p:nvSpPr>
          <p:cNvPr id="8" name="文本框 7">
            <a:extLst>
              <a:ext uri="{FF2B5EF4-FFF2-40B4-BE49-F238E27FC236}">
                <a16:creationId xmlns:a16="http://schemas.microsoft.com/office/drawing/2014/main" id="{BD35A696-D245-1F43-8BF3-BA4DAE1F2310}"/>
              </a:ext>
            </a:extLst>
          </p:cNvPr>
          <p:cNvSpPr txBox="1"/>
          <p:nvPr/>
        </p:nvSpPr>
        <p:spPr>
          <a:xfrm>
            <a:off x="0" y="6521420"/>
            <a:ext cx="7471917" cy="200055"/>
          </a:xfrm>
          <a:prstGeom prst="rect">
            <a:avLst/>
          </a:prstGeom>
          <a:noFill/>
        </p:spPr>
        <p:txBody>
          <a:bodyPr wrap="none" rtlCol="0">
            <a:spAutoFit/>
          </a:bodyPr>
          <a:lstStyle/>
          <a:p>
            <a:pPr algn="l"/>
            <a:r>
              <a:rPr lang="en" altLang="zh-CN" sz="700" b="0" i="0">
                <a:solidFill>
                  <a:srgbClr val="222222"/>
                </a:solidFill>
                <a:effectLst/>
                <a:latin typeface="Arial" panose="020B0604020202020204" pitchFamily="34" charset="0"/>
              </a:rPr>
              <a:t>Cho, C. J., Lee, N., Gupta, A., Agarwal, D., Chen, E., Black, A. W., &amp; </a:t>
            </a:r>
            <a:r>
              <a:rPr lang="en" altLang="zh-CN" sz="700" b="0" i="0" err="1">
                <a:solidFill>
                  <a:srgbClr val="222222"/>
                </a:solidFill>
                <a:effectLst/>
                <a:latin typeface="Arial" panose="020B0604020202020204" pitchFamily="34" charset="0"/>
              </a:rPr>
              <a:t>Anumanchipalli</a:t>
            </a:r>
            <a:r>
              <a:rPr lang="en" altLang="zh-CN" sz="700" b="0" i="0">
                <a:solidFill>
                  <a:srgbClr val="222222"/>
                </a:solidFill>
                <a:effectLst/>
                <a:latin typeface="Arial" panose="020B0604020202020204" pitchFamily="34" charset="0"/>
              </a:rPr>
              <a:t>, G. K. (2024). </a:t>
            </a:r>
            <a:r>
              <a:rPr lang="en" altLang="zh-CN" sz="700" b="0" i="0" err="1">
                <a:solidFill>
                  <a:srgbClr val="222222"/>
                </a:solidFill>
                <a:effectLst/>
                <a:latin typeface="Arial" panose="020B0604020202020204" pitchFamily="34" charset="0"/>
              </a:rPr>
              <a:t>Sylber</a:t>
            </a:r>
            <a:r>
              <a:rPr lang="en" altLang="zh-CN" sz="700" b="0" i="0">
                <a:solidFill>
                  <a:srgbClr val="222222"/>
                </a:solidFill>
                <a:effectLst/>
                <a:latin typeface="Arial" panose="020B0604020202020204" pitchFamily="34" charset="0"/>
              </a:rPr>
              <a:t>: Syllabic Embedding Representation of Speech from Raw Audio. </a:t>
            </a:r>
            <a:r>
              <a:rPr lang="en" altLang="zh-CN" sz="700" b="0" i="1">
                <a:solidFill>
                  <a:srgbClr val="222222"/>
                </a:solidFill>
                <a:effectLst/>
                <a:latin typeface="Arial" panose="020B0604020202020204" pitchFamily="34" charset="0"/>
              </a:rPr>
              <a:t>ICLR </a:t>
            </a:r>
            <a:r>
              <a:rPr lang="en" altLang="zh-CN" sz="700" b="0">
                <a:solidFill>
                  <a:srgbClr val="222222"/>
                </a:solidFill>
                <a:effectLst/>
                <a:latin typeface="Arial" panose="020B0604020202020204" pitchFamily="34" charset="0"/>
              </a:rPr>
              <a:t>2025</a:t>
            </a:r>
            <a:r>
              <a:rPr lang="en" altLang="zh-CN" sz="700" b="0" i="0">
                <a:solidFill>
                  <a:srgbClr val="222222"/>
                </a:solidFill>
                <a:effectLst/>
                <a:latin typeface="Arial" panose="020B0604020202020204" pitchFamily="34" charset="0"/>
              </a:rPr>
              <a:t>.</a:t>
            </a:r>
            <a:endParaRPr kumimoji="1" lang="zh-CN" altLang="en-US" sz="7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78995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线连接符 61">
            <a:extLst>
              <a:ext uri="{FF2B5EF4-FFF2-40B4-BE49-F238E27FC236}">
                <a16:creationId xmlns:a16="http://schemas.microsoft.com/office/drawing/2014/main" id="{5B058D4D-B432-A146-AD67-8F949517AFC2}"/>
              </a:ext>
            </a:extLst>
          </p:cNvPr>
          <p:cNvCxnSpPr>
            <a:cxnSpLocks/>
          </p:cNvCxnSpPr>
          <p:nvPr/>
        </p:nvCxnSpPr>
        <p:spPr>
          <a:xfrm>
            <a:off x="8471675" y="5098311"/>
            <a:ext cx="3080013" cy="14995"/>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矩形: 圆角 121">
            <a:extLst>
              <a:ext uri="{FF2B5EF4-FFF2-40B4-BE49-F238E27FC236}">
                <a16:creationId xmlns:a16="http://schemas.microsoft.com/office/drawing/2014/main" id="{42764289-FB1D-2941-9BC4-DACC31B3473A}"/>
              </a:ext>
            </a:extLst>
          </p:cNvPr>
          <p:cNvSpPr/>
          <p:nvPr/>
        </p:nvSpPr>
        <p:spPr>
          <a:xfrm>
            <a:off x="91225" y="3196818"/>
            <a:ext cx="5914470" cy="3371571"/>
          </a:xfrm>
          <a:prstGeom prst="roundRect">
            <a:avLst/>
          </a:prstGeom>
          <a:noFill/>
          <a:ln w="19050">
            <a:solidFill>
              <a:schemeClr val="bg1">
                <a:lumMod val="50000"/>
              </a:schemeClr>
            </a:solidFill>
          </a:ln>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cxnSp>
        <p:nvCxnSpPr>
          <p:cNvPr id="33" name="直线连接符 32">
            <a:extLst>
              <a:ext uri="{FF2B5EF4-FFF2-40B4-BE49-F238E27FC236}">
                <a16:creationId xmlns:a16="http://schemas.microsoft.com/office/drawing/2014/main" id="{81FEE154-CDCB-5846-BD58-BA84B1FB1FB1}"/>
              </a:ext>
            </a:extLst>
          </p:cNvPr>
          <p:cNvCxnSpPr>
            <a:cxnSpLocks/>
            <a:stCxn id="9" idx="6"/>
          </p:cNvCxnSpPr>
          <p:nvPr/>
        </p:nvCxnSpPr>
        <p:spPr>
          <a:xfrm flipV="1">
            <a:off x="1781814" y="5191241"/>
            <a:ext cx="3664724" cy="1396"/>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8E2A03A6-27AE-2645-B259-656C90B9A0BE}"/>
              </a:ext>
            </a:extLst>
          </p:cNvPr>
          <p:cNvSpPr>
            <a:spLocks noGrp="1"/>
          </p:cNvSpPr>
          <p:nvPr>
            <p:ph type="title"/>
          </p:nvPr>
        </p:nvSpPr>
        <p:spPr/>
        <p:txBody>
          <a:bodyPr/>
          <a:lstStyle/>
          <a:p>
            <a:r>
              <a:rPr kumimoji="1" lang="en-US" altLang="zh-CN"/>
              <a:t>Discrete Speech Tokens: Semantic Tokens</a:t>
            </a:r>
            <a:endParaRPr kumimoji="1" lang="zh-CN" altLang="en-US"/>
          </a:p>
        </p:txBody>
      </p:sp>
      <p:sp>
        <p:nvSpPr>
          <p:cNvPr id="3" name="内容占位符 2">
            <a:extLst>
              <a:ext uri="{FF2B5EF4-FFF2-40B4-BE49-F238E27FC236}">
                <a16:creationId xmlns:a16="http://schemas.microsoft.com/office/drawing/2014/main" id="{FFFAD2F6-5181-074E-A844-0DA63123A496}"/>
              </a:ext>
            </a:extLst>
          </p:cNvPr>
          <p:cNvSpPr>
            <a:spLocks noGrp="1"/>
          </p:cNvSpPr>
          <p:nvPr>
            <p:ph idx="1"/>
          </p:nvPr>
        </p:nvSpPr>
        <p:spPr>
          <a:xfrm>
            <a:off x="609600" y="1511256"/>
            <a:ext cx="11055352" cy="4581570"/>
          </a:xfrm>
        </p:spPr>
        <p:txBody>
          <a:bodyPr/>
          <a:lstStyle/>
          <a:p>
            <a:r>
              <a:rPr kumimoji="1" lang="en-US" altLang="zh-CN"/>
              <a:t>Semantic tokens are not born with a decoder to reconstruct into waveforms</a:t>
            </a:r>
          </a:p>
          <a:p>
            <a:r>
              <a:rPr kumimoji="1" lang="en-US" altLang="zh-CN"/>
              <a:t>Need an extra </a:t>
            </a:r>
            <a:r>
              <a:rPr kumimoji="1" lang="en-US" altLang="zh-CN" b="1"/>
              <a:t>token vocoder </a:t>
            </a:r>
            <a:r>
              <a:rPr kumimoji="1" lang="en-US" altLang="zh-CN"/>
              <a:t>for reconstruction</a:t>
            </a:r>
          </a:p>
          <a:p>
            <a:r>
              <a:rPr kumimoji="1" lang="en-US" altLang="zh-CN"/>
              <a:t>A necessary module in speech synthesis models when using semantic tokens</a:t>
            </a:r>
          </a:p>
          <a:p>
            <a:r>
              <a:rPr kumimoji="1" lang="en-US" altLang="zh-CN" b="1"/>
              <a:t>Should provide enough speaker timbre. Has timbre controllability</a:t>
            </a:r>
            <a:endParaRPr kumimoji="1" lang="zh-CN" altLang="en-US" b="1"/>
          </a:p>
        </p:txBody>
      </p:sp>
      <p:sp>
        <p:nvSpPr>
          <p:cNvPr id="4" name="灯片编号占位符 3">
            <a:extLst>
              <a:ext uri="{FF2B5EF4-FFF2-40B4-BE49-F238E27FC236}">
                <a16:creationId xmlns:a16="http://schemas.microsoft.com/office/drawing/2014/main" id="{BEB2FEED-91F9-4648-9D64-AA018327B0C1}"/>
              </a:ext>
            </a:extLst>
          </p:cNvPr>
          <p:cNvSpPr>
            <a:spLocks noGrp="1"/>
          </p:cNvSpPr>
          <p:nvPr>
            <p:ph type="sldNum" sz="quarter" idx="12"/>
          </p:nvPr>
        </p:nvSpPr>
        <p:spPr/>
        <p:txBody>
          <a:bodyPr/>
          <a:lstStyle/>
          <a:p>
            <a:fld id="{E35E9E6D-B1E9-4F08-8E83-0E081C425F53}" type="slidenum">
              <a:rPr lang="en-US" altLang="zh-CN" smtClean="0"/>
              <a:t>53</a:t>
            </a:fld>
            <a:endParaRPr lang="zh-CN" altLang="en-US"/>
          </a:p>
        </p:txBody>
      </p:sp>
      <p:sp>
        <p:nvSpPr>
          <p:cNvPr id="5" name="矩形: 圆角 121">
            <a:extLst>
              <a:ext uri="{FF2B5EF4-FFF2-40B4-BE49-F238E27FC236}">
                <a16:creationId xmlns:a16="http://schemas.microsoft.com/office/drawing/2014/main" id="{FFB6C2EA-5542-EB45-8D34-24074A53C00D}"/>
              </a:ext>
            </a:extLst>
          </p:cNvPr>
          <p:cNvSpPr/>
          <p:nvPr/>
        </p:nvSpPr>
        <p:spPr>
          <a:xfrm>
            <a:off x="158454" y="1054525"/>
            <a:ext cx="3831720" cy="456731"/>
          </a:xfrm>
          <a:prstGeom prst="roundRect">
            <a:avLst/>
          </a:prstGeom>
          <a:solidFill>
            <a:schemeClr val="accent5">
              <a:lumMod val="90000"/>
            </a:schemeClr>
          </a:solidFill>
          <a:ln w="0"/>
        </p:spPr>
        <p:txBody>
          <a:bodyPr anchor="ctr"/>
          <a:lstStyle/>
          <a:p>
            <a:pPr algn="ctr"/>
            <a:r>
              <a:rPr lang="en-US" altLang="zh-CN" b="1">
                <a:latin typeface="Microsoft YaHei" panose="020B0503020204020204" pitchFamily="34" charset="-122"/>
                <a:ea typeface="Microsoft YaHei" panose="020B0503020204020204" pitchFamily="34" charset="-122"/>
              </a:rPr>
              <a:t>Speech Token Vocoders</a:t>
            </a:r>
          </a:p>
        </p:txBody>
      </p:sp>
      <p:sp>
        <p:nvSpPr>
          <p:cNvPr id="7" name="椭圆 6">
            <a:extLst>
              <a:ext uri="{FF2B5EF4-FFF2-40B4-BE49-F238E27FC236}">
                <a16:creationId xmlns:a16="http://schemas.microsoft.com/office/drawing/2014/main" id="{49E01D65-BE71-DE45-AC38-9E55105FB499}"/>
              </a:ext>
            </a:extLst>
          </p:cNvPr>
          <p:cNvSpPr/>
          <p:nvPr/>
        </p:nvSpPr>
        <p:spPr>
          <a:xfrm>
            <a:off x="1593163" y="4607654"/>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7">
            <a:extLst>
              <a:ext uri="{FF2B5EF4-FFF2-40B4-BE49-F238E27FC236}">
                <a16:creationId xmlns:a16="http://schemas.microsoft.com/office/drawing/2014/main" id="{0AD498F4-9612-C849-95B1-D554A9000E79}"/>
              </a:ext>
            </a:extLst>
          </p:cNvPr>
          <p:cNvSpPr/>
          <p:nvPr/>
        </p:nvSpPr>
        <p:spPr>
          <a:xfrm>
            <a:off x="1593163" y="4852983"/>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CFA12FD7-1133-2E48-B533-604A874F57B1}"/>
              </a:ext>
            </a:extLst>
          </p:cNvPr>
          <p:cNvSpPr/>
          <p:nvPr/>
        </p:nvSpPr>
        <p:spPr>
          <a:xfrm>
            <a:off x="1593163" y="5098311"/>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939DB155-B946-FC40-AEF0-B70DD3C02B59}"/>
              </a:ext>
            </a:extLst>
          </p:cNvPr>
          <p:cNvSpPr/>
          <p:nvPr/>
        </p:nvSpPr>
        <p:spPr>
          <a:xfrm>
            <a:off x="1593163" y="534364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10">
            <a:extLst>
              <a:ext uri="{FF2B5EF4-FFF2-40B4-BE49-F238E27FC236}">
                <a16:creationId xmlns:a16="http://schemas.microsoft.com/office/drawing/2014/main" id="{97EE28C0-5EE8-1F48-B81E-7747C95973A1}"/>
              </a:ext>
            </a:extLst>
          </p:cNvPr>
          <p:cNvSpPr/>
          <p:nvPr/>
        </p:nvSpPr>
        <p:spPr>
          <a:xfrm>
            <a:off x="1593163" y="5588968"/>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梯形 13">
            <a:extLst>
              <a:ext uri="{FF2B5EF4-FFF2-40B4-BE49-F238E27FC236}">
                <a16:creationId xmlns:a16="http://schemas.microsoft.com/office/drawing/2014/main" id="{DDCC1B58-8CC4-1441-94C6-8216D907D5CF}"/>
              </a:ext>
            </a:extLst>
          </p:cNvPr>
          <p:cNvSpPr/>
          <p:nvPr/>
        </p:nvSpPr>
        <p:spPr>
          <a:xfrm rot="16200000">
            <a:off x="3935962" y="4442353"/>
            <a:ext cx="879523" cy="147022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文本框 14">
            <a:extLst>
              <a:ext uri="{FF2B5EF4-FFF2-40B4-BE49-F238E27FC236}">
                <a16:creationId xmlns:a16="http://schemas.microsoft.com/office/drawing/2014/main" id="{41BEC65E-FEF3-F146-B928-6445EA3FF55C}"/>
              </a:ext>
            </a:extLst>
          </p:cNvPr>
          <p:cNvSpPr txBox="1"/>
          <p:nvPr/>
        </p:nvSpPr>
        <p:spPr>
          <a:xfrm>
            <a:off x="3683842" y="5008190"/>
            <a:ext cx="1426994"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GAN decoder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16" name="圆角矩形 15">
            <a:extLst>
              <a:ext uri="{FF2B5EF4-FFF2-40B4-BE49-F238E27FC236}">
                <a16:creationId xmlns:a16="http://schemas.microsoft.com/office/drawing/2014/main" id="{C4B61B7E-3B08-0143-9C18-36B042A1945A}"/>
              </a:ext>
            </a:extLst>
          </p:cNvPr>
          <p:cNvSpPr/>
          <p:nvPr/>
        </p:nvSpPr>
        <p:spPr>
          <a:xfrm>
            <a:off x="2137473" y="4912765"/>
            <a:ext cx="1426994" cy="549328"/>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39CD593C-C0C6-E946-8615-B5F98FCA9E86}"/>
              </a:ext>
            </a:extLst>
          </p:cNvPr>
          <p:cNvSpPr txBox="1"/>
          <p:nvPr/>
        </p:nvSpPr>
        <p:spPr>
          <a:xfrm>
            <a:off x="2213616" y="4997293"/>
            <a:ext cx="1274708"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Conformer</a:t>
            </a:r>
            <a:endParaRPr kumimoji="1" lang="zh-CN" altLang="en-US">
              <a:solidFill>
                <a:prstClr val="black"/>
              </a:solidFill>
              <a:latin typeface="Helvetica" pitchFamily="2" charset="0"/>
              <a:ea typeface="等线" panose="02010600030101010101" pitchFamily="2" charset="-122"/>
            </a:endParaRPr>
          </a:p>
        </p:txBody>
      </p:sp>
      <p:sp>
        <p:nvSpPr>
          <p:cNvPr id="21" name="圆角矩形 20">
            <a:extLst>
              <a:ext uri="{FF2B5EF4-FFF2-40B4-BE49-F238E27FC236}">
                <a16:creationId xmlns:a16="http://schemas.microsoft.com/office/drawing/2014/main" id="{CA6C073D-EC4D-7544-B8E3-01B5ECCF047A}"/>
              </a:ext>
            </a:extLst>
          </p:cNvPr>
          <p:cNvSpPr/>
          <p:nvPr/>
        </p:nvSpPr>
        <p:spPr>
          <a:xfrm>
            <a:off x="2270219" y="3545197"/>
            <a:ext cx="1161501" cy="549328"/>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0247187-6077-504C-AB9F-C06564B1B8FF}"/>
              </a:ext>
            </a:extLst>
          </p:cNvPr>
          <p:cNvSpPr txBox="1"/>
          <p:nvPr/>
        </p:nvSpPr>
        <p:spPr>
          <a:xfrm>
            <a:off x="2371735" y="3646487"/>
            <a:ext cx="958468" cy="369332"/>
          </a:xfrm>
          <a:prstGeom prst="rect">
            <a:avLst/>
          </a:prstGeom>
          <a:noFill/>
        </p:spPr>
        <p:txBody>
          <a:bodyPr wrap="none" rtlCol="0">
            <a:spAutoFit/>
          </a:bodyPr>
          <a:lstStyle/>
          <a:p>
            <a:pPr fontAlgn="auto">
              <a:spcBef>
                <a:spcPts val="0"/>
              </a:spcBef>
              <a:spcAft>
                <a:spcPts val="0"/>
              </a:spcAft>
            </a:pPr>
            <a:r>
              <a:rPr kumimoji="1" lang="en-US" altLang="zh-CN" err="1">
                <a:solidFill>
                  <a:prstClr val="black"/>
                </a:solidFill>
                <a:latin typeface="Helvetica" pitchFamily="2" charset="0"/>
                <a:ea typeface="等线" panose="02010600030101010101" pitchFamily="2" charset="-122"/>
              </a:rPr>
              <a:t>WavLM</a:t>
            </a:r>
            <a:endParaRPr kumimoji="1" lang="zh-CN" altLang="en-US">
              <a:solidFill>
                <a:prstClr val="black"/>
              </a:solidFill>
              <a:latin typeface="Helvetica" pitchFamily="2" charset="0"/>
              <a:ea typeface="等线" panose="02010600030101010101" pitchFamily="2" charset="-122"/>
            </a:endParaRPr>
          </a:p>
        </p:txBody>
      </p:sp>
      <p:cxnSp>
        <p:nvCxnSpPr>
          <p:cNvPr id="24" name="直线连接符 23">
            <a:extLst>
              <a:ext uri="{FF2B5EF4-FFF2-40B4-BE49-F238E27FC236}">
                <a16:creationId xmlns:a16="http://schemas.microsoft.com/office/drawing/2014/main" id="{7A7B2CF2-81A6-5541-9E9F-F98C22A1DC80}"/>
              </a:ext>
            </a:extLst>
          </p:cNvPr>
          <p:cNvCxnSpPr>
            <a:cxnSpLocks/>
            <a:endCxn id="21" idx="1"/>
          </p:cNvCxnSpPr>
          <p:nvPr/>
        </p:nvCxnSpPr>
        <p:spPr>
          <a:xfrm>
            <a:off x="1866317" y="3819861"/>
            <a:ext cx="403902" cy="0"/>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a16="http://schemas.microsoft.com/office/drawing/2014/main" id="{90AD4359-97A7-8C4A-9E52-31C2B542E3B8}"/>
              </a:ext>
            </a:extLst>
          </p:cNvPr>
          <p:cNvCxnSpPr>
            <a:cxnSpLocks/>
            <a:stCxn id="21" idx="2"/>
            <a:endCxn id="16" idx="0"/>
          </p:cNvCxnSpPr>
          <p:nvPr/>
        </p:nvCxnSpPr>
        <p:spPr>
          <a:xfrm>
            <a:off x="2850970" y="4094525"/>
            <a:ext cx="0" cy="818240"/>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曲线连接符 31">
            <a:extLst>
              <a:ext uri="{FF2B5EF4-FFF2-40B4-BE49-F238E27FC236}">
                <a16:creationId xmlns:a16="http://schemas.microsoft.com/office/drawing/2014/main" id="{2A0C06EE-20F2-574C-91D9-067449ED427D}"/>
              </a:ext>
            </a:extLst>
          </p:cNvPr>
          <p:cNvCxnSpPr>
            <a:stCxn id="21" idx="3"/>
            <a:endCxn id="14" idx="3"/>
          </p:cNvCxnSpPr>
          <p:nvPr/>
        </p:nvCxnSpPr>
        <p:spPr>
          <a:xfrm>
            <a:off x="3431720" y="3819861"/>
            <a:ext cx="944004" cy="1027784"/>
          </a:xfrm>
          <a:prstGeom prst="curvedConnector2">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49C829B9-43B7-C440-9724-76A9E800A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44" y="4143176"/>
            <a:ext cx="713167" cy="1910270"/>
          </a:xfrm>
          <a:prstGeom prst="rect">
            <a:avLst/>
          </a:prstGeom>
          <a:noFill/>
          <a:extLst>
            <a:ext uri="{909E8E84-426E-40DD-AFC4-6F175D3DCCD1}">
              <a14:hiddenFill xmlns:a14="http://schemas.microsoft.com/office/drawing/2010/main">
                <a:solidFill>
                  <a:srgbClr val="FFFFFF"/>
                </a:solidFill>
              </a14:hiddenFill>
            </a:ext>
          </a:extLst>
        </p:spPr>
      </p:pic>
      <p:sp>
        <p:nvSpPr>
          <p:cNvPr id="41" name="椭圆 40">
            <a:extLst>
              <a:ext uri="{FF2B5EF4-FFF2-40B4-BE49-F238E27FC236}">
                <a16:creationId xmlns:a16="http://schemas.microsoft.com/office/drawing/2014/main" id="{E67A9812-1B54-3147-AF81-68992D84E597}"/>
              </a:ext>
            </a:extLst>
          </p:cNvPr>
          <p:cNvSpPr/>
          <p:nvPr/>
        </p:nvSpPr>
        <p:spPr>
          <a:xfrm>
            <a:off x="7472779" y="452170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210753FB-7667-1448-B666-C39424A2AE7F}"/>
              </a:ext>
            </a:extLst>
          </p:cNvPr>
          <p:cNvSpPr/>
          <p:nvPr/>
        </p:nvSpPr>
        <p:spPr>
          <a:xfrm>
            <a:off x="7472779" y="4767035"/>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F054BF26-C6BD-4446-AE4F-A0CC4625D8B8}"/>
              </a:ext>
            </a:extLst>
          </p:cNvPr>
          <p:cNvSpPr/>
          <p:nvPr/>
        </p:nvSpPr>
        <p:spPr>
          <a:xfrm>
            <a:off x="7472779" y="5012363"/>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6C957151-6745-EB47-9641-86F0385AB7E8}"/>
              </a:ext>
            </a:extLst>
          </p:cNvPr>
          <p:cNvSpPr/>
          <p:nvPr/>
        </p:nvSpPr>
        <p:spPr>
          <a:xfrm>
            <a:off x="7472779" y="5257692"/>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44">
            <a:extLst>
              <a:ext uri="{FF2B5EF4-FFF2-40B4-BE49-F238E27FC236}">
                <a16:creationId xmlns:a16="http://schemas.microsoft.com/office/drawing/2014/main" id="{05F34B73-B766-954C-9C00-EDB43DE8749A}"/>
              </a:ext>
            </a:extLst>
          </p:cNvPr>
          <p:cNvSpPr/>
          <p:nvPr/>
        </p:nvSpPr>
        <p:spPr>
          <a:xfrm>
            <a:off x="7472779" y="550302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圆角矩形 45">
            <a:extLst>
              <a:ext uri="{FF2B5EF4-FFF2-40B4-BE49-F238E27FC236}">
                <a16:creationId xmlns:a16="http://schemas.microsoft.com/office/drawing/2014/main" id="{1B07E2EF-8F14-AD45-9734-7F2883393C3D}"/>
              </a:ext>
            </a:extLst>
          </p:cNvPr>
          <p:cNvSpPr/>
          <p:nvPr/>
        </p:nvSpPr>
        <p:spPr>
          <a:xfrm>
            <a:off x="8627033" y="3545197"/>
            <a:ext cx="1294684" cy="2232422"/>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文本框 46">
            <a:extLst>
              <a:ext uri="{FF2B5EF4-FFF2-40B4-BE49-F238E27FC236}">
                <a16:creationId xmlns:a16="http://schemas.microsoft.com/office/drawing/2014/main" id="{4F1FAB08-DA82-744D-8936-2C433CEA9703}"/>
              </a:ext>
            </a:extLst>
          </p:cNvPr>
          <p:cNvSpPr txBox="1"/>
          <p:nvPr/>
        </p:nvSpPr>
        <p:spPr>
          <a:xfrm>
            <a:off x="8557136" y="4177611"/>
            <a:ext cx="1295932" cy="830997"/>
          </a:xfrm>
          <a:prstGeom prst="rect">
            <a:avLst/>
          </a:prstGeom>
          <a:noFill/>
        </p:spPr>
        <p:txBody>
          <a:bodyPr wrap="none" lIns="91440" tIns="45720" rIns="91440" bIns="45720" rtlCol="0" anchor="t">
            <a:spAutoFit/>
          </a:bodyPr>
          <a:lstStyle/>
          <a:p>
            <a:pPr algn="ctr" fontAlgn="auto">
              <a:spcBef>
                <a:spcPts val="0"/>
              </a:spcBef>
              <a:spcAft>
                <a:spcPts val="0"/>
              </a:spcAft>
            </a:pPr>
            <a:r>
              <a:rPr kumimoji="1" lang="en-US" altLang="zh-CN" sz="1600">
                <a:solidFill>
                  <a:prstClr val="black"/>
                </a:solidFill>
                <a:latin typeface="Helvetica"/>
                <a:ea typeface="等线"/>
                <a:cs typeface="Helvetica"/>
              </a:rPr>
              <a:t>Flow</a:t>
            </a:r>
            <a:endParaRPr lang="en-US" altLang="zh-CN" sz="1600">
              <a:solidFill>
                <a:prstClr val="black"/>
              </a:solidFill>
              <a:latin typeface="Helvetica"/>
              <a:ea typeface="等线"/>
              <a:cs typeface="Helvetica"/>
            </a:endParaRPr>
          </a:p>
          <a:p>
            <a:pPr algn="ctr" fontAlgn="auto">
              <a:spcBef>
                <a:spcPts val="0"/>
              </a:spcBef>
              <a:spcAft>
                <a:spcPts val="0"/>
              </a:spcAft>
            </a:pPr>
            <a:r>
              <a:rPr kumimoji="1" lang="en-US" altLang="zh-CN" sz="1600">
                <a:solidFill>
                  <a:prstClr val="black"/>
                </a:solidFill>
                <a:latin typeface="Helvetica"/>
                <a:ea typeface="等线"/>
                <a:cs typeface="Helvetica"/>
              </a:rPr>
              <a:t>Matching</a:t>
            </a:r>
            <a:endParaRPr lang="en-US" altLang="zh-CN" sz="1600">
              <a:solidFill>
                <a:prstClr val="black"/>
              </a:solidFill>
              <a:latin typeface="Helvetica"/>
              <a:ea typeface="等线"/>
              <a:cs typeface="Helvetica"/>
            </a:endParaRPr>
          </a:p>
          <a:p>
            <a:pPr algn="ctr" fontAlgn="auto">
              <a:spcBef>
                <a:spcPts val="0"/>
              </a:spcBef>
              <a:spcAft>
                <a:spcPts val="0"/>
              </a:spcAft>
            </a:pPr>
            <a:r>
              <a:rPr kumimoji="1" lang="en-US" altLang="zh-CN" sz="1600">
                <a:solidFill>
                  <a:prstClr val="black"/>
                </a:solidFill>
                <a:latin typeface="Helvetica"/>
                <a:ea typeface="等线"/>
                <a:cs typeface="Helvetica"/>
              </a:rPr>
              <a:t>Transformer</a:t>
            </a:r>
            <a:endParaRPr lang="zh-CN" altLang="en-US" sz="1600">
              <a:solidFill>
                <a:prstClr val="black"/>
              </a:solidFill>
              <a:latin typeface="Helvetica"/>
              <a:ea typeface="等线"/>
              <a:cs typeface="Helvetica"/>
            </a:endParaRPr>
          </a:p>
        </p:txBody>
      </p:sp>
      <p:pic>
        <p:nvPicPr>
          <p:cNvPr id="48" name="Picture 2">
            <a:extLst>
              <a:ext uri="{FF2B5EF4-FFF2-40B4-BE49-F238E27FC236}">
                <a16:creationId xmlns:a16="http://schemas.microsoft.com/office/drawing/2014/main" id="{228E0772-13EE-FC4F-8950-56BC09A0B6A2}"/>
              </a:ext>
            </a:extLst>
          </p:cNvPr>
          <p:cNvPicPr>
            <a:picLocks noChangeAspect="1" noChangeArrowheads="1"/>
          </p:cNvPicPr>
          <p:nvPr/>
        </p:nvPicPr>
        <p:blipFill rotWithShape="1">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6396782" y="3395559"/>
            <a:ext cx="412634" cy="803274"/>
          </a:xfrm>
          <a:prstGeom prst="rect">
            <a:avLst/>
          </a:prstGeom>
          <a:solidFill>
            <a:sysClr val="window" lastClr="FFFFFF"/>
          </a:solidFill>
        </p:spPr>
      </p:pic>
      <p:sp>
        <p:nvSpPr>
          <p:cNvPr id="49" name="椭圆 48">
            <a:extLst>
              <a:ext uri="{FF2B5EF4-FFF2-40B4-BE49-F238E27FC236}">
                <a16:creationId xmlns:a16="http://schemas.microsoft.com/office/drawing/2014/main" id="{CC1E8FEB-8DB7-CC41-A4E0-58972ECFA9CF}"/>
              </a:ext>
            </a:extLst>
          </p:cNvPr>
          <p:cNvSpPr/>
          <p:nvPr/>
        </p:nvSpPr>
        <p:spPr>
          <a:xfrm>
            <a:off x="7472779" y="3539229"/>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椭圆 49">
            <a:extLst>
              <a:ext uri="{FF2B5EF4-FFF2-40B4-BE49-F238E27FC236}">
                <a16:creationId xmlns:a16="http://schemas.microsoft.com/office/drawing/2014/main" id="{6950D9A0-1AE0-744E-9BE5-0C76B06C0F8E}"/>
              </a:ext>
            </a:extLst>
          </p:cNvPr>
          <p:cNvSpPr/>
          <p:nvPr/>
        </p:nvSpPr>
        <p:spPr>
          <a:xfrm>
            <a:off x="7472779" y="3784558"/>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椭圆 50">
            <a:extLst>
              <a:ext uri="{FF2B5EF4-FFF2-40B4-BE49-F238E27FC236}">
                <a16:creationId xmlns:a16="http://schemas.microsoft.com/office/drawing/2014/main" id="{856F5288-966D-5249-B0B5-D2A48F3C8F43}"/>
              </a:ext>
            </a:extLst>
          </p:cNvPr>
          <p:cNvSpPr/>
          <p:nvPr/>
        </p:nvSpPr>
        <p:spPr>
          <a:xfrm>
            <a:off x="7472779" y="4029886"/>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2" name="图片 51">
            <a:extLst>
              <a:ext uri="{FF2B5EF4-FFF2-40B4-BE49-F238E27FC236}">
                <a16:creationId xmlns:a16="http://schemas.microsoft.com/office/drawing/2014/main" id="{64EF4976-10E7-0443-81B6-9E79948247E5}"/>
              </a:ext>
            </a:extLst>
          </p:cNvPr>
          <p:cNvPicPr>
            <a:picLocks noChangeAspect="1"/>
          </p:cNvPicPr>
          <p:nvPr/>
        </p:nvPicPr>
        <p:blipFill>
          <a:blip r:embed="rId5"/>
          <a:stretch>
            <a:fillRect/>
          </a:stretch>
        </p:blipFill>
        <p:spPr>
          <a:xfrm>
            <a:off x="10025665" y="4405138"/>
            <a:ext cx="624219" cy="1338287"/>
          </a:xfrm>
          <a:prstGeom prst="rect">
            <a:avLst/>
          </a:prstGeom>
        </p:spPr>
      </p:pic>
      <p:pic>
        <p:nvPicPr>
          <p:cNvPr id="53" name="图片 52">
            <a:extLst>
              <a:ext uri="{FF2B5EF4-FFF2-40B4-BE49-F238E27FC236}">
                <a16:creationId xmlns:a16="http://schemas.microsoft.com/office/drawing/2014/main" id="{0BBD94D8-CF52-8048-A613-0DD307BE0615}"/>
              </a:ext>
            </a:extLst>
          </p:cNvPr>
          <p:cNvPicPr>
            <a:picLocks noChangeAspect="1"/>
          </p:cNvPicPr>
          <p:nvPr/>
        </p:nvPicPr>
        <p:blipFill rotWithShape="1">
          <a:blip r:embed="rId5"/>
          <a:srcRect t="68511"/>
          <a:stretch/>
        </p:blipFill>
        <p:spPr>
          <a:xfrm>
            <a:off x="7816880" y="3653227"/>
            <a:ext cx="624219" cy="421416"/>
          </a:xfrm>
          <a:prstGeom prst="rect">
            <a:avLst/>
          </a:prstGeom>
        </p:spPr>
      </p:pic>
      <p:sp>
        <p:nvSpPr>
          <p:cNvPr id="54" name="矩形 53">
            <a:extLst>
              <a:ext uri="{FF2B5EF4-FFF2-40B4-BE49-F238E27FC236}">
                <a16:creationId xmlns:a16="http://schemas.microsoft.com/office/drawing/2014/main" id="{28A827C0-88A7-C946-AFCB-3912C409E0A0}"/>
              </a:ext>
            </a:extLst>
          </p:cNvPr>
          <p:cNvSpPr/>
          <p:nvPr/>
        </p:nvSpPr>
        <p:spPr>
          <a:xfrm>
            <a:off x="7816880" y="4378975"/>
            <a:ext cx="624219" cy="13484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a:solidFill>
                  <a:schemeClr val="tx1"/>
                </a:solidFill>
              </a:rPr>
              <a:t>MASK</a:t>
            </a:r>
            <a:endParaRPr kumimoji="1" lang="zh-CN" altLang="en-US" sz="1200">
              <a:solidFill>
                <a:schemeClr val="tx1"/>
              </a:solidFill>
            </a:endParaRPr>
          </a:p>
        </p:txBody>
      </p:sp>
      <p:sp>
        <p:nvSpPr>
          <p:cNvPr id="55" name="文本框 54">
            <a:extLst>
              <a:ext uri="{FF2B5EF4-FFF2-40B4-BE49-F238E27FC236}">
                <a16:creationId xmlns:a16="http://schemas.microsoft.com/office/drawing/2014/main" id="{CCB6639F-BC84-FC47-8A92-0BBA2E2A8956}"/>
              </a:ext>
            </a:extLst>
          </p:cNvPr>
          <p:cNvSpPr txBox="1"/>
          <p:nvPr/>
        </p:nvSpPr>
        <p:spPr>
          <a:xfrm>
            <a:off x="175981" y="3646487"/>
            <a:ext cx="1277273" cy="646331"/>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Reference</a:t>
            </a:r>
          </a:p>
          <a:p>
            <a:pPr algn="l"/>
            <a:r>
              <a:rPr kumimoji="1" lang="en-US" altLang="zh-CN">
                <a:latin typeface="Microsoft YaHei" panose="020B0503020204020204" pitchFamily="34" charset="-122"/>
                <a:ea typeface="Microsoft YaHei" panose="020B0503020204020204" pitchFamily="34" charset="-122"/>
              </a:rPr>
              <a:t>Prompt</a:t>
            </a:r>
            <a:endParaRPr kumimoji="1" lang="zh-CN" altLang="en-US">
              <a:latin typeface="Microsoft YaHei" panose="020B0503020204020204" pitchFamily="34" charset="-122"/>
              <a:ea typeface="Microsoft YaHei" panose="020B0503020204020204" pitchFamily="34" charset="-122"/>
            </a:endParaRPr>
          </a:p>
        </p:txBody>
      </p:sp>
      <p:sp>
        <p:nvSpPr>
          <p:cNvPr id="56" name="文本框 55">
            <a:extLst>
              <a:ext uri="{FF2B5EF4-FFF2-40B4-BE49-F238E27FC236}">
                <a16:creationId xmlns:a16="http://schemas.microsoft.com/office/drawing/2014/main" id="{648A7875-E65B-7C4F-A844-2B3A28236769}"/>
              </a:ext>
            </a:extLst>
          </p:cNvPr>
          <p:cNvSpPr txBox="1"/>
          <p:nvPr/>
        </p:nvSpPr>
        <p:spPr>
          <a:xfrm>
            <a:off x="211445" y="4881242"/>
            <a:ext cx="1199367" cy="646331"/>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Semantic</a:t>
            </a:r>
          </a:p>
          <a:p>
            <a:pPr algn="l"/>
            <a:r>
              <a:rPr kumimoji="1" lang="en-US" altLang="zh-CN">
                <a:latin typeface="Microsoft YaHei" panose="020B0503020204020204" pitchFamily="34" charset="-122"/>
                <a:ea typeface="Microsoft YaHei" panose="020B0503020204020204" pitchFamily="34" charset="-122"/>
              </a:rPr>
              <a:t>Tokens</a:t>
            </a:r>
          </a:p>
        </p:txBody>
      </p:sp>
      <p:sp>
        <p:nvSpPr>
          <p:cNvPr id="58" name="矩形: 圆角 121">
            <a:extLst>
              <a:ext uri="{FF2B5EF4-FFF2-40B4-BE49-F238E27FC236}">
                <a16:creationId xmlns:a16="http://schemas.microsoft.com/office/drawing/2014/main" id="{30C67DB4-BF92-6243-9C50-E762E744133A}"/>
              </a:ext>
            </a:extLst>
          </p:cNvPr>
          <p:cNvSpPr/>
          <p:nvPr/>
        </p:nvSpPr>
        <p:spPr>
          <a:xfrm>
            <a:off x="6214585" y="3156695"/>
            <a:ext cx="5914470" cy="3411693"/>
          </a:xfrm>
          <a:prstGeom prst="roundRect">
            <a:avLst/>
          </a:prstGeom>
          <a:noFill/>
          <a:ln w="19050">
            <a:solidFill>
              <a:schemeClr val="bg1">
                <a:lumMod val="50000"/>
              </a:schemeClr>
            </a:solidFill>
          </a:ln>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sp>
        <p:nvSpPr>
          <p:cNvPr id="59" name="梯形 58">
            <a:extLst>
              <a:ext uri="{FF2B5EF4-FFF2-40B4-BE49-F238E27FC236}">
                <a16:creationId xmlns:a16="http://schemas.microsoft.com/office/drawing/2014/main" id="{9D37903D-2BD8-5140-8EDE-4B3CAD75DC9C}"/>
              </a:ext>
            </a:extLst>
          </p:cNvPr>
          <p:cNvSpPr/>
          <p:nvPr/>
        </p:nvSpPr>
        <p:spPr>
          <a:xfrm rot="16200000">
            <a:off x="10505599" y="4762172"/>
            <a:ext cx="1186958" cy="624220"/>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文本框 59">
            <a:extLst>
              <a:ext uri="{FF2B5EF4-FFF2-40B4-BE49-F238E27FC236}">
                <a16:creationId xmlns:a16="http://schemas.microsoft.com/office/drawing/2014/main" id="{024B1F58-B7B0-7B46-9F1B-CBB61A0EAC3E}"/>
              </a:ext>
            </a:extLst>
          </p:cNvPr>
          <p:cNvSpPr txBox="1"/>
          <p:nvPr/>
        </p:nvSpPr>
        <p:spPr>
          <a:xfrm rot="5400000">
            <a:off x="10630840" y="4944029"/>
            <a:ext cx="936475"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Vocoder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pic>
        <p:nvPicPr>
          <p:cNvPr id="61" name="Picture 2">
            <a:extLst>
              <a:ext uri="{FF2B5EF4-FFF2-40B4-BE49-F238E27FC236}">
                <a16:creationId xmlns:a16="http://schemas.microsoft.com/office/drawing/2014/main" id="{0DAC01E8-744B-6044-B004-648B67D22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929" y="4024286"/>
            <a:ext cx="713167" cy="1910270"/>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直线连接符 64">
            <a:extLst>
              <a:ext uri="{FF2B5EF4-FFF2-40B4-BE49-F238E27FC236}">
                <a16:creationId xmlns:a16="http://schemas.microsoft.com/office/drawing/2014/main" id="{FC745103-C2F8-0C4E-AB68-E002709897C4}"/>
              </a:ext>
            </a:extLst>
          </p:cNvPr>
          <p:cNvCxnSpPr>
            <a:cxnSpLocks/>
            <a:endCxn id="50" idx="2"/>
          </p:cNvCxnSpPr>
          <p:nvPr/>
        </p:nvCxnSpPr>
        <p:spPr>
          <a:xfrm>
            <a:off x="6878552" y="3877487"/>
            <a:ext cx="594227" cy="1397"/>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309AE6A1-4502-9C43-AA67-19FB9E7049BF}"/>
              </a:ext>
            </a:extLst>
          </p:cNvPr>
          <p:cNvSpPr txBox="1"/>
          <p:nvPr/>
        </p:nvSpPr>
        <p:spPr>
          <a:xfrm>
            <a:off x="1592578" y="5922059"/>
            <a:ext cx="3260637" cy="646331"/>
          </a:xfrm>
          <a:prstGeom prst="rect">
            <a:avLst/>
          </a:prstGeom>
          <a:noFill/>
        </p:spPr>
        <p:txBody>
          <a:bodyPr wrap="none" rtlCol="0">
            <a:spAutoFit/>
          </a:bodyPr>
          <a:lstStyle/>
          <a:p>
            <a:pPr algn="ctr"/>
            <a:r>
              <a:rPr kumimoji="1" lang="en-US" altLang="zh-CN" b="1">
                <a:latin typeface="Microsoft YaHei" panose="020B0503020204020204" pitchFamily="34" charset="-122"/>
                <a:ea typeface="Microsoft YaHei" panose="020B0503020204020204" pitchFamily="34" charset="-122"/>
              </a:rPr>
              <a:t>GAN-based token vocoder</a:t>
            </a:r>
          </a:p>
          <a:p>
            <a:pPr algn="ctr"/>
            <a:r>
              <a:rPr kumimoji="1" lang="en-US" altLang="zh-CN" b="1">
                <a:latin typeface="Microsoft YaHei" panose="020B0503020204020204" pitchFamily="34" charset="-122"/>
                <a:ea typeface="Microsoft YaHei" panose="020B0503020204020204" pitchFamily="34" charset="-122"/>
              </a:rPr>
              <a:t>(Example: vec2wav 2.0)</a:t>
            </a:r>
            <a:endParaRPr kumimoji="1" lang="zh-CN" altLang="en-US" b="1">
              <a:latin typeface="Microsoft YaHei" panose="020B0503020204020204" pitchFamily="34" charset="-122"/>
              <a:ea typeface="Microsoft YaHei" panose="020B0503020204020204" pitchFamily="34" charset="-122"/>
            </a:endParaRPr>
          </a:p>
        </p:txBody>
      </p:sp>
      <p:sp>
        <p:nvSpPr>
          <p:cNvPr id="71" name="文本框 70">
            <a:extLst>
              <a:ext uri="{FF2B5EF4-FFF2-40B4-BE49-F238E27FC236}">
                <a16:creationId xmlns:a16="http://schemas.microsoft.com/office/drawing/2014/main" id="{BE177A08-ADA8-804F-A1E2-629818F5B17E}"/>
              </a:ext>
            </a:extLst>
          </p:cNvPr>
          <p:cNvSpPr txBox="1"/>
          <p:nvPr/>
        </p:nvSpPr>
        <p:spPr>
          <a:xfrm>
            <a:off x="7456771" y="5959117"/>
            <a:ext cx="3262240" cy="646331"/>
          </a:xfrm>
          <a:prstGeom prst="rect">
            <a:avLst/>
          </a:prstGeom>
          <a:noFill/>
        </p:spPr>
        <p:txBody>
          <a:bodyPr wrap="none" lIns="91440" tIns="45720" rIns="91440" bIns="45720" rtlCol="0" anchor="t">
            <a:spAutoFit/>
          </a:bodyPr>
          <a:lstStyle/>
          <a:p>
            <a:pPr algn="ctr"/>
            <a:r>
              <a:rPr kumimoji="1" lang="en-US" altLang="zh-CN" b="1">
                <a:latin typeface="Microsoft YaHei" panose="020B0503020204020204" pitchFamily="34" charset="-122"/>
                <a:ea typeface="Microsoft YaHei" panose="020B0503020204020204" pitchFamily="34" charset="-122"/>
              </a:rPr>
              <a:t>Flow-based token vocoder</a:t>
            </a:r>
          </a:p>
          <a:p>
            <a:pPr algn="ctr"/>
            <a:r>
              <a:rPr kumimoji="1" lang="en-US" altLang="zh-CN" b="1">
                <a:latin typeface="Microsoft YaHei"/>
                <a:ea typeface="Microsoft YaHei"/>
              </a:rPr>
              <a:t>(Example: CosyVoice)</a:t>
            </a:r>
            <a:endParaRPr kumimoji="1" lang="zh-CN" altLang="en-US" b="1">
              <a:latin typeface="Microsoft YaHei"/>
              <a:ea typeface="Microsoft YaHei"/>
            </a:endParaRPr>
          </a:p>
        </p:txBody>
      </p:sp>
      <p:pic>
        <p:nvPicPr>
          <p:cNvPr id="72" name="Picture 2">
            <a:extLst>
              <a:ext uri="{FF2B5EF4-FFF2-40B4-BE49-F238E27FC236}">
                <a16:creationId xmlns:a16="http://schemas.microsoft.com/office/drawing/2014/main" id="{EDA11C5E-7ED4-5C46-9592-41392B26907A}"/>
              </a:ext>
            </a:extLst>
          </p:cNvPr>
          <p:cNvPicPr>
            <a:picLocks noChangeAspect="1" noChangeArrowheads="1"/>
          </p:cNvPicPr>
          <p:nvPr/>
        </p:nvPicPr>
        <p:blipFill rotWithShape="1">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1481171" y="3334054"/>
            <a:ext cx="412634" cy="803274"/>
          </a:xfrm>
          <a:prstGeom prst="rect">
            <a:avLst/>
          </a:prstGeom>
          <a:solidFill>
            <a:sysClr val="window" lastClr="FFFFFF"/>
          </a:solidFill>
        </p:spPr>
      </p:pic>
      <p:sp>
        <p:nvSpPr>
          <p:cNvPr id="73" name="文本框 72">
            <a:extLst>
              <a:ext uri="{FF2B5EF4-FFF2-40B4-BE49-F238E27FC236}">
                <a16:creationId xmlns:a16="http://schemas.microsoft.com/office/drawing/2014/main" id="{106DDF24-5A60-2541-9274-81A62CD0EF43}"/>
              </a:ext>
            </a:extLst>
          </p:cNvPr>
          <p:cNvSpPr txBox="1"/>
          <p:nvPr/>
        </p:nvSpPr>
        <p:spPr>
          <a:xfrm>
            <a:off x="6273412" y="4966769"/>
            <a:ext cx="1199367" cy="646331"/>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Semantic</a:t>
            </a:r>
          </a:p>
          <a:p>
            <a:pPr algn="l"/>
            <a:r>
              <a:rPr kumimoji="1" lang="en-US" altLang="zh-CN">
                <a:latin typeface="Microsoft YaHei" panose="020B0503020204020204" pitchFamily="34" charset="-122"/>
                <a:ea typeface="Microsoft YaHei" panose="020B0503020204020204" pitchFamily="34" charset="-122"/>
              </a:rPr>
              <a:t>Tokens</a:t>
            </a:r>
          </a:p>
        </p:txBody>
      </p:sp>
      <p:sp>
        <p:nvSpPr>
          <p:cNvPr id="74" name="文本框 73">
            <a:extLst>
              <a:ext uri="{FF2B5EF4-FFF2-40B4-BE49-F238E27FC236}">
                <a16:creationId xmlns:a16="http://schemas.microsoft.com/office/drawing/2014/main" id="{B3DE2CE2-5DBB-FE42-8A2E-A154EAF5A77B}"/>
              </a:ext>
            </a:extLst>
          </p:cNvPr>
          <p:cNvSpPr txBox="1"/>
          <p:nvPr/>
        </p:nvSpPr>
        <p:spPr>
          <a:xfrm>
            <a:off x="6276591" y="4177738"/>
            <a:ext cx="1156599" cy="584775"/>
          </a:xfrm>
          <a:prstGeom prst="rect">
            <a:avLst/>
          </a:prstGeom>
          <a:noFill/>
        </p:spPr>
        <p:txBody>
          <a:bodyPr wrap="none" rtlCol="0">
            <a:spAutoFit/>
          </a:bodyPr>
          <a:lstStyle/>
          <a:p>
            <a:pPr algn="l"/>
            <a:r>
              <a:rPr kumimoji="1" lang="en-US" altLang="zh-CN" sz="1600">
                <a:latin typeface="Microsoft YaHei" panose="020B0503020204020204" pitchFamily="34" charset="-122"/>
                <a:ea typeface="Microsoft YaHei" panose="020B0503020204020204" pitchFamily="34" charset="-122"/>
              </a:rPr>
              <a:t>Reference</a:t>
            </a:r>
          </a:p>
          <a:p>
            <a:pPr algn="l"/>
            <a:r>
              <a:rPr kumimoji="1" lang="en-US" altLang="zh-CN" sz="1600">
                <a:latin typeface="Microsoft YaHei" panose="020B0503020204020204" pitchFamily="34" charset="-122"/>
                <a:ea typeface="Microsoft YaHei" panose="020B0503020204020204" pitchFamily="34" charset="-122"/>
              </a:rPr>
              <a:t>Prompt</a:t>
            </a:r>
          </a:p>
        </p:txBody>
      </p:sp>
    </p:spTree>
    <p:extLst>
      <p:ext uri="{BB962C8B-B14F-4D97-AF65-F5344CB8AC3E}">
        <p14:creationId xmlns:p14="http://schemas.microsoft.com/office/powerpoint/2010/main" val="346008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幻灯片编号占位符 3"/>
          <p:cNvSpPr>
            <a:spLocks noGrp="1"/>
          </p:cNvSpPr>
          <p:nvPr>
            <p:ph type="sldNum" sz="quarter" idx="12"/>
          </p:nvPr>
        </p:nvSpPr>
        <p:spPr/>
        <p:txBody>
          <a:bodyPr/>
          <a:lstStyle/>
          <a:p>
            <a:fld id="{E35E9E6D-B1E9-4F08-8E83-0E081C425F53}" type="slidenum">
              <a:rPr/>
              <a:t>54</a:t>
            </a:fld>
            <a:endParaRPr lang="de-DE"/>
          </a:p>
        </p:txBody>
      </p:sp>
      <p:sp>
        <p:nvSpPr>
          <p:cNvPr id="676" name="标题 2"/>
          <p:cNvSpPr>
            <a:spLocks noGrp="1"/>
          </p:cNvSpPr>
          <p:nvPr>
            <p:ph type="title"/>
          </p:nvPr>
        </p:nvSpPr>
        <p:spPr/>
        <p:txBody>
          <a:bodyPr/>
          <a:lstStyle/>
          <a:p>
            <a:r>
              <a:rPr lang="en-US"/>
              <a:t>Contents</a:t>
            </a:r>
            <a:endParaRPr/>
          </a:p>
        </p:txBody>
      </p:sp>
      <p:grpSp>
        <p:nvGrpSpPr>
          <p:cNvPr id="677" name="组合 4"/>
          <p:cNvGrpSpPr/>
          <p:nvPr/>
        </p:nvGrpSpPr>
        <p:grpSpPr>
          <a:xfrm>
            <a:off x="2764841" y="1203990"/>
            <a:ext cx="6635706" cy="4315461"/>
            <a:chOff x="2720345" y="1743508"/>
            <a:chExt cx="6635706" cy="4315461"/>
          </a:xfrm>
        </p:grpSpPr>
        <p:grpSp>
          <p:nvGrpSpPr>
            <p:cNvPr id="678" name="Group 5"/>
            <p:cNvGrpSpPr/>
            <p:nvPr/>
          </p:nvGrpSpPr>
          <p:grpSpPr>
            <a:xfrm>
              <a:off x="2738434" y="2655035"/>
              <a:ext cx="6517820" cy="643636"/>
              <a:chOff x="1325234" y="2840262"/>
              <a:chExt cx="5148327" cy="568325"/>
            </a:xfrm>
          </p:grpSpPr>
          <p:sp>
            <p:nvSpPr>
              <p:cNvPr id="679" name="Freeform 9"/>
              <p:cNvSpPr/>
              <p:nvPr/>
            </p:nvSpPr>
            <p:spPr bwMode="gray">
              <a:xfrm>
                <a:off x="2054341" y="2840262"/>
                <a:ext cx="441922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23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80"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23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81" name="Text Box 17"/>
              <p:cNvSpPr txBox="1">
                <a:spLocks noChangeArrowheads="1"/>
              </p:cNvSpPr>
              <p:nvPr/>
            </p:nvSpPr>
            <p:spPr bwMode="gray">
              <a:xfrm>
                <a:off x="1522457" y="2913877"/>
                <a:ext cx="317038" cy="407646"/>
              </a:xfrm>
              <a:prstGeom prst="rect">
                <a:avLst/>
              </a:prstGeom>
              <a:noFill/>
              <a:ln w="9525">
                <a:noFill/>
                <a:miter lim="800000"/>
              </a:ln>
              <a:effectLst>
                <a:outerShdw dist="28398" dir="1593903" algn="ctr" rotWithShape="0">
                  <a:srgbClr val="333333">
                    <a:alpha val="50000"/>
                  </a:srgbClr>
                </a:outerShdw>
              </a:effectLst>
            </p:spPr>
            <p:txBody>
              <a:bodyPr wrap="square" lIns="91440" tIns="45720" rIns="91440" bIns="45720" anchor="t">
                <a:spAutoFit/>
              </a:bodyPr>
              <a:lstStyle/>
              <a:p>
                <a:pPr algn="ctr">
                  <a:spcBef>
                    <a:spcPct val="50000"/>
                  </a:spcBef>
                  <a:buNone/>
                </a:pPr>
                <a:r>
                  <a:rPr lang="en-US" altLang="zh-CN" sz="2400" b="1">
                    <a:solidFill>
                      <a:schemeClr val="bg1"/>
                    </a:solidFill>
                    <a:latin typeface="Microsoft YaHei"/>
                    <a:ea typeface="Microsoft YaHei"/>
                    <a:cs typeface="Arial"/>
                  </a:rPr>
                  <a:t>2</a:t>
                </a:r>
                <a:endParaRPr b="1">
                  <a:ea typeface="等线" panose="02010600030101010101" pitchFamily="2" charset="-122"/>
                </a:endParaRPr>
              </a:p>
            </p:txBody>
          </p:sp>
          <p:sp>
            <p:nvSpPr>
              <p:cNvPr id="682" name="Text Box 13"/>
              <p:cNvSpPr txBox="1">
                <a:spLocks noChangeArrowheads="1"/>
              </p:cNvSpPr>
              <p:nvPr/>
            </p:nvSpPr>
            <p:spPr bwMode="gray">
              <a:xfrm>
                <a:off x="2077863" y="2964469"/>
                <a:ext cx="4392009"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altLang="zh-CN" sz="200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Experimental Analysis of Discrete Tokens</a:t>
                </a:r>
                <a:endParaRPr sz="1600" b="1">
                  <a:ea typeface="等线" panose="02010600030101010101" pitchFamily="2" charset="-122"/>
                </a:endParaRPr>
              </a:p>
            </p:txBody>
          </p:sp>
        </p:grpSp>
        <p:grpSp>
          <p:nvGrpSpPr>
            <p:cNvPr id="688" name="Group 25"/>
            <p:cNvGrpSpPr/>
            <p:nvPr/>
          </p:nvGrpSpPr>
          <p:grpSpPr>
            <a:xfrm>
              <a:off x="2750486" y="1743508"/>
              <a:ext cx="6505768" cy="643636"/>
              <a:chOff x="1325234" y="2840262"/>
              <a:chExt cx="5138808" cy="568325"/>
            </a:xfrm>
          </p:grpSpPr>
          <p:sp>
            <p:nvSpPr>
              <p:cNvPr id="689" name="Freeform 9"/>
              <p:cNvSpPr/>
              <p:nvPr/>
            </p:nvSpPr>
            <p:spPr bwMode="gray">
              <a:xfrm>
                <a:off x="2054341" y="2840262"/>
                <a:ext cx="4409701"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0"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1" name="Text Box 17"/>
              <p:cNvSpPr txBox="1">
                <a:spLocks noChangeArrowheads="1"/>
              </p:cNvSpPr>
              <p:nvPr/>
            </p:nvSpPr>
            <p:spPr bwMode="gray">
              <a:xfrm>
                <a:off x="1512938" y="2921595"/>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1</a:t>
                </a:r>
                <a:endParaRPr>
                  <a:ea typeface="等线" panose="02010600030101010101" pitchFamily="2" charset="-122"/>
                </a:endParaRPr>
              </a:p>
            </p:txBody>
          </p:sp>
          <p:sp>
            <p:nvSpPr>
              <p:cNvPr id="692" name="Text Box 13"/>
              <p:cNvSpPr txBox="1">
                <a:spLocks noChangeArrowheads="1"/>
              </p:cNvSpPr>
              <p:nvPr/>
            </p:nvSpPr>
            <p:spPr bwMode="gray">
              <a:xfrm>
                <a:off x="2080899" y="2964470"/>
                <a:ext cx="4271480"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sz="20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Discrete Speech Tokens: Taxonomy</a:t>
                </a:r>
                <a:endParaRPr sz="1600">
                  <a:ea typeface="等线" panose="02010600030101010101" pitchFamily="2" charset="-122"/>
                </a:endParaRPr>
              </a:p>
            </p:txBody>
          </p:sp>
        </p:grpSp>
        <p:grpSp>
          <p:nvGrpSpPr>
            <p:cNvPr id="693" name="Group 25"/>
            <p:cNvGrpSpPr/>
            <p:nvPr/>
          </p:nvGrpSpPr>
          <p:grpSpPr>
            <a:xfrm>
              <a:off x="2720345" y="3580616"/>
              <a:ext cx="6609723" cy="643636"/>
              <a:chOff x="1325234" y="2781270"/>
              <a:chExt cx="5211484" cy="568325"/>
            </a:xfrm>
          </p:grpSpPr>
          <p:sp>
            <p:nvSpPr>
              <p:cNvPr id="694" name="Freeform 9"/>
              <p:cNvSpPr/>
              <p:nvPr/>
            </p:nvSpPr>
            <p:spPr bwMode="gray">
              <a:xfrm>
                <a:off x="2054341" y="2781270"/>
                <a:ext cx="4420496"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5" name="Freeform 10"/>
              <p:cNvSpPr/>
              <p:nvPr/>
            </p:nvSpPr>
            <p:spPr bwMode="gray">
              <a:xfrm>
                <a:off x="1325234" y="2781270"/>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6" name="Text Box 17"/>
              <p:cNvSpPr txBox="1">
                <a:spLocks noChangeArrowheads="1"/>
              </p:cNvSpPr>
              <p:nvPr/>
            </p:nvSpPr>
            <p:spPr bwMode="gray">
              <a:xfrm>
                <a:off x="1522457" y="2854554"/>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3</a:t>
                </a:r>
                <a:endParaRPr>
                  <a:ea typeface="等线" panose="02010600030101010101" pitchFamily="2" charset="-122"/>
                </a:endParaRPr>
              </a:p>
            </p:txBody>
          </p:sp>
          <p:sp>
            <p:nvSpPr>
              <p:cNvPr id="697" name="Text Box 13"/>
              <p:cNvSpPr txBox="1">
                <a:spLocks noChangeArrowheads="1"/>
              </p:cNvSpPr>
              <p:nvPr/>
            </p:nvSpPr>
            <p:spPr bwMode="gray">
              <a:xfrm>
                <a:off x="2090764" y="2899124"/>
                <a:ext cx="4445954"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r>
                  <a:rPr lang="en-US" altLang="zh-CN" sz="2000">
                    <a:solidFill>
                      <a:schemeClr val="bg1">
                        <a:alpha val="100000"/>
                      </a:schemeClr>
                    </a:solidFill>
                    <a:latin typeface="Microsoft YaHei"/>
                    <a:ea typeface="Microsoft YaHei"/>
                    <a:cs typeface="Arial"/>
                  </a:rPr>
                  <a:t>Discrete Token</a:t>
                </a:r>
                <a:r>
                  <a:rPr lang="zh-CN" sz="2000">
                    <a:solidFill>
                      <a:schemeClr val="bg1">
                        <a:alpha val="100000"/>
                      </a:schemeClr>
                    </a:solidFill>
                    <a:latin typeface="Microsoft YaHei"/>
                    <a:ea typeface="Microsoft YaHei"/>
                    <a:cs typeface="Arial"/>
                  </a:rPr>
                  <a:t> </a:t>
                </a:r>
                <a:r>
                  <a:rPr lang="en-HK" altLang="zh-CN" sz="2000">
                    <a:solidFill>
                      <a:schemeClr val="bg1">
                        <a:alpha val="100000"/>
                      </a:schemeClr>
                    </a:solidFill>
                    <a:latin typeface="Microsoft YaHei"/>
                    <a:ea typeface="Microsoft YaHei"/>
                    <a:cs typeface="Arial"/>
                  </a:rPr>
                  <a:t>Based</a:t>
                </a:r>
                <a:r>
                  <a:rPr lang="en-US" altLang="zh-CN" sz="2000">
                    <a:solidFill>
                      <a:schemeClr val="bg1">
                        <a:alpha val="100000"/>
                      </a:schemeClr>
                    </a:solidFill>
                    <a:latin typeface="Microsoft YaHei"/>
                    <a:ea typeface="Microsoft YaHei"/>
                    <a:cs typeface="Arial"/>
                  </a:rPr>
                  <a:t> </a:t>
                </a:r>
                <a:r>
                  <a:rPr lang="zh-CN" sz="2000">
                    <a:solidFill>
                      <a:schemeClr val="bg1">
                        <a:alpha val="100000"/>
                      </a:schemeClr>
                    </a:solidFill>
                    <a:latin typeface="Microsoft YaHei"/>
                    <a:ea typeface="Microsoft YaHei"/>
                    <a:cs typeface="Arial"/>
                  </a:rPr>
                  <a:t>Spee</a:t>
                </a:r>
                <a:r>
                  <a:rPr lang="en-US" altLang="zh-CN" sz="2000" err="1">
                    <a:solidFill>
                      <a:schemeClr val="bg1">
                        <a:alpha val="100000"/>
                      </a:schemeClr>
                    </a:solidFill>
                    <a:latin typeface="Microsoft YaHei"/>
                    <a:ea typeface="Microsoft YaHei"/>
                    <a:cs typeface="Arial"/>
                  </a:rPr>
                  <a:t>ch</a:t>
                </a:r>
                <a:r>
                  <a:rPr lang="zh-CN" sz="2000">
                    <a:solidFill>
                      <a:schemeClr val="bg1">
                        <a:alpha val="100000"/>
                      </a:schemeClr>
                    </a:solidFill>
                    <a:latin typeface="Microsoft YaHei"/>
                    <a:ea typeface="Microsoft YaHei"/>
                    <a:cs typeface="Arial"/>
                  </a:rPr>
                  <a:t> </a:t>
                </a:r>
                <a:r>
                  <a:rPr lang="en-US" altLang="zh-CN" sz="2000">
                    <a:solidFill>
                      <a:schemeClr val="bg1">
                        <a:alpha val="100000"/>
                      </a:schemeClr>
                    </a:solidFill>
                    <a:latin typeface="Microsoft YaHei"/>
                    <a:ea typeface="Microsoft YaHei"/>
                    <a:cs typeface="Arial"/>
                  </a:rPr>
                  <a:t>Synthesis</a:t>
                </a:r>
                <a:endParaRPr lang="zh-CN" altLang="en-US" sz="1600"/>
              </a:p>
            </p:txBody>
          </p:sp>
        </p:grpSp>
        <p:sp>
          <p:nvSpPr>
            <p:cNvPr id="698" name="Freeform 9"/>
            <p:cNvSpPr/>
            <p:nvPr/>
          </p:nvSpPr>
          <p:spPr bwMode="gray">
            <a:xfrm>
              <a:off x="3666918" y="4503005"/>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9" name="Freeform 10"/>
            <p:cNvSpPr/>
            <p:nvPr/>
          </p:nvSpPr>
          <p:spPr bwMode="gray">
            <a:xfrm>
              <a:off x="2742192" y="4503005"/>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0" name="Text Box 17"/>
            <p:cNvSpPr txBox="1">
              <a:spLocks noChangeArrowheads="1"/>
            </p:cNvSpPr>
            <p:nvPr/>
          </p:nvSpPr>
          <p:spPr bwMode="gray">
            <a:xfrm>
              <a:off x="2992330" y="4586000"/>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4</a:t>
              </a:r>
              <a:endParaRPr>
                <a:ea typeface="等线" panose="02010600030101010101" pitchFamily="2" charset="-122"/>
              </a:endParaRPr>
            </a:p>
          </p:txBody>
        </p:sp>
        <p:sp>
          <p:nvSpPr>
            <p:cNvPr id="701" name="Text Box 13"/>
            <p:cNvSpPr txBox="1">
              <a:spLocks noChangeArrowheads="1"/>
            </p:cNvSpPr>
            <p:nvPr/>
          </p:nvSpPr>
          <p:spPr bwMode="gray">
            <a:xfrm>
              <a:off x="3713113" y="4635681"/>
              <a:ext cx="5636315" cy="362304"/>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altLang="zh-CN" sz="20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Spoken LLMs with Discrete Speech Tokens</a:t>
              </a:r>
              <a:endParaRPr sz="1600">
                <a:ea typeface="等线" panose="02010600030101010101" pitchFamily="2" charset="-122"/>
              </a:endParaRPr>
            </a:p>
          </p:txBody>
        </p:sp>
        <p:sp>
          <p:nvSpPr>
            <p:cNvPr id="702" name="Freeform 9"/>
            <p:cNvSpPr/>
            <p:nvPr/>
          </p:nvSpPr>
          <p:spPr bwMode="gray">
            <a:xfrm>
              <a:off x="3673541" y="5415333"/>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3" name="Freeform 10"/>
            <p:cNvSpPr/>
            <p:nvPr/>
          </p:nvSpPr>
          <p:spPr bwMode="gray">
            <a:xfrm>
              <a:off x="2748815" y="5415333"/>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4" name="Text Box 17"/>
            <p:cNvSpPr txBox="1">
              <a:spLocks noChangeArrowheads="1"/>
            </p:cNvSpPr>
            <p:nvPr/>
          </p:nvSpPr>
          <p:spPr bwMode="gray">
            <a:xfrm>
              <a:off x="2998953" y="5498328"/>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5</a:t>
              </a:r>
              <a:endParaRPr>
                <a:ea typeface="等线" panose="02010600030101010101" pitchFamily="2" charset="-122"/>
              </a:endParaRPr>
            </a:p>
          </p:txBody>
        </p:sp>
        <p:sp>
          <p:nvSpPr>
            <p:cNvPr id="705" name="Text Box 13"/>
            <p:cNvSpPr txBox="1">
              <a:spLocks noChangeArrowheads="1"/>
            </p:cNvSpPr>
            <p:nvPr/>
          </p:nvSpPr>
          <p:spPr bwMode="gray">
            <a:xfrm>
              <a:off x="3719736" y="5548009"/>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pPr lvl="0">
                <a:buNone/>
              </a:pPr>
              <a:r>
                <a:rPr lang="en-US" sz="2000">
                  <a:solidFill>
                    <a:schemeClr val="bg1"/>
                  </a:solidFill>
                  <a:latin typeface="Microsoft YaHei"/>
                  <a:ea typeface="Microsoft YaHei"/>
                  <a:cs typeface="Arial"/>
                </a:rPr>
                <a:t>Conclusion, Challenges, Future Vision</a:t>
              </a:r>
              <a:endParaRPr sz="2000">
                <a:solidFill>
                  <a:schemeClr val="bg1"/>
                </a:solidFill>
                <a:latin typeface="Microsoft YaHei"/>
                <a:ea typeface="Microsoft YaHei"/>
                <a:cs typeface="Arial"/>
              </a:endParaRPr>
            </a:p>
          </p:txBody>
        </p:sp>
      </p:grpSp>
    </p:spTree>
    <p:extLst>
      <p:ext uri="{BB962C8B-B14F-4D97-AF65-F5344CB8AC3E}">
        <p14:creationId xmlns:p14="http://schemas.microsoft.com/office/powerpoint/2010/main" val="2114265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CB78EB-FD96-164E-AD65-4D34880EC0D8}"/>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B45E2B0B-0FB7-144F-98F5-7AA33544E78E}"/>
              </a:ext>
            </a:extLst>
          </p:cNvPr>
          <p:cNvSpPr>
            <a:spLocks noGrp="1"/>
          </p:cNvSpPr>
          <p:nvPr>
            <p:ph idx="1"/>
          </p:nvPr>
        </p:nvSpPr>
        <p:spPr>
          <a:xfrm>
            <a:off x="609599" y="1206924"/>
            <a:ext cx="11233355" cy="4885902"/>
          </a:xfrm>
        </p:spPr>
        <p:txBody>
          <a:bodyPr/>
          <a:lstStyle/>
          <a:p>
            <a:r>
              <a:rPr kumimoji="1" lang="en-US" altLang="zh-CN"/>
              <a:t>There are several benchmarks on discrete speech tokens:</a:t>
            </a:r>
          </a:p>
          <a:p>
            <a:pPr lvl="1"/>
            <a:r>
              <a:rPr kumimoji="1" lang="en-US" altLang="zh-CN" b="1"/>
              <a:t>Codec-SUPERB</a:t>
            </a:r>
            <a:r>
              <a:rPr kumimoji="1" lang="en-US" altLang="zh-CN"/>
              <a:t>: various reconstruction comparisons on acoustic tokens</a:t>
            </a:r>
          </a:p>
          <a:p>
            <a:pPr lvl="1"/>
            <a:r>
              <a:rPr kumimoji="1" lang="en-US" altLang="zh-CN" b="1"/>
              <a:t>DASB</a:t>
            </a:r>
            <a:r>
              <a:rPr kumimoji="1" lang="en-US" altLang="zh-CN"/>
              <a:t>: Includes semantic tokens, and more probing tasks</a:t>
            </a:r>
          </a:p>
          <a:p>
            <a:pPr lvl="1"/>
            <a:r>
              <a:rPr kumimoji="1" lang="en-US" altLang="zh-CN" b="1"/>
              <a:t>STAB</a:t>
            </a:r>
            <a:r>
              <a:rPr kumimoji="1" lang="en-US" altLang="zh-CN"/>
              <a:t>: Measures invariance, robustness, compressibility and vocabulary utilization</a:t>
            </a:r>
          </a:p>
          <a:p>
            <a:r>
              <a:rPr kumimoji="1" lang="en-US" altLang="zh-CN"/>
              <a:t>Our analysis</a:t>
            </a:r>
          </a:p>
          <a:p>
            <a:pPr lvl="1"/>
            <a:r>
              <a:rPr kumimoji="1" lang="en-US" altLang="zh-CN"/>
              <a:t>Compare the </a:t>
            </a:r>
            <a:r>
              <a:rPr kumimoji="1" lang="en-US" altLang="zh-CN" b="1"/>
              <a:t>reconstruction</a:t>
            </a:r>
            <a:r>
              <a:rPr kumimoji="1" lang="en-US" altLang="zh-CN"/>
              <a:t> and </a:t>
            </a:r>
            <a:r>
              <a:rPr kumimoji="1" lang="en-US" altLang="zh-CN" b="1"/>
              <a:t>VC</a:t>
            </a:r>
            <a:r>
              <a:rPr kumimoji="1" lang="en-US" altLang="zh-CN"/>
              <a:t> (voice conversion) ability of tokens universally</a:t>
            </a:r>
          </a:p>
          <a:p>
            <a:pPr lvl="1"/>
            <a:r>
              <a:rPr kumimoji="1" lang="en-US" altLang="zh-CN"/>
              <a:t>For semantic tokens: Use CTX-vec2wav</a:t>
            </a:r>
            <a:r>
              <a:rPr lang="el-GR" altLang="zh-CN" b="0" i="0" baseline="30000">
                <a:effectLst/>
              </a:rPr>
              <a:t>α</a:t>
            </a:r>
            <a:r>
              <a:rPr lang="en-US" altLang="zh-CN" b="0" i="0" baseline="30000">
                <a:effectLst/>
              </a:rPr>
              <a:t>  </a:t>
            </a:r>
            <a:r>
              <a:rPr lang="en-US" altLang="zh-CN" b="1" i="0">
                <a:effectLst/>
              </a:rPr>
              <a:t>token vocoder</a:t>
            </a:r>
            <a:endParaRPr kumimoji="1" lang="en-US" altLang="zh-CN" b="1" baseline="30000"/>
          </a:p>
        </p:txBody>
      </p:sp>
      <p:sp>
        <p:nvSpPr>
          <p:cNvPr id="4" name="灯片编号占位符 3">
            <a:extLst>
              <a:ext uri="{FF2B5EF4-FFF2-40B4-BE49-F238E27FC236}">
                <a16:creationId xmlns:a16="http://schemas.microsoft.com/office/drawing/2014/main" id="{BD4CFD75-5905-9E47-9C9C-0B31F13E74C0}"/>
              </a:ext>
            </a:extLst>
          </p:cNvPr>
          <p:cNvSpPr>
            <a:spLocks noGrp="1"/>
          </p:cNvSpPr>
          <p:nvPr>
            <p:ph type="sldNum" sz="quarter" idx="12"/>
          </p:nvPr>
        </p:nvSpPr>
        <p:spPr/>
        <p:txBody>
          <a:bodyPr/>
          <a:lstStyle/>
          <a:p>
            <a:fld id="{E35E9E6D-B1E9-4F08-8E83-0E081C425F53}" type="slidenum">
              <a:rPr lang="en-US" altLang="zh-CN" smtClean="0"/>
              <a:t>55</a:t>
            </a:fld>
            <a:endParaRPr lang="zh-CN" altLang="en-US"/>
          </a:p>
        </p:txBody>
      </p:sp>
      <p:sp>
        <p:nvSpPr>
          <p:cNvPr id="5" name="矩形: 圆角 121">
            <a:extLst>
              <a:ext uri="{FF2B5EF4-FFF2-40B4-BE49-F238E27FC236}">
                <a16:creationId xmlns:a16="http://schemas.microsoft.com/office/drawing/2014/main" id="{70FCFCB5-FF60-8A41-84B0-8BB5FBCF947F}"/>
              </a:ext>
            </a:extLst>
          </p:cNvPr>
          <p:cNvSpPr/>
          <p:nvPr/>
        </p:nvSpPr>
        <p:spPr>
          <a:xfrm>
            <a:off x="2706546" y="3884852"/>
            <a:ext cx="6746017" cy="2746018"/>
          </a:xfrm>
          <a:prstGeom prst="roundRect">
            <a:avLst/>
          </a:prstGeom>
          <a:noFill/>
          <a:ln w="19050">
            <a:solidFill>
              <a:schemeClr val="bg1">
                <a:lumMod val="50000"/>
              </a:schemeClr>
            </a:solidFill>
          </a:ln>
        </p:spPr>
        <p:txBody>
          <a:bodyPr anchor="ctr"/>
          <a:lstStyle/>
          <a:p>
            <a:pPr algn="ctr"/>
            <a:endParaRPr lang="en-US" altLang="zh-CN" sz="1400" b="1">
              <a:latin typeface="Microsoft YaHei" panose="020B0503020204020204" pitchFamily="34" charset="-122"/>
              <a:ea typeface="Microsoft YaHei" panose="020B0503020204020204" pitchFamily="34" charset="-122"/>
            </a:endParaRPr>
          </a:p>
        </p:txBody>
      </p:sp>
      <p:cxnSp>
        <p:nvCxnSpPr>
          <p:cNvPr id="6" name="直线连接符 5">
            <a:extLst>
              <a:ext uri="{FF2B5EF4-FFF2-40B4-BE49-F238E27FC236}">
                <a16:creationId xmlns:a16="http://schemas.microsoft.com/office/drawing/2014/main" id="{3485F6C2-9981-7F45-85C1-1911D491E249}"/>
              </a:ext>
            </a:extLst>
          </p:cNvPr>
          <p:cNvCxnSpPr>
            <a:cxnSpLocks/>
            <a:stCxn id="9" idx="6"/>
          </p:cNvCxnSpPr>
          <p:nvPr/>
        </p:nvCxnSpPr>
        <p:spPr>
          <a:xfrm flipV="1">
            <a:off x="4687887" y="5859270"/>
            <a:ext cx="3664724" cy="1396"/>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89BC0BC7-CE75-FB4D-9703-7169AA8A6381}"/>
              </a:ext>
            </a:extLst>
          </p:cNvPr>
          <p:cNvSpPr/>
          <p:nvPr/>
        </p:nvSpPr>
        <p:spPr>
          <a:xfrm>
            <a:off x="4499236" y="5275683"/>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7">
            <a:extLst>
              <a:ext uri="{FF2B5EF4-FFF2-40B4-BE49-F238E27FC236}">
                <a16:creationId xmlns:a16="http://schemas.microsoft.com/office/drawing/2014/main" id="{E44CA2F8-3BC8-1D44-89B3-ADA0CEDA30DE}"/>
              </a:ext>
            </a:extLst>
          </p:cNvPr>
          <p:cNvSpPr/>
          <p:nvPr/>
        </p:nvSpPr>
        <p:spPr>
          <a:xfrm>
            <a:off x="4499236" y="5521012"/>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1F673542-6C29-C548-A3F6-F727513ED34D}"/>
              </a:ext>
            </a:extLst>
          </p:cNvPr>
          <p:cNvSpPr/>
          <p:nvPr/>
        </p:nvSpPr>
        <p:spPr>
          <a:xfrm>
            <a:off x="4499236" y="5766340"/>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E87EDE84-BD40-2444-81A3-817DE6E651B1}"/>
              </a:ext>
            </a:extLst>
          </p:cNvPr>
          <p:cNvSpPr/>
          <p:nvPr/>
        </p:nvSpPr>
        <p:spPr>
          <a:xfrm>
            <a:off x="4499236" y="6011669"/>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10">
            <a:extLst>
              <a:ext uri="{FF2B5EF4-FFF2-40B4-BE49-F238E27FC236}">
                <a16:creationId xmlns:a16="http://schemas.microsoft.com/office/drawing/2014/main" id="{6FFB4558-D643-424D-981F-32B6F06ECEE1}"/>
              </a:ext>
            </a:extLst>
          </p:cNvPr>
          <p:cNvSpPr/>
          <p:nvPr/>
        </p:nvSpPr>
        <p:spPr>
          <a:xfrm>
            <a:off x="4499236" y="6256997"/>
            <a:ext cx="188651" cy="188651"/>
          </a:xfrm>
          <a:prstGeom prst="ellipse">
            <a:avLst/>
          </a:prstGeom>
          <a:solidFill>
            <a:srgbClr val="E5E557"/>
          </a:solidFill>
          <a:ln w="19050" cap="flat" cmpd="sng" algn="ctr">
            <a:solidFill>
              <a:srgbClr val="9188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梯形 11">
            <a:extLst>
              <a:ext uri="{FF2B5EF4-FFF2-40B4-BE49-F238E27FC236}">
                <a16:creationId xmlns:a16="http://schemas.microsoft.com/office/drawing/2014/main" id="{0399A64E-15E6-C64B-BFF8-EAC3E4D28FCA}"/>
              </a:ext>
            </a:extLst>
          </p:cNvPr>
          <p:cNvSpPr/>
          <p:nvPr/>
        </p:nvSpPr>
        <p:spPr>
          <a:xfrm rot="16200000">
            <a:off x="6842035" y="5110382"/>
            <a:ext cx="879523" cy="1470226"/>
          </a:xfrm>
          <a:prstGeom prst="trapezoid">
            <a:avLst/>
          </a:prstGeom>
          <a:gradFill>
            <a:gsLst>
              <a:gs pos="24000">
                <a:srgbClr val="FFEAC6"/>
              </a:gs>
              <a:gs pos="99000">
                <a:srgbClr val="FDF8E5"/>
              </a:gs>
            </a:gsLst>
            <a:lin ang="16200000" scaled="1"/>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87AEB484-24AA-234C-89D2-B9FDD5E208B6}"/>
              </a:ext>
            </a:extLst>
          </p:cNvPr>
          <p:cNvSpPr txBox="1"/>
          <p:nvPr/>
        </p:nvSpPr>
        <p:spPr>
          <a:xfrm>
            <a:off x="6589915" y="5676219"/>
            <a:ext cx="1426994" cy="338554"/>
          </a:xfrm>
          <a:prstGeom prst="rect">
            <a:avLst/>
          </a:prstGeom>
          <a:noFill/>
        </p:spPr>
        <p:txBody>
          <a:bodyPr wrap="none" rtlCol="0">
            <a:spAutoFit/>
          </a:bodyPr>
          <a:lstStyle/>
          <a:p>
            <a:pPr fontAlgn="auto">
              <a:spcBef>
                <a:spcPts val="0"/>
              </a:spcBef>
              <a:spcAft>
                <a:spcPts val="0"/>
              </a:spcAft>
            </a:pPr>
            <a:r>
              <a:rPr kumimoji="1" lang="en-US" altLang="zh-CN" sz="1600">
                <a:solidFill>
                  <a:prstClr val="black"/>
                </a:solidFill>
                <a:latin typeface="Helvetica" pitchFamily="2" charset="0"/>
                <a:ea typeface="Cambria Math" panose="02040503050406030204" pitchFamily="18" charset="0"/>
                <a:cs typeface="Calibri" panose="020F0502020204030204" pitchFamily="34" charset="0"/>
              </a:rPr>
              <a:t>GAN decoder</a:t>
            </a:r>
            <a:endParaRPr kumimoji="1" lang="zh-CN" altLang="en-US" sz="1600">
              <a:solidFill>
                <a:prstClr val="black"/>
              </a:solidFill>
              <a:latin typeface="Helvetica" pitchFamily="2" charset="0"/>
              <a:ea typeface="等线" panose="02010600030101010101" pitchFamily="2" charset="-122"/>
              <a:cs typeface="Calibri" panose="020F0502020204030204" pitchFamily="34" charset="0"/>
            </a:endParaRPr>
          </a:p>
        </p:txBody>
      </p:sp>
      <p:sp>
        <p:nvSpPr>
          <p:cNvPr id="14" name="圆角矩形 13">
            <a:extLst>
              <a:ext uri="{FF2B5EF4-FFF2-40B4-BE49-F238E27FC236}">
                <a16:creationId xmlns:a16="http://schemas.microsoft.com/office/drawing/2014/main" id="{2093A23D-8352-4947-8ECF-95367F5E7CBA}"/>
              </a:ext>
            </a:extLst>
          </p:cNvPr>
          <p:cNvSpPr/>
          <p:nvPr/>
        </p:nvSpPr>
        <p:spPr>
          <a:xfrm>
            <a:off x="5043546" y="5580794"/>
            <a:ext cx="1426994" cy="549328"/>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文本框 14">
            <a:extLst>
              <a:ext uri="{FF2B5EF4-FFF2-40B4-BE49-F238E27FC236}">
                <a16:creationId xmlns:a16="http://schemas.microsoft.com/office/drawing/2014/main" id="{BF7BEE33-0F1F-F343-9519-BE7635BD40DE}"/>
              </a:ext>
            </a:extLst>
          </p:cNvPr>
          <p:cNvSpPr txBox="1"/>
          <p:nvPr/>
        </p:nvSpPr>
        <p:spPr>
          <a:xfrm>
            <a:off x="5119689" y="5665322"/>
            <a:ext cx="1274708" cy="369332"/>
          </a:xfrm>
          <a:prstGeom prst="rect">
            <a:avLst/>
          </a:prstGeom>
          <a:noFill/>
        </p:spPr>
        <p:txBody>
          <a:bodyPr wrap="none" rtlCol="0">
            <a:spAutoFit/>
          </a:bodyPr>
          <a:lstStyle/>
          <a:p>
            <a:pPr fontAlgn="auto">
              <a:spcBef>
                <a:spcPts val="0"/>
              </a:spcBef>
              <a:spcAft>
                <a:spcPts val="0"/>
              </a:spcAft>
            </a:pPr>
            <a:r>
              <a:rPr kumimoji="1" lang="en-US" altLang="zh-CN">
                <a:solidFill>
                  <a:prstClr val="black"/>
                </a:solidFill>
                <a:latin typeface="Helvetica" pitchFamily="2" charset="0"/>
                <a:ea typeface="等线" panose="02010600030101010101" pitchFamily="2" charset="-122"/>
              </a:rPr>
              <a:t>Conformer</a:t>
            </a:r>
            <a:endParaRPr kumimoji="1" lang="zh-CN" altLang="en-US">
              <a:solidFill>
                <a:prstClr val="black"/>
              </a:solidFill>
              <a:latin typeface="Helvetica" pitchFamily="2" charset="0"/>
              <a:ea typeface="等线" panose="02010600030101010101" pitchFamily="2" charset="-122"/>
            </a:endParaRPr>
          </a:p>
        </p:txBody>
      </p:sp>
      <p:sp>
        <p:nvSpPr>
          <p:cNvPr id="16" name="圆角矩形 15">
            <a:extLst>
              <a:ext uri="{FF2B5EF4-FFF2-40B4-BE49-F238E27FC236}">
                <a16:creationId xmlns:a16="http://schemas.microsoft.com/office/drawing/2014/main" id="{937810ED-926E-304F-9BE1-14B031B8C863}"/>
              </a:ext>
            </a:extLst>
          </p:cNvPr>
          <p:cNvSpPr/>
          <p:nvPr/>
        </p:nvSpPr>
        <p:spPr>
          <a:xfrm>
            <a:off x="5176292" y="4213226"/>
            <a:ext cx="1161501" cy="549328"/>
          </a:xfrm>
          <a:prstGeom prst="roundRect">
            <a:avLst/>
          </a:prstGeom>
          <a:gradFill flip="none" rotWithShape="1">
            <a:gsLst>
              <a:gs pos="24000">
                <a:srgbClr val="FFEAC6"/>
              </a:gs>
              <a:gs pos="99000">
                <a:srgbClr val="FDF8E5"/>
              </a:gs>
            </a:gsLst>
            <a:lin ang="0" scaled="1"/>
            <a:tileRect/>
          </a:gradFill>
          <a:ln w="28575"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677BF6C4-3EF6-3C42-BDB2-7558ABD770E0}"/>
              </a:ext>
            </a:extLst>
          </p:cNvPr>
          <p:cNvSpPr txBox="1"/>
          <p:nvPr/>
        </p:nvSpPr>
        <p:spPr>
          <a:xfrm>
            <a:off x="5277808" y="4314516"/>
            <a:ext cx="958468" cy="369332"/>
          </a:xfrm>
          <a:prstGeom prst="rect">
            <a:avLst/>
          </a:prstGeom>
          <a:noFill/>
        </p:spPr>
        <p:txBody>
          <a:bodyPr wrap="none" rtlCol="0">
            <a:spAutoFit/>
          </a:bodyPr>
          <a:lstStyle/>
          <a:p>
            <a:pPr fontAlgn="auto">
              <a:spcBef>
                <a:spcPts val="0"/>
              </a:spcBef>
              <a:spcAft>
                <a:spcPts val="0"/>
              </a:spcAft>
            </a:pPr>
            <a:r>
              <a:rPr kumimoji="1" lang="en-US" altLang="zh-CN" err="1">
                <a:solidFill>
                  <a:prstClr val="black"/>
                </a:solidFill>
                <a:latin typeface="Helvetica" pitchFamily="2" charset="0"/>
                <a:ea typeface="等线" panose="02010600030101010101" pitchFamily="2" charset="-122"/>
              </a:rPr>
              <a:t>WavLM</a:t>
            </a:r>
            <a:endParaRPr kumimoji="1" lang="zh-CN" altLang="en-US">
              <a:solidFill>
                <a:prstClr val="black"/>
              </a:solidFill>
              <a:latin typeface="Helvetica" pitchFamily="2" charset="0"/>
              <a:ea typeface="等线" panose="02010600030101010101" pitchFamily="2" charset="-122"/>
            </a:endParaRPr>
          </a:p>
        </p:txBody>
      </p:sp>
      <p:cxnSp>
        <p:nvCxnSpPr>
          <p:cNvPr id="18" name="直线连接符 17">
            <a:extLst>
              <a:ext uri="{FF2B5EF4-FFF2-40B4-BE49-F238E27FC236}">
                <a16:creationId xmlns:a16="http://schemas.microsoft.com/office/drawing/2014/main" id="{D2EBF925-984C-D547-B8E8-4B5000E93A94}"/>
              </a:ext>
            </a:extLst>
          </p:cNvPr>
          <p:cNvCxnSpPr>
            <a:cxnSpLocks/>
            <a:endCxn id="16" idx="1"/>
          </p:cNvCxnSpPr>
          <p:nvPr/>
        </p:nvCxnSpPr>
        <p:spPr>
          <a:xfrm>
            <a:off x="4772390" y="4487890"/>
            <a:ext cx="403902" cy="0"/>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9AD69C9C-4886-1A44-82F2-630AEFE70C18}"/>
              </a:ext>
            </a:extLst>
          </p:cNvPr>
          <p:cNvCxnSpPr>
            <a:cxnSpLocks/>
            <a:stCxn id="16" idx="2"/>
            <a:endCxn id="14" idx="0"/>
          </p:cNvCxnSpPr>
          <p:nvPr/>
        </p:nvCxnSpPr>
        <p:spPr>
          <a:xfrm>
            <a:off x="5757043" y="4762554"/>
            <a:ext cx="0" cy="818240"/>
          </a:xfrm>
          <a:prstGeom prst="line">
            <a:avLst/>
          </a:prstGeom>
          <a:ln w="28575">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518D9687-21AF-CF42-91C1-F57739AC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917" y="4604732"/>
            <a:ext cx="713167" cy="191027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93E2DF62-1DBA-DE42-BA88-4F01701E874A}"/>
              </a:ext>
            </a:extLst>
          </p:cNvPr>
          <p:cNvSpPr txBox="1"/>
          <p:nvPr/>
        </p:nvSpPr>
        <p:spPr>
          <a:xfrm>
            <a:off x="3071523" y="4126394"/>
            <a:ext cx="1277273" cy="646331"/>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Reference</a:t>
            </a:r>
          </a:p>
          <a:p>
            <a:pPr algn="l"/>
            <a:r>
              <a:rPr kumimoji="1" lang="en-US" altLang="zh-CN">
                <a:latin typeface="Microsoft YaHei" panose="020B0503020204020204" pitchFamily="34" charset="-122"/>
                <a:ea typeface="Microsoft YaHei" panose="020B0503020204020204" pitchFamily="34" charset="-122"/>
              </a:rPr>
              <a:t>Prompt</a:t>
            </a:r>
            <a:endParaRPr kumimoji="1" lang="zh-CN" altLang="en-US">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BE1EA384-106A-C241-B49F-D3D626F1C0FD}"/>
              </a:ext>
            </a:extLst>
          </p:cNvPr>
          <p:cNvSpPr txBox="1"/>
          <p:nvPr/>
        </p:nvSpPr>
        <p:spPr>
          <a:xfrm>
            <a:off x="3117518" y="5549271"/>
            <a:ext cx="1199367" cy="646331"/>
          </a:xfrm>
          <a:prstGeom prst="rect">
            <a:avLst/>
          </a:prstGeom>
          <a:noFill/>
        </p:spPr>
        <p:txBody>
          <a:bodyPr wrap="none" rtlCol="0">
            <a:spAutoFit/>
          </a:bodyPr>
          <a:lstStyle/>
          <a:p>
            <a:pPr algn="l"/>
            <a:r>
              <a:rPr kumimoji="1" lang="en-US" altLang="zh-CN">
                <a:latin typeface="Microsoft YaHei" panose="020B0503020204020204" pitchFamily="34" charset="-122"/>
                <a:ea typeface="Microsoft YaHei" panose="020B0503020204020204" pitchFamily="34" charset="-122"/>
              </a:rPr>
              <a:t>Semantic</a:t>
            </a:r>
          </a:p>
          <a:p>
            <a:pPr algn="l"/>
            <a:r>
              <a:rPr kumimoji="1" lang="en-US" altLang="zh-CN">
                <a:latin typeface="Microsoft YaHei" panose="020B0503020204020204" pitchFamily="34" charset="-122"/>
                <a:ea typeface="Microsoft YaHei" panose="020B0503020204020204" pitchFamily="34" charset="-122"/>
              </a:rPr>
              <a:t>Tokens</a:t>
            </a:r>
          </a:p>
        </p:txBody>
      </p:sp>
      <p:pic>
        <p:nvPicPr>
          <p:cNvPr id="25" name="Picture 2">
            <a:extLst>
              <a:ext uri="{FF2B5EF4-FFF2-40B4-BE49-F238E27FC236}">
                <a16:creationId xmlns:a16="http://schemas.microsoft.com/office/drawing/2014/main" id="{02172C3A-7AE3-0341-9155-225A14740B4E}"/>
              </a:ext>
            </a:extLst>
          </p:cNvPr>
          <p:cNvPicPr>
            <a:picLocks noChangeAspect="1" noChangeArrowheads="1"/>
          </p:cNvPicPr>
          <p:nvPr/>
        </p:nvPicPr>
        <p:blipFill rotWithShape="1">
          <a:blip r:embed="rId4">
            <a:duotone>
              <a:srgbClr val="ED7D31">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rcRect l="16250" r="23312" b="56076"/>
          <a:stretch/>
        </p:blipFill>
        <p:spPr bwMode="auto">
          <a:xfrm>
            <a:off x="4387244" y="4002083"/>
            <a:ext cx="412634" cy="803274"/>
          </a:xfrm>
          <a:prstGeom prst="rect">
            <a:avLst/>
          </a:prstGeom>
          <a:solidFill>
            <a:sysClr val="window" lastClr="FFFFFF"/>
          </a:solidFill>
        </p:spPr>
      </p:pic>
      <p:sp>
        <p:nvSpPr>
          <p:cNvPr id="26" name="文本框 25">
            <a:extLst>
              <a:ext uri="{FF2B5EF4-FFF2-40B4-BE49-F238E27FC236}">
                <a16:creationId xmlns:a16="http://schemas.microsoft.com/office/drawing/2014/main" id="{9C6E24C8-42BB-3440-838B-6EC7FC79515A}"/>
              </a:ext>
            </a:extLst>
          </p:cNvPr>
          <p:cNvSpPr txBox="1"/>
          <p:nvPr/>
        </p:nvSpPr>
        <p:spPr>
          <a:xfrm>
            <a:off x="5723451" y="4926231"/>
            <a:ext cx="1677895" cy="523220"/>
          </a:xfrm>
          <a:prstGeom prst="rect">
            <a:avLst/>
          </a:prstGeom>
          <a:noFill/>
        </p:spPr>
        <p:txBody>
          <a:bodyPr wrap="none" rtlCol="0">
            <a:spAutoFit/>
          </a:bodyPr>
          <a:lstStyle/>
          <a:p>
            <a:pPr algn="ctr"/>
            <a:r>
              <a:rPr kumimoji="1" lang="en-US" altLang="zh-CN" sz="1400">
                <a:latin typeface="Microsoft YaHei" panose="020B0503020204020204" pitchFamily="34" charset="-122"/>
                <a:ea typeface="Microsoft YaHei" panose="020B0503020204020204" pitchFamily="34" charset="-122"/>
              </a:rPr>
              <a:t>Position-agnostic</a:t>
            </a:r>
          </a:p>
          <a:p>
            <a:pPr algn="ctr"/>
            <a:r>
              <a:rPr kumimoji="1" lang="en-US" altLang="zh-CN" sz="1400">
                <a:latin typeface="Microsoft YaHei" panose="020B0503020204020204" pitchFamily="34" charset="-122"/>
                <a:ea typeface="Microsoft YaHei" panose="020B0503020204020204" pitchFamily="34" charset="-122"/>
              </a:rPr>
              <a:t>Cross-attention</a:t>
            </a:r>
            <a:endParaRPr kumimoji="1" lang="zh-CN" altLang="en-US" sz="140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96822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E3342B-BD7F-8847-AA81-53236C837259}"/>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6239996E-5439-C149-81BE-476A22214651}"/>
              </a:ext>
            </a:extLst>
          </p:cNvPr>
          <p:cNvSpPr>
            <a:spLocks noGrp="1"/>
          </p:cNvSpPr>
          <p:nvPr>
            <p:ph idx="1"/>
          </p:nvPr>
        </p:nvSpPr>
        <p:spPr/>
        <p:txBody>
          <a:bodyPr/>
          <a:lstStyle/>
          <a:p>
            <a:pPr>
              <a:lnSpc>
                <a:spcPct val="150000"/>
              </a:lnSpc>
            </a:pPr>
            <a:r>
              <a:rPr kumimoji="1" lang="en-US" altLang="zh-CN"/>
              <a:t>Reconstruction metrics:</a:t>
            </a:r>
          </a:p>
          <a:p>
            <a:pPr lvl="1">
              <a:lnSpc>
                <a:spcPct val="150000"/>
              </a:lnSpc>
            </a:pPr>
            <a:r>
              <a:rPr kumimoji="1" lang="en-US" altLang="zh-CN" b="1"/>
              <a:t>Speech intelligibility</a:t>
            </a:r>
            <a:r>
              <a:rPr kumimoji="1" lang="en-US" altLang="zh-CN"/>
              <a:t>: WER</a:t>
            </a:r>
          </a:p>
          <a:p>
            <a:pPr lvl="1">
              <a:lnSpc>
                <a:spcPct val="150000"/>
              </a:lnSpc>
            </a:pPr>
            <a:r>
              <a:rPr kumimoji="1" lang="en-US" altLang="zh-CN" b="1"/>
              <a:t>Prosody preservation</a:t>
            </a:r>
            <a:r>
              <a:rPr kumimoji="1" lang="en-US" altLang="zh-CN"/>
              <a:t>: GPE (Gross pitch error)</a:t>
            </a:r>
          </a:p>
          <a:p>
            <a:pPr lvl="1">
              <a:lnSpc>
                <a:spcPct val="150000"/>
              </a:lnSpc>
            </a:pPr>
            <a:r>
              <a:rPr kumimoji="1" lang="en-US" altLang="zh-CN" b="1"/>
              <a:t>Signal-level reconstruction quality</a:t>
            </a:r>
            <a:r>
              <a:rPr kumimoji="1" lang="en-US" altLang="zh-CN"/>
              <a:t>: PESQ and STOI</a:t>
            </a:r>
          </a:p>
          <a:p>
            <a:pPr lvl="1">
              <a:lnSpc>
                <a:spcPct val="150000"/>
              </a:lnSpc>
            </a:pPr>
            <a:r>
              <a:rPr kumimoji="1" lang="en-US" altLang="zh-CN" b="1"/>
              <a:t>Speaker similarity</a:t>
            </a:r>
            <a:r>
              <a:rPr kumimoji="1" lang="en-US" altLang="zh-CN"/>
              <a:t>: SECS (Speaker embedding cosine similarity)</a:t>
            </a:r>
          </a:p>
          <a:p>
            <a:pPr>
              <a:lnSpc>
                <a:spcPct val="150000"/>
              </a:lnSpc>
            </a:pPr>
            <a:r>
              <a:rPr kumimoji="1" lang="en-US" altLang="zh-CN"/>
              <a:t>VC (voice conversion) metrics:</a:t>
            </a:r>
          </a:p>
          <a:p>
            <a:pPr lvl="1">
              <a:lnSpc>
                <a:spcPct val="150000"/>
              </a:lnSpc>
            </a:pPr>
            <a:r>
              <a:rPr kumimoji="1" lang="en-US" altLang="zh-CN" b="1"/>
              <a:t>Speech intelligibility</a:t>
            </a:r>
            <a:r>
              <a:rPr kumimoji="1" lang="en-US" altLang="zh-CN"/>
              <a:t>: WER</a:t>
            </a:r>
          </a:p>
          <a:p>
            <a:pPr lvl="1">
              <a:lnSpc>
                <a:spcPct val="150000"/>
              </a:lnSpc>
            </a:pPr>
            <a:r>
              <a:rPr kumimoji="1" lang="en-US" altLang="zh-CN" b="1"/>
              <a:t>Speaker similarity</a:t>
            </a:r>
            <a:r>
              <a:rPr kumimoji="1" lang="en-US" altLang="zh-CN"/>
              <a:t>: SECS</a:t>
            </a:r>
          </a:p>
          <a:p>
            <a:pPr lvl="1">
              <a:lnSpc>
                <a:spcPct val="150000"/>
              </a:lnSpc>
            </a:pPr>
            <a:r>
              <a:rPr kumimoji="1" lang="en-US" altLang="zh-CN" b="1"/>
              <a:t>Prosody preservation</a:t>
            </a:r>
            <a:r>
              <a:rPr kumimoji="1" lang="en-US" altLang="zh-CN"/>
              <a:t>: </a:t>
            </a:r>
            <a:r>
              <a:rPr kumimoji="1" lang="en-US" altLang="zh-CN" err="1"/>
              <a:t>P.Corr</a:t>
            </a:r>
            <a:r>
              <a:rPr kumimoji="1" lang="en-US" altLang="zh-CN"/>
              <a:t> (Pearson correlation of pitch contour)</a:t>
            </a:r>
            <a:endParaRPr kumimoji="1" lang="zh-CN" altLang="en-US"/>
          </a:p>
        </p:txBody>
      </p:sp>
      <p:sp>
        <p:nvSpPr>
          <p:cNvPr id="4" name="灯片编号占位符 3">
            <a:extLst>
              <a:ext uri="{FF2B5EF4-FFF2-40B4-BE49-F238E27FC236}">
                <a16:creationId xmlns:a16="http://schemas.microsoft.com/office/drawing/2014/main" id="{C3FECE4F-1807-0B49-AE85-ABE35160B3F9}"/>
              </a:ext>
            </a:extLst>
          </p:cNvPr>
          <p:cNvSpPr>
            <a:spLocks noGrp="1"/>
          </p:cNvSpPr>
          <p:nvPr>
            <p:ph type="sldNum" sz="quarter" idx="12"/>
          </p:nvPr>
        </p:nvSpPr>
        <p:spPr/>
        <p:txBody>
          <a:bodyPr/>
          <a:lstStyle/>
          <a:p>
            <a:fld id="{E35E9E6D-B1E9-4F08-8E83-0E081C425F53}" type="slidenum">
              <a:rPr lang="en-US" altLang="zh-CN" smtClean="0"/>
              <a:t>56</a:t>
            </a:fld>
            <a:endParaRPr lang="zh-CN" altLang="en-US"/>
          </a:p>
        </p:txBody>
      </p:sp>
    </p:spTree>
    <p:extLst>
      <p:ext uri="{BB962C8B-B14F-4D97-AF65-F5344CB8AC3E}">
        <p14:creationId xmlns:p14="http://schemas.microsoft.com/office/powerpoint/2010/main" val="2797148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32F10-5BEB-5F4C-BE05-123756BF3CB4}"/>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23747014-1DA4-F64B-A5DC-840211132453}"/>
              </a:ext>
            </a:extLst>
          </p:cNvPr>
          <p:cNvSpPr>
            <a:spLocks noGrp="1"/>
          </p:cNvSpPr>
          <p:nvPr>
            <p:ph idx="1"/>
          </p:nvPr>
        </p:nvSpPr>
        <p:spPr/>
        <p:txBody>
          <a:bodyPr/>
          <a:lstStyle/>
          <a:p>
            <a:pPr>
              <a:lnSpc>
                <a:spcPct val="150000"/>
              </a:lnSpc>
            </a:pPr>
            <a:r>
              <a:rPr kumimoji="1" lang="en-US" altLang="zh-CN"/>
              <a:t>Some experimental setup:</a:t>
            </a:r>
          </a:p>
          <a:p>
            <a:pPr lvl="1">
              <a:lnSpc>
                <a:spcPct val="150000"/>
              </a:lnSpc>
            </a:pPr>
            <a:r>
              <a:rPr kumimoji="1" lang="en-US" altLang="zh-CN"/>
              <a:t>We train token vocoders when necessary (i.e. for all semantic tokens) on </a:t>
            </a:r>
            <a:r>
              <a:rPr kumimoji="1" lang="en-US" altLang="zh-CN" b="1" err="1"/>
              <a:t>LibriTTS</a:t>
            </a:r>
            <a:endParaRPr kumimoji="1" lang="en-US" altLang="zh-CN" b="1"/>
          </a:p>
          <a:p>
            <a:pPr lvl="1">
              <a:lnSpc>
                <a:spcPct val="150000"/>
              </a:lnSpc>
            </a:pPr>
            <a:r>
              <a:rPr kumimoji="1" lang="en-US" altLang="zh-CN"/>
              <a:t>For reconstruction, we use 500 sentences in </a:t>
            </a:r>
            <a:r>
              <a:rPr kumimoji="1" lang="en-US" altLang="zh-CN" err="1"/>
              <a:t>LibriTTS</a:t>
            </a:r>
            <a:r>
              <a:rPr kumimoji="1" lang="en-US" altLang="zh-CN"/>
              <a:t> test-clean subset</a:t>
            </a:r>
          </a:p>
          <a:p>
            <a:pPr lvl="1">
              <a:lnSpc>
                <a:spcPct val="150000"/>
              </a:lnSpc>
            </a:pPr>
            <a:r>
              <a:rPr kumimoji="1" lang="en-US" altLang="zh-CN"/>
              <a:t>For VC, we use the same 500 utterances, but associate each with another reference prompt (from a different speaker)</a:t>
            </a:r>
          </a:p>
          <a:p>
            <a:pPr lvl="1">
              <a:lnSpc>
                <a:spcPct val="150000"/>
              </a:lnSpc>
            </a:pPr>
            <a:r>
              <a:rPr kumimoji="1" lang="en-US" altLang="zh-CN"/>
              <a:t>All evaluations performed under 16kHz waveform, for fair comparison</a:t>
            </a:r>
          </a:p>
          <a:p>
            <a:pPr>
              <a:lnSpc>
                <a:spcPct val="150000"/>
              </a:lnSpc>
            </a:pPr>
            <a:r>
              <a:rPr kumimoji="1" lang="en-US" altLang="zh-CN"/>
              <a:t>We take representative tokens from each category in previous taxonomy</a:t>
            </a:r>
            <a:endParaRPr kumimoji="1" lang="zh-CN" altLang="en-US"/>
          </a:p>
        </p:txBody>
      </p:sp>
      <p:sp>
        <p:nvSpPr>
          <p:cNvPr id="4" name="灯片编号占位符 3">
            <a:extLst>
              <a:ext uri="{FF2B5EF4-FFF2-40B4-BE49-F238E27FC236}">
                <a16:creationId xmlns:a16="http://schemas.microsoft.com/office/drawing/2014/main" id="{9740F355-BAA9-4247-929C-1A2EBDF5EC59}"/>
              </a:ext>
            </a:extLst>
          </p:cNvPr>
          <p:cNvSpPr>
            <a:spLocks noGrp="1"/>
          </p:cNvSpPr>
          <p:nvPr>
            <p:ph type="sldNum" sz="quarter" idx="12"/>
          </p:nvPr>
        </p:nvSpPr>
        <p:spPr/>
        <p:txBody>
          <a:bodyPr/>
          <a:lstStyle/>
          <a:p>
            <a:fld id="{E35E9E6D-B1E9-4F08-8E83-0E081C425F53}" type="slidenum">
              <a:rPr lang="en-US" altLang="zh-CN" smtClean="0"/>
              <a:t>57</a:t>
            </a:fld>
            <a:endParaRPr lang="zh-CN" altLang="en-US"/>
          </a:p>
        </p:txBody>
      </p:sp>
    </p:spTree>
    <p:extLst>
      <p:ext uri="{BB962C8B-B14F-4D97-AF65-F5344CB8AC3E}">
        <p14:creationId xmlns:p14="http://schemas.microsoft.com/office/powerpoint/2010/main" val="1719099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90C8DC-BA6B-F24F-B66D-585B725BB42E}"/>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D83AE09F-145A-7640-9E17-16789DFA8D2C}"/>
              </a:ext>
            </a:extLst>
          </p:cNvPr>
          <p:cNvSpPr>
            <a:spLocks noGrp="1"/>
          </p:cNvSpPr>
          <p:nvPr>
            <p:ph idx="1"/>
          </p:nvPr>
        </p:nvSpPr>
        <p:spPr/>
        <p:txBody>
          <a:bodyPr/>
          <a:lstStyle/>
          <a:p>
            <a:endParaRPr kumimoji="1" lang="zh-CN" altLang="en-US"/>
          </a:p>
        </p:txBody>
      </p:sp>
      <p:sp>
        <p:nvSpPr>
          <p:cNvPr id="4" name="灯片编号占位符 3">
            <a:extLst>
              <a:ext uri="{FF2B5EF4-FFF2-40B4-BE49-F238E27FC236}">
                <a16:creationId xmlns:a16="http://schemas.microsoft.com/office/drawing/2014/main" id="{7F27F600-5CF9-924D-846F-EF6115CEAED3}"/>
              </a:ext>
            </a:extLst>
          </p:cNvPr>
          <p:cNvSpPr>
            <a:spLocks noGrp="1"/>
          </p:cNvSpPr>
          <p:nvPr>
            <p:ph type="sldNum" sz="quarter" idx="12"/>
          </p:nvPr>
        </p:nvSpPr>
        <p:spPr/>
        <p:txBody>
          <a:bodyPr/>
          <a:lstStyle/>
          <a:p>
            <a:fld id="{E35E9E6D-B1E9-4F08-8E83-0E081C425F53}" type="slidenum">
              <a:rPr lang="en-US" altLang="zh-CN" smtClean="0"/>
              <a:t>58</a:t>
            </a:fld>
            <a:endParaRPr lang="zh-CN" altLang="en-US"/>
          </a:p>
        </p:txBody>
      </p:sp>
      <p:pic>
        <p:nvPicPr>
          <p:cNvPr id="5" name="图片 4">
            <a:extLst>
              <a:ext uri="{FF2B5EF4-FFF2-40B4-BE49-F238E27FC236}">
                <a16:creationId xmlns:a16="http://schemas.microsoft.com/office/drawing/2014/main" id="{E0E3A255-44C6-1E47-B10A-C2F8616B98B5}"/>
              </a:ext>
            </a:extLst>
          </p:cNvPr>
          <p:cNvPicPr>
            <a:picLocks noChangeAspect="1"/>
          </p:cNvPicPr>
          <p:nvPr/>
        </p:nvPicPr>
        <p:blipFill>
          <a:blip r:embed="rId2"/>
          <a:stretch>
            <a:fillRect/>
          </a:stretch>
        </p:blipFill>
        <p:spPr>
          <a:xfrm>
            <a:off x="0" y="0"/>
            <a:ext cx="12195451" cy="6483246"/>
          </a:xfrm>
          <a:prstGeom prst="rect">
            <a:avLst/>
          </a:prstGeom>
        </p:spPr>
      </p:pic>
    </p:spTree>
    <p:extLst>
      <p:ext uri="{BB962C8B-B14F-4D97-AF65-F5344CB8AC3E}">
        <p14:creationId xmlns:p14="http://schemas.microsoft.com/office/powerpoint/2010/main" val="3519799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B81B5D-CD5A-5442-9FE4-231364E259DE}"/>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07C123FF-3033-634A-8B69-34D587E04D79}"/>
              </a:ext>
            </a:extLst>
          </p:cNvPr>
          <p:cNvSpPr>
            <a:spLocks noGrp="1"/>
          </p:cNvSpPr>
          <p:nvPr>
            <p:ph idx="1"/>
          </p:nvPr>
        </p:nvSpPr>
        <p:spPr/>
        <p:txBody>
          <a:bodyPr/>
          <a:lstStyle/>
          <a:p>
            <a:r>
              <a:rPr kumimoji="1" lang="en-US" altLang="zh-CN" b="1">
                <a:latin typeface="Microsoft YaHei"/>
                <a:ea typeface="Microsoft YaHei"/>
                <a:cs typeface="Times New Roman"/>
              </a:rPr>
              <a:t>Finding 1</a:t>
            </a:r>
            <a:endParaRPr lang="en-US" altLang="zh-CN" b="1">
              <a:latin typeface="Microsoft YaHei"/>
              <a:ea typeface="Microsoft YaHei"/>
              <a:cs typeface="Times New Roman"/>
            </a:endParaRPr>
          </a:p>
          <a:p>
            <a:pPr lvl="1"/>
            <a:r>
              <a:rPr kumimoji="1" lang="en-US" altLang="zh-CN">
                <a:latin typeface="Microsoft YaHei"/>
                <a:ea typeface="Microsoft YaHei"/>
                <a:cs typeface="Times New Roman"/>
              </a:rPr>
              <a:t>General-purpose and semantic-distilled acoustic tokens exhibit </a:t>
            </a:r>
            <a:r>
              <a:rPr kumimoji="1" lang="en-US" altLang="zh-CN" b="1">
                <a:latin typeface="Microsoft YaHei"/>
                <a:ea typeface="Microsoft YaHei"/>
                <a:cs typeface="Times New Roman"/>
              </a:rPr>
              <a:t>good reconstruction ability</a:t>
            </a:r>
            <a:endParaRPr lang="en-US" altLang="zh-CN" b="1">
              <a:latin typeface="Microsoft YaHei"/>
              <a:ea typeface="Microsoft YaHei"/>
              <a:cs typeface="Times New Roman"/>
            </a:endParaRPr>
          </a:p>
          <a:p>
            <a:pPr lvl="1"/>
            <a:r>
              <a:rPr kumimoji="1" lang="en-US" altLang="zh-CN">
                <a:latin typeface="Microsoft YaHei"/>
                <a:ea typeface="Microsoft YaHei"/>
                <a:cs typeface="Times New Roman"/>
              </a:rPr>
              <a:t>But still </a:t>
            </a:r>
            <a:r>
              <a:rPr kumimoji="1" lang="en-US" altLang="zh-CN" b="1">
                <a:latin typeface="Microsoft YaHei"/>
                <a:ea typeface="Microsoft YaHei"/>
                <a:cs typeface="Times New Roman"/>
              </a:rPr>
              <a:t>fall behind continuous</a:t>
            </a:r>
            <a:r>
              <a:rPr kumimoji="1" lang="en-US" altLang="zh-CN">
                <a:latin typeface="Microsoft YaHei"/>
                <a:ea typeface="Microsoft YaHei"/>
                <a:cs typeface="Times New Roman"/>
              </a:rPr>
              <a:t> </a:t>
            </a:r>
            <a:r>
              <a:rPr kumimoji="1" lang="en-US" altLang="zh-CN" err="1">
                <a:latin typeface="Microsoft YaHei"/>
                <a:ea typeface="Microsoft YaHei"/>
                <a:cs typeface="Times New Roman"/>
              </a:rPr>
              <a:t>Mel+BigVGAN</a:t>
            </a:r>
            <a:endParaRPr kumimoji="1" lang="en-US" altLang="zh-CN">
              <a:latin typeface="Microsoft YaHei"/>
              <a:ea typeface="Microsoft YaHei"/>
              <a:cs typeface="Times New Roman"/>
            </a:endParaRPr>
          </a:p>
          <a:p>
            <a:pPr lvl="1"/>
            <a:r>
              <a:rPr kumimoji="1" lang="en-US" altLang="zh-CN">
                <a:latin typeface="Microsoft YaHei"/>
                <a:ea typeface="Microsoft YaHei"/>
                <a:cs typeface="Times New Roman"/>
              </a:rPr>
              <a:t>When bitrate is highly limited, </a:t>
            </a:r>
            <a:r>
              <a:rPr kumimoji="1" lang="en-US" altLang="zh-CN" b="1">
                <a:latin typeface="Microsoft YaHei"/>
                <a:ea typeface="Microsoft YaHei"/>
                <a:cs typeface="Times New Roman"/>
              </a:rPr>
              <a:t>intelligibility </a:t>
            </a:r>
            <a:r>
              <a:rPr kumimoji="1" lang="en-US" altLang="zh-CN">
                <a:latin typeface="Microsoft YaHei"/>
                <a:ea typeface="Microsoft YaHei"/>
                <a:cs typeface="Times New Roman"/>
              </a:rPr>
              <a:t>suffers</a:t>
            </a:r>
            <a:endParaRPr kumimoji="1" lang="zh-CN" altLang="en-US">
              <a:latin typeface="Microsoft YaHei"/>
              <a:ea typeface="Microsoft YaHei"/>
              <a:cs typeface="Times New Roman"/>
            </a:endParaRPr>
          </a:p>
        </p:txBody>
      </p:sp>
      <p:sp>
        <p:nvSpPr>
          <p:cNvPr id="4" name="灯片编号占位符 3">
            <a:extLst>
              <a:ext uri="{FF2B5EF4-FFF2-40B4-BE49-F238E27FC236}">
                <a16:creationId xmlns:a16="http://schemas.microsoft.com/office/drawing/2014/main" id="{BE7C9590-046A-2244-9071-D12AC492868C}"/>
              </a:ext>
            </a:extLst>
          </p:cNvPr>
          <p:cNvSpPr>
            <a:spLocks noGrp="1"/>
          </p:cNvSpPr>
          <p:nvPr>
            <p:ph type="sldNum" sz="quarter" idx="12"/>
          </p:nvPr>
        </p:nvSpPr>
        <p:spPr/>
        <p:txBody>
          <a:bodyPr/>
          <a:lstStyle/>
          <a:p>
            <a:fld id="{E35E9E6D-B1E9-4F08-8E83-0E081C425F53}" type="slidenum">
              <a:rPr lang="en-US" altLang="zh-CN" smtClean="0"/>
              <a:t>59</a:t>
            </a:fld>
            <a:endParaRPr lang="zh-CN" altLang="en-US"/>
          </a:p>
        </p:txBody>
      </p:sp>
      <p:pic>
        <p:nvPicPr>
          <p:cNvPr id="5" name="图片 4">
            <a:extLst>
              <a:ext uri="{FF2B5EF4-FFF2-40B4-BE49-F238E27FC236}">
                <a16:creationId xmlns:a16="http://schemas.microsoft.com/office/drawing/2014/main" id="{CB91E6D8-FB10-1447-AD44-7BF526DEFD9E}"/>
              </a:ext>
            </a:extLst>
          </p:cNvPr>
          <p:cNvPicPr>
            <a:picLocks noChangeAspect="1"/>
          </p:cNvPicPr>
          <p:nvPr/>
        </p:nvPicPr>
        <p:blipFill rotWithShape="1">
          <a:blip r:embed="rId2"/>
          <a:srcRect l="242" t="21097" r="73" b="31126"/>
          <a:stretch/>
        </p:blipFill>
        <p:spPr>
          <a:xfrm>
            <a:off x="573071" y="3161636"/>
            <a:ext cx="11020529" cy="2807960"/>
          </a:xfrm>
          <a:prstGeom prst="rect">
            <a:avLst/>
          </a:prstGeom>
        </p:spPr>
      </p:pic>
    </p:spTree>
    <p:extLst>
      <p:ext uri="{BB962C8B-B14F-4D97-AF65-F5344CB8AC3E}">
        <p14:creationId xmlns:p14="http://schemas.microsoft.com/office/powerpoint/2010/main" val="306246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幻灯片编号占位符 3"/>
          <p:cNvSpPr>
            <a:spLocks noGrp="1"/>
          </p:cNvSpPr>
          <p:nvPr>
            <p:ph type="sldNum" sz="quarter" idx="12"/>
          </p:nvPr>
        </p:nvSpPr>
        <p:spPr/>
        <p:txBody>
          <a:bodyPr/>
          <a:lstStyle/>
          <a:p>
            <a:fld id="{E35E9E6D-B1E9-4F08-8E83-0E081C425F53}" type="slidenum">
              <a:rPr/>
              <a:t>6</a:t>
            </a:fld>
            <a:endParaRPr lang="de-DE"/>
          </a:p>
        </p:txBody>
      </p:sp>
      <p:sp>
        <p:nvSpPr>
          <p:cNvPr id="676" name="标题 2"/>
          <p:cNvSpPr>
            <a:spLocks noGrp="1"/>
          </p:cNvSpPr>
          <p:nvPr>
            <p:ph type="title"/>
          </p:nvPr>
        </p:nvSpPr>
        <p:spPr/>
        <p:txBody>
          <a:bodyPr/>
          <a:lstStyle/>
          <a:p>
            <a:r>
              <a:rPr lang="en-US"/>
              <a:t>Contents</a:t>
            </a:r>
            <a:endParaRPr/>
          </a:p>
        </p:txBody>
      </p:sp>
      <p:grpSp>
        <p:nvGrpSpPr>
          <p:cNvPr id="677" name="组合 4"/>
          <p:cNvGrpSpPr/>
          <p:nvPr/>
        </p:nvGrpSpPr>
        <p:grpSpPr>
          <a:xfrm>
            <a:off x="2764841" y="1203990"/>
            <a:ext cx="6635706" cy="4315461"/>
            <a:chOff x="2720345" y="1743508"/>
            <a:chExt cx="6635706" cy="4315461"/>
          </a:xfrm>
        </p:grpSpPr>
        <p:grpSp>
          <p:nvGrpSpPr>
            <p:cNvPr id="678" name="Group 5"/>
            <p:cNvGrpSpPr/>
            <p:nvPr/>
          </p:nvGrpSpPr>
          <p:grpSpPr>
            <a:xfrm>
              <a:off x="2738434" y="2655035"/>
              <a:ext cx="6517820" cy="643636"/>
              <a:chOff x="1325234" y="2840262"/>
              <a:chExt cx="5148327" cy="568325"/>
            </a:xfrm>
          </p:grpSpPr>
          <p:sp>
            <p:nvSpPr>
              <p:cNvPr id="679" name="Freeform 9"/>
              <p:cNvSpPr/>
              <p:nvPr/>
            </p:nvSpPr>
            <p:spPr bwMode="gray">
              <a:xfrm>
                <a:off x="2054341" y="2840262"/>
                <a:ext cx="441922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80"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81" name="Text Box 17"/>
              <p:cNvSpPr txBox="1">
                <a:spLocks noChangeArrowheads="1"/>
              </p:cNvSpPr>
              <p:nvPr/>
            </p:nvSpPr>
            <p:spPr bwMode="gray">
              <a:xfrm>
                <a:off x="1522457" y="2913877"/>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2</a:t>
                </a:r>
                <a:endParaRPr>
                  <a:ea typeface="等线" panose="02010600030101010101" pitchFamily="2" charset="-122"/>
                </a:endParaRPr>
              </a:p>
            </p:txBody>
          </p:sp>
          <p:sp>
            <p:nvSpPr>
              <p:cNvPr id="682" name="Text Box 13"/>
              <p:cNvSpPr txBox="1">
                <a:spLocks noChangeArrowheads="1"/>
              </p:cNvSpPr>
              <p:nvPr/>
            </p:nvSpPr>
            <p:spPr bwMode="gray">
              <a:xfrm>
                <a:off x="2077863" y="2964469"/>
                <a:ext cx="4222464"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altLang="zh-CN" sz="20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Experimental Analysis of Discrete Tokens</a:t>
                </a:r>
                <a:endParaRPr sz="1600">
                  <a:ea typeface="等线" panose="02010600030101010101" pitchFamily="2" charset="-122"/>
                </a:endParaRPr>
              </a:p>
            </p:txBody>
          </p:sp>
        </p:grpSp>
        <p:grpSp>
          <p:nvGrpSpPr>
            <p:cNvPr id="688" name="Group 25"/>
            <p:cNvGrpSpPr/>
            <p:nvPr/>
          </p:nvGrpSpPr>
          <p:grpSpPr>
            <a:xfrm>
              <a:off x="2750486" y="1743508"/>
              <a:ext cx="6505768" cy="643636"/>
              <a:chOff x="1325234" y="2840262"/>
              <a:chExt cx="5138808" cy="568325"/>
            </a:xfrm>
          </p:grpSpPr>
          <p:sp>
            <p:nvSpPr>
              <p:cNvPr id="689" name="Freeform 9"/>
              <p:cNvSpPr/>
              <p:nvPr/>
            </p:nvSpPr>
            <p:spPr bwMode="gray">
              <a:xfrm>
                <a:off x="2054341" y="2840262"/>
                <a:ext cx="4409701"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0"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1" name="Text Box 17"/>
              <p:cNvSpPr txBox="1">
                <a:spLocks noChangeArrowheads="1"/>
              </p:cNvSpPr>
              <p:nvPr/>
            </p:nvSpPr>
            <p:spPr bwMode="gray">
              <a:xfrm>
                <a:off x="1512938" y="2921595"/>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b="1">
                    <a:solidFill>
                      <a:schemeClr val="bg1"/>
                    </a:solidFill>
                    <a:latin typeface="Microsoft YaHei"/>
                    <a:ea typeface="Microsoft YaHei"/>
                    <a:cs typeface="Arial"/>
                  </a:rPr>
                  <a:t>1</a:t>
                </a:r>
                <a:endParaRPr>
                  <a:ea typeface="等线" panose="02010600030101010101" pitchFamily="2" charset="-122"/>
                </a:endParaRPr>
              </a:p>
            </p:txBody>
          </p:sp>
          <p:sp>
            <p:nvSpPr>
              <p:cNvPr id="692" name="Text Box 13"/>
              <p:cNvSpPr txBox="1">
                <a:spLocks noChangeArrowheads="1"/>
              </p:cNvSpPr>
              <p:nvPr/>
            </p:nvSpPr>
            <p:spPr bwMode="gray">
              <a:xfrm>
                <a:off x="2080899" y="2964470"/>
                <a:ext cx="4271480"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sz="200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Discrete Speech Tokens: Taxonomy</a:t>
                </a:r>
                <a:endParaRPr sz="1600">
                  <a:ea typeface="等线" panose="02010600030101010101" pitchFamily="2" charset="-122"/>
                </a:endParaRPr>
              </a:p>
            </p:txBody>
          </p:sp>
        </p:grpSp>
        <p:grpSp>
          <p:nvGrpSpPr>
            <p:cNvPr id="693" name="Group 25"/>
            <p:cNvGrpSpPr/>
            <p:nvPr/>
          </p:nvGrpSpPr>
          <p:grpSpPr>
            <a:xfrm>
              <a:off x="2720345" y="3580616"/>
              <a:ext cx="6609723" cy="643636"/>
              <a:chOff x="1325234" y="2781270"/>
              <a:chExt cx="5211484" cy="568325"/>
            </a:xfrm>
          </p:grpSpPr>
          <p:sp>
            <p:nvSpPr>
              <p:cNvPr id="694" name="Freeform 9"/>
              <p:cNvSpPr/>
              <p:nvPr/>
            </p:nvSpPr>
            <p:spPr bwMode="gray">
              <a:xfrm>
                <a:off x="2054341" y="2781270"/>
                <a:ext cx="4420496"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5" name="Freeform 10"/>
              <p:cNvSpPr/>
              <p:nvPr/>
            </p:nvSpPr>
            <p:spPr bwMode="gray">
              <a:xfrm>
                <a:off x="1325234" y="2781270"/>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6" name="Text Box 17"/>
              <p:cNvSpPr txBox="1">
                <a:spLocks noChangeArrowheads="1"/>
              </p:cNvSpPr>
              <p:nvPr/>
            </p:nvSpPr>
            <p:spPr bwMode="gray">
              <a:xfrm>
                <a:off x="1522457" y="2854554"/>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3</a:t>
                </a:r>
                <a:endParaRPr>
                  <a:ea typeface="等线" panose="02010600030101010101" pitchFamily="2" charset="-122"/>
                </a:endParaRPr>
              </a:p>
            </p:txBody>
          </p:sp>
          <p:sp>
            <p:nvSpPr>
              <p:cNvPr id="697" name="Text Box 13"/>
              <p:cNvSpPr txBox="1">
                <a:spLocks noChangeArrowheads="1"/>
              </p:cNvSpPr>
              <p:nvPr/>
            </p:nvSpPr>
            <p:spPr bwMode="gray">
              <a:xfrm>
                <a:off x="2090764" y="2899124"/>
                <a:ext cx="4445954" cy="319911"/>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r>
                  <a:rPr lang="en-US" altLang="zh-CN" sz="2000">
                    <a:solidFill>
                      <a:schemeClr val="bg1">
                        <a:alpha val="100000"/>
                      </a:schemeClr>
                    </a:solidFill>
                    <a:latin typeface="Microsoft YaHei"/>
                    <a:ea typeface="Microsoft YaHei"/>
                    <a:cs typeface="Arial"/>
                  </a:rPr>
                  <a:t>Discrete Token</a:t>
                </a:r>
                <a:r>
                  <a:rPr lang="zh-CN" sz="2000">
                    <a:solidFill>
                      <a:schemeClr val="bg1">
                        <a:alpha val="100000"/>
                      </a:schemeClr>
                    </a:solidFill>
                    <a:latin typeface="Microsoft YaHei"/>
                    <a:ea typeface="Microsoft YaHei"/>
                    <a:cs typeface="Arial"/>
                  </a:rPr>
                  <a:t> </a:t>
                </a:r>
                <a:r>
                  <a:rPr lang="en-HK" altLang="zh-CN" sz="2000">
                    <a:solidFill>
                      <a:schemeClr val="bg1">
                        <a:alpha val="100000"/>
                      </a:schemeClr>
                    </a:solidFill>
                    <a:latin typeface="Microsoft YaHei"/>
                    <a:ea typeface="Microsoft YaHei"/>
                    <a:cs typeface="Arial"/>
                  </a:rPr>
                  <a:t>Based</a:t>
                </a:r>
                <a:r>
                  <a:rPr lang="en-US" altLang="zh-CN" sz="2000">
                    <a:solidFill>
                      <a:schemeClr val="bg1">
                        <a:alpha val="100000"/>
                      </a:schemeClr>
                    </a:solidFill>
                    <a:latin typeface="Microsoft YaHei"/>
                    <a:ea typeface="Microsoft YaHei"/>
                    <a:cs typeface="Arial"/>
                  </a:rPr>
                  <a:t> </a:t>
                </a:r>
                <a:r>
                  <a:rPr lang="zh-CN" sz="2000">
                    <a:solidFill>
                      <a:schemeClr val="bg1">
                        <a:alpha val="100000"/>
                      </a:schemeClr>
                    </a:solidFill>
                    <a:latin typeface="Microsoft YaHei"/>
                    <a:ea typeface="Microsoft YaHei"/>
                    <a:cs typeface="Arial"/>
                  </a:rPr>
                  <a:t>Spee</a:t>
                </a:r>
                <a:r>
                  <a:rPr lang="en-US" altLang="zh-CN" sz="2000" err="1">
                    <a:solidFill>
                      <a:schemeClr val="bg1">
                        <a:alpha val="100000"/>
                      </a:schemeClr>
                    </a:solidFill>
                    <a:latin typeface="Microsoft YaHei"/>
                    <a:ea typeface="Microsoft YaHei"/>
                    <a:cs typeface="Arial"/>
                  </a:rPr>
                  <a:t>ch</a:t>
                </a:r>
                <a:r>
                  <a:rPr lang="zh-CN" sz="2000">
                    <a:solidFill>
                      <a:schemeClr val="bg1">
                        <a:alpha val="100000"/>
                      </a:schemeClr>
                    </a:solidFill>
                    <a:latin typeface="Microsoft YaHei"/>
                    <a:ea typeface="Microsoft YaHei"/>
                    <a:cs typeface="Arial"/>
                  </a:rPr>
                  <a:t> </a:t>
                </a:r>
                <a:r>
                  <a:rPr lang="en-US" altLang="zh-CN" sz="2000">
                    <a:solidFill>
                      <a:schemeClr val="bg1">
                        <a:alpha val="100000"/>
                      </a:schemeClr>
                    </a:solidFill>
                    <a:latin typeface="Microsoft YaHei"/>
                    <a:ea typeface="Microsoft YaHei"/>
                    <a:cs typeface="Arial"/>
                  </a:rPr>
                  <a:t>Synthesis</a:t>
                </a:r>
                <a:endParaRPr lang="zh-CN" altLang="en-US" sz="1600"/>
              </a:p>
            </p:txBody>
          </p:sp>
        </p:grpSp>
        <p:sp>
          <p:nvSpPr>
            <p:cNvPr id="698" name="Freeform 9"/>
            <p:cNvSpPr/>
            <p:nvPr/>
          </p:nvSpPr>
          <p:spPr bwMode="gray">
            <a:xfrm>
              <a:off x="3666918" y="4503005"/>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99" name="Freeform 10"/>
            <p:cNvSpPr/>
            <p:nvPr/>
          </p:nvSpPr>
          <p:spPr bwMode="gray">
            <a:xfrm>
              <a:off x="2742192" y="4503005"/>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0" name="Text Box 17"/>
            <p:cNvSpPr txBox="1">
              <a:spLocks noChangeArrowheads="1"/>
            </p:cNvSpPr>
            <p:nvPr/>
          </p:nvSpPr>
          <p:spPr bwMode="gray">
            <a:xfrm>
              <a:off x="2992330" y="4586000"/>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4</a:t>
              </a:r>
              <a:endParaRPr>
                <a:ea typeface="等线" panose="02010600030101010101" pitchFamily="2" charset="-122"/>
              </a:endParaRPr>
            </a:p>
          </p:txBody>
        </p:sp>
        <p:sp>
          <p:nvSpPr>
            <p:cNvPr id="701" name="Text Box 13"/>
            <p:cNvSpPr txBox="1">
              <a:spLocks noChangeArrowheads="1"/>
            </p:cNvSpPr>
            <p:nvPr/>
          </p:nvSpPr>
          <p:spPr bwMode="gray">
            <a:xfrm>
              <a:off x="3713113" y="4635681"/>
              <a:ext cx="5636315" cy="362304"/>
            </a:xfrm>
            <a:prstGeom prst="rect">
              <a:avLst/>
            </a:prstGeom>
            <a:noFill/>
            <a:ln w="9525">
              <a:noFill/>
              <a:miter lim="800000"/>
            </a:ln>
            <a:effectLst>
              <a:outerShdw dist="17961" dir="2700000" algn="ctr" rotWithShape="0">
                <a:srgbClr val="333333">
                  <a:alpha val="50000"/>
                </a:srgbClr>
              </a:outerShdw>
            </a:effectLst>
          </p:spPr>
          <p:txBody>
            <a:bodyPr wrap="square" tIns="27000" bIns="27000" anchor="ctr" anchorCtr="0">
              <a:spAutoFit/>
            </a:bodyPr>
            <a:lstStyle/>
            <a:p>
              <a:pPr lvl="0">
                <a:buNone/>
              </a:pPr>
              <a:r>
                <a:rPr lang="en-US" altLang="zh-CN" sz="20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Spoken LLMs with Discrete Speech Tokens</a:t>
              </a:r>
              <a:endParaRPr sz="1600">
                <a:ea typeface="等线" panose="02010600030101010101" pitchFamily="2" charset="-122"/>
              </a:endParaRPr>
            </a:p>
          </p:txBody>
        </p:sp>
        <p:sp>
          <p:nvSpPr>
            <p:cNvPr id="702" name="Freeform 9"/>
            <p:cNvSpPr/>
            <p:nvPr/>
          </p:nvSpPr>
          <p:spPr bwMode="gray">
            <a:xfrm>
              <a:off x="3673541" y="5415333"/>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3" name="Freeform 10"/>
            <p:cNvSpPr/>
            <p:nvPr/>
          </p:nvSpPr>
          <p:spPr bwMode="gray">
            <a:xfrm>
              <a:off x="2748815" y="5415333"/>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04" name="Text Box 17"/>
            <p:cNvSpPr txBox="1">
              <a:spLocks noChangeArrowheads="1"/>
            </p:cNvSpPr>
            <p:nvPr/>
          </p:nvSpPr>
          <p:spPr bwMode="gray">
            <a:xfrm>
              <a:off x="2998953" y="5498328"/>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5</a:t>
              </a:r>
              <a:endParaRPr>
                <a:ea typeface="等线" panose="02010600030101010101" pitchFamily="2" charset="-122"/>
              </a:endParaRPr>
            </a:p>
          </p:txBody>
        </p:sp>
        <p:sp>
          <p:nvSpPr>
            <p:cNvPr id="705" name="Text Box 13"/>
            <p:cNvSpPr txBox="1">
              <a:spLocks noChangeArrowheads="1"/>
            </p:cNvSpPr>
            <p:nvPr/>
          </p:nvSpPr>
          <p:spPr bwMode="gray">
            <a:xfrm>
              <a:off x="3719736" y="5548009"/>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pPr lvl="0">
                <a:buNone/>
              </a:pPr>
              <a:r>
                <a:rPr lang="en-US" sz="2000">
                  <a:solidFill>
                    <a:schemeClr val="bg1"/>
                  </a:solidFill>
                  <a:latin typeface="Microsoft YaHei"/>
                  <a:ea typeface="Microsoft YaHei"/>
                  <a:cs typeface="Arial"/>
                </a:rPr>
                <a:t>Conclusion, Challenges, Future Vision</a:t>
              </a:r>
              <a:endParaRPr sz="2000">
                <a:solidFill>
                  <a:schemeClr val="bg1"/>
                </a:solidFill>
                <a:latin typeface="Microsoft YaHei"/>
                <a:ea typeface="Microsoft YaHei"/>
                <a:cs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C241-2E43-F815-7BA6-D09FDA99F29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03EACC3-D1C1-D7CE-AE16-F7BC3B671B6E}"/>
              </a:ext>
            </a:extLst>
          </p:cNvPr>
          <p:cNvSpPr>
            <a:spLocks noGrp="1"/>
          </p:cNvSpPr>
          <p:nvPr>
            <p:ph type="title"/>
          </p:nvPr>
        </p:nvSpPr>
        <p:spPr/>
        <p:txBody>
          <a:bodyPr/>
          <a:lstStyle/>
          <a:p>
            <a:r>
              <a:rPr kumimoji="1" lang="en-US" altLang="zh-CN"/>
              <a:t>Experimental Analysis of Discrete Speech Tokens</a:t>
            </a:r>
            <a:endParaRPr kumimoji="1" lang="zh-CN" altLang="en-US"/>
          </a:p>
        </p:txBody>
      </p:sp>
      <p:sp>
        <p:nvSpPr>
          <p:cNvPr id="3" name="内容占位符 2">
            <a:extLst>
              <a:ext uri="{FF2B5EF4-FFF2-40B4-BE49-F238E27FC236}">
                <a16:creationId xmlns:a16="http://schemas.microsoft.com/office/drawing/2014/main" id="{3315328D-89F2-06A6-6132-EA1DA729CED5}"/>
              </a:ext>
            </a:extLst>
          </p:cNvPr>
          <p:cNvSpPr>
            <a:spLocks noGrp="1"/>
          </p:cNvSpPr>
          <p:nvPr>
            <p:ph idx="1"/>
          </p:nvPr>
        </p:nvSpPr>
        <p:spPr/>
        <p:txBody>
          <a:bodyPr/>
          <a:lstStyle/>
          <a:p>
            <a:r>
              <a:rPr kumimoji="1" lang="en-US" altLang="zh-CN" b="1">
                <a:latin typeface="Microsoft YaHei"/>
                <a:ea typeface="Microsoft YaHei"/>
                <a:cs typeface="Times New Roman"/>
              </a:rPr>
              <a:t>Finding 2</a:t>
            </a:r>
            <a:endParaRPr lang="en-US" altLang="zh-CN" b="1">
              <a:latin typeface="Microsoft YaHei"/>
              <a:ea typeface="Microsoft YaHei"/>
              <a:cs typeface="Times New Roman"/>
            </a:endParaRPr>
          </a:p>
          <a:p>
            <a:pPr lvl="1"/>
            <a:r>
              <a:rPr lang="en-US" altLang="zh-CN">
                <a:latin typeface="Microsoft YaHei"/>
                <a:ea typeface="Microsoft YaHei"/>
                <a:cs typeface="Times New Roman"/>
              </a:rPr>
              <a:t>General-purpose acoustic tokens can have </a:t>
            </a:r>
            <a:r>
              <a:rPr lang="en-US" altLang="zh-CN" b="1">
                <a:latin typeface="Microsoft YaHei"/>
                <a:ea typeface="Microsoft YaHei"/>
                <a:cs typeface="Times New Roman"/>
              </a:rPr>
              <a:t>some VC ability</a:t>
            </a:r>
            <a:r>
              <a:rPr lang="en-US" altLang="zh-CN">
                <a:latin typeface="Microsoft YaHei"/>
                <a:ea typeface="Microsoft YaHei"/>
                <a:cs typeface="Times New Roman"/>
              </a:rPr>
              <a:t>, i.e. with temporal redundancy reduction methods</a:t>
            </a:r>
          </a:p>
          <a:p>
            <a:pPr lvl="1"/>
            <a:r>
              <a:rPr lang="en-US" altLang="zh-CN">
                <a:latin typeface="Microsoft YaHei"/>
                <a:ea typeface="Microsoft YaHei"/>
                <a:cs typeface="Times New Roman"/>
              </a:rPr>
              <a:t>However, not as good as </a:t>
            </a:r>
            <a:r>
              <a:rPr lang="en-US" altLang="zh-CN" b="1">
                <a:latin typeface="Microsoft YaHei"/>
                <a:ea typeface="Microsoft YaHei"/>
                <a:cs typeface="Times New Roman"/>
              </a:rPr>
              <a:t>explicitly decoupled</a:t>
            </a:r>
            <a:r>
              <a:rPr lang="en-US" altLang="zh-CN">
                <a:latin typeface="Microsoft YaHei"/>
                <a:ea typeface="Microsoft YaHei"/>
                <a:cs typeface="Times New Roman"/>
              </a:rPr>
              <a:t> acoustic tokens</a:t>
            </a:r>
          </a:p>
        </p:txBody>
      </p:sp>
      <p:sp>
        <p:nvSpPr>
          <p:cNvPr id="4" name="灯片编号占位符 3">
            <a:extLst>
              <a:ext uri="{FF2B5EF4-FFF2-40B4-BE49-F238E27FC236}">
                <a16:creationId xmlns:a16="http://schemas.microsoft.com/office/drawing/2014/main" id="{B53C63EE-C5CC-68A8-F02E-29CE14F2B8D0}"/>
              </a:ext>
            </a:extLst>
          </p:cNvPr>
          <p:cNvSpPr>
            <a:spLocks noGrp="1"/>
          </p:cNvSpPr>
          <p:nvPr>
            <p:ph type="sldNum" sz="quarter" idx="12"/>
          </p:nvPr>
        </p:nvSpPr>
        <p:spPr/>
        <p:txBody>
          <a:bodyPr/>
          <a:lstStyle/>
          <a:p>
            <a:fld id="{E35E9E6D-B1E9-4F08-8E83-0E081C425F53}" type="slidenum">
              <a:rPr lang="en-US" altLang="zh-CN" smtClean="0"/>
              <a:t>60</a:t>
            </a:fld>
            <a:endParaRPr lang="zh-CN" altLang="en-US"/>
          </a:p>
        </p:txBody>
      </p:sp>
      <p:pic>
        <p:nvPicPr>
          <p:cNvPr id="11" name="图片 10">
            <a:extLst>
              <a:ext uri="{FF2B5EF4-FFF2-40B4-BE49-F238E27FC236}">
                <a16:creationId xmlns:a16="http://schemas.microsoft.com/office/drawing/2014/main" id="{3126B159-1D52-EEE7-C3EB-5A7BDF98367F}"/>
              </a:ext>
            </a:extLst>
          </p:cNvPr>
          <p:cNvPicPr>
            <a:picLocks noChangeAspect="1"/>
          </p:cNvPicPr>
          <p:nvPr/>
        </p:nvPicPr>
        <p:blipFill rotWithShape="1">
          <a:blip r:embed="rId2"/>
          <a:srcRect l="30" t="21081" r="211" b="24623"/>
          <a:stretch/>
        </p:blipFill>
        <p:spPr>
          <a:xfrm>
            <a:off x="155917" y="2616556"/>
            <a:ext cx="11835781" cy="3412323"/>
          </a:xfrm>
          <a:prstGeom prst="rect">
            <a:avLst/>
          </a:prstGeom>
        </p:spPr>
      </p:pic>
      <p:sp>
        <p:nvSpPr>
          <p:cNvPr id="12" name="矩形: 圆角 11">
            <a:extLst>
              <a:ext uri="{FF2B5EF4-FFF2-40B4-BE49-F238E27FC236}">
                <a16:creationId xmlns:a16="http://schemas.microsoft.com/office/drawing/2014/main" id="{99419023-0F7E-0A93-C1AC-31AE9C6E8164}"/>
              </a:ext>
            </a:extLst>
          </p:cNvPr>
          <p:cNvSpPr/>
          <p:nvPr/>
        </p:nvSpPr>
        <p:spPr>
          <a:xfrm>
            <a:off x="165749" y="5563712"/>
            <a:ext cx="11843815" cy="5695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矩形: 圆角 12">
            <a:extLst>
              <a:ext uri="{FF2B5EF4-FFF2-40B4-BE49-F238E27FC236}">
                <a16:creationId xmlns:a16="http://schemas.microsoft.com/office/drawing/2014/main" id="{D49FEBA8-D60E-CB30-D194-45DDC4CA7932}"/>
              </a:ext>
            </a:extLst>
          </p:cNvPr>
          <p:cNvSpPr/>
          <p:nvPr/>
        </p:nvSpPr>
        <p:spPr>
          <a:xfrm>
            <a:off x="160187" y="3928471"/>
            <a:ext cx="11843815" cy="2858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160082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6D8DF9-566C-C826-43A3-38C90CDE5EE9}"/>
              </a:ext>
            </a:extLst>
          </p:cNvPr>
          <p:cNvSpPr>
            <a:spLocks noGrp="1"/>
          </p:cNvSpPr>
          <p:nvPr>
            <p:ph type="title"/>
          </p:nvPr>
        </p:nvSpPr>
        <p:spPr/>
        <p:txBody>
          <a:bodyPr/>
          <a:lstStyle/>
          <a:p>
            <a:r>
              <a:rPr lang="en-US">
                <a:latin typeface="Microsoft YaHei"/>
                <a:ea typeface="Microsoft YaHei"/>
                <a:cs typeface="Times New Roman"/>
              </a:rPr>
              <a:t>Experimental Analysis of Discrete Speech Tokens</a:t>
            </a:r>
            <a:endParaRPr lang="zh-CN" b="0">
              <a:solidFill>
                <a:srgbClr val="000000"/>
              </a:solidFill>
              <a:latin typeface="Microsoft YaHei"/>
              <a:ea typeface="Microsoft YaHei"/>
              <a:cs typeface="Times New Roman"/>
            </a:endParaRPr>
          </a:p>
        </p:txBody>
      </p:sp>
      <p:sp>
        <p:nvSpPr>
          <p:cNvPr id="3" name="内容占位符 2">
            <a:extLst>
              <a:ext uri="{FF2B5EF4-FFF2-40B4-BE49-F238E27FC236}">
                <a16:creationId xmlns:a16="http://schemas.microsoft.com/office/drawing/2014/main" id="{11DF50CC-5426-46F4-847E-BD2E25BE8E03}"/>
              </a:ext>
            </a:extLst>
          </p:cNvPr>
          <p:cNvSpPr>
            <a:spLocks noGrp="1"/>
          </p:cNvSpPr>
          <p:nvPr>
            <p:ph idx="1"/>
          </p:nvPr>
        </p:nvSpPr>
        <p:spPr>
          <a:xfrm>
            <a:off x="609600" y="1206924"/>
            <a:ext cx="11055352" cy="1586002"/>
          </a:xfrm>
        </p:spPr>
        <p:txBody>
          <a:bodyPr/>
          <a:lstStyle/>
          <a:p>
            <a:r>
              <a:rPr lang="zh-CN" altLang="en-US" b="1">
                <a:latin typeface="Microsoft YaHei"/>
                <a:ea typeface="Microsoft YaHei"/>
                <a:cs typeface="Times New Roman"/>
              </a:rPr>
              <a:t>Finding 3</a:t>
            </a:r>
            <a:endParaRPr lang="zh-CN" altLang="en-US" b="1"/>
          </a:p>
          <a:p>
            <a:pPr lvl="1">
              <a:buFont typeface="Arial" pitchFamily="2" charset="2"/>
              <a:buChar char="•"/>
            </a:pPr>
            <a:r>
              <a:rPr lang="zh-CN" altLang="en-US">
                <a:latin typeface="Microsoft YaHei"/>
                <a:ea typeface="Microsoft YaHei"/>
                <a:cs typeface="Times New Roman"/>
              </a:rPr>
              <a:t>Semantic tokens usually </a:t>
            </a:r>
            <a:r>
              <a:rPr lang="zh-CN" altLang="en-US" b="1">
                <a:latin typeface="Microsoft YaHei"/>
                <a:ea typeface="Microsoft YaHei"/>
                <a:cs typeface="Times New Roman"/>
              </a:rPr>
              <a:t>discard much prosody information</a:t>
            </a:r>
          </a:p>
          <a:p>
            <a:pPr lvl="1">
              <a:buFont typeface="Arial" pitchFamily="2" charset="2"/>
              <a:buChar char="•"/>
            </a:pPr>
            <a:r>
              <a:rPr lang="zh-CN" altLang="en-US">
                <a:latin typeface="Microsoft YaHei"/>
                <a:ea typeface="Microsoft YaHei"/>
                <a:cs typeface="Times New Roman"/>
              </a:rPr>
              <a:t>Retains </a:t>
            </a:r>
            <a:r>
              <a:rPr lang="zh-CN" altLang="en-US" b="1">
                <a:latin typeface="Microsoft YaHei"/>
                <a:ea typeface="Microsoft YaHei"/>
                <a:cs typeface="Times New Roman"/>
              </a:rPr>
              <a:t>content information</a:t>
            </a:r>
            <a:r>
              <a:rPr lang="zh-CN" altLang="en-US">
                <a:latin typeface="Microsoft YaHei"/>
                <a:ea typeface="Microsoft YaHei"/>
                <a:cs typeface="Times New Roman"/>
              </a:rPr>
              <a:t> well with much lower bitrates</a:t>
            </a:r>
          </a:p>
          <a:p>
            <a:pPr lvl="1">
              <a:buFont typeface="Arial" pitchFamily="2" charset="2"/>
              <a:buChar char="•"/>
            </a:pPr>
            <a:r>
              <a:rPr lang="zh-CN" altLang="en-US">
                <a:latin typeface="Microsoft YaHei"/>
                <a:ea typeface="Microsoft YaHei"/>
                <a:cs typeface="Times New Roman"/>
              </a:rPr>
              <a:t>Most semantic tokens have </a:t>
            </a:r>
            <a:r>
              <a:rPr lang="zh-CN" altLang="en-US" b="1">
                <a:latin typeface="Microsoft YaHei"/>
                <a:ea typeface="Microsoft YaHei"/>
                <a:cs typeface="Times New Roman"/>
              </a:rPr>
              <a:t>good VC ability</a:t>
            </a:r>
            <a:r>
              <a:rPr lang="zh-CN" altLang="en-US">
                <a:latin typeface="Microsoft YaHei"/>
                <a:ea typeface="Microsoft YaHei"/>
                <a:cs typeface="Times New Roman"/>
              </a:rPr>
              <a:t>, i.e. timbre information is </a:t>
            </a:r>
            <a:r>
              <a:rPr lang="zh-CN" altLang="en-US" b="1">
                <a:solidFill>
                  <a:srgbClr val="000000"/>
                </a:solidFill>
                <a:latin typeface="Microsoft YaHei"/>
                <a:ea typeface="Microsoft YaHei"/>
                <a:cs typeface="Times New Roman"/>
              </a:rPr>
              <a:t>heavily lost</a:t>
            </a:r>
            <a:endParaRPr lang="zh-CN" altLang="en-US" b="1">
              <a:latin typeface="Microsoft YaHei"/>
              <a:ea typeface="Microsoft YaHei"/>
              <a:cs typeface="Times New Roman"/>
            </a:endParaRPr>
          </a:p>
        </p:txBody>
      </p:sp>
      <p:sp>
        <p:nvSpPr>
          <p:cNvPr id="4" name="灯片编号占位符 3">
            <a:extLst>
              <a:ext uri="{FF2B5EF4-FFF2-40B4-BE49-F238E27FC236}">
                <a16:creationId xmlns:a16="http://schemas.microsoft.com/office/drawing/2014/main" id="{5BD75E52-F2A3-493B-6D5B-FF7573085A7A}"/>
              </a:ext>
            </a:extLst>
          </p:cNvPr>
          <p:cNvSpPr>
            <a:spLocks noGrp="1"/>
          </p:cNvSpPr>
          <p:nvPr>
            <p:ph type="sldNum" sz="quarter" idx="12"/>
          </p:nvPr>
        </p:nvSpPr>
        <p:spPr/>
        <p:txBody>
          <a:bodyPr/>
          <a:lstStyle/>
          <a:p>
            <a:fld id="{E35E9E6D-B1E9-4F08-8E83-0E081C425F53}" type="slidenum">
              <a:rPr lang="en-US" altLang="zh-CN"/>
              <a:t>61</a:t>
            </a:fld>
            <a:endParaRPr lang="zh-CN" altLang="en-US"/>
          </a:p>
        </p:txBody>
      </p:sp>
      <p:pic>
        <p:nvPicPr>
          <p:cNvPr id="6" name="图片 5" descr="表格&#10;&#10;AI 生成的内容可能不正确。">
            <a:extLst>
              <a:ext uri="{FF2B5EF4-FFF2-40B4-BE49-F238E27FC236}">
                <a16:creationId xmlns:a16="http://schemas.microsoft.com/office/drawing/2014/main" id="{0E622E15-3CD5-BF26-DD9F-9532F5C96B6E}"/>
              </a:ext>
            </a:extLst>
          </p:cNvPr>
          <p:cNvPicPr>
            <a:picLocks noChangeAspect="1"/>
          </p:cNvPicPr>
          <p:nvPr/>
        </p:nvPicPr>
        <p:blipFill>
          <a:blip r:embed="rId2"/>
          <a:srcRect t="20515" r="-13" b="63117"/>
          <a:stretch/>
        </p:blipFill>
        <p:spPr>
          <a:xfrm>
            <a:off x="-11124" y="3081372"/>
            <a:ext cx="12197061" cy="1061191"/>
          </a:xfrm>
          <a:prstGeom prst="rect">
            <a:avLst/>
          </a:prstGeom>
        </p:spPr>
      </p:pic>
      <p:pic>
        <p:nvPicPr>
          <p:cNvPr id="7" name="图片 6" descr="表格&#10;&#10;AI 生成的内容可能不正确。">
            <a:extLst>
              <a:ext uri="{FF2B5EF4-FFF2-40B4-BE49-F238E27FC236}">
                <a16:creationId xmlns:a16="http://schemas.microsoft.com/office/drawing/2014/main" id="{AE7898EA-ACC9-A776-B9A9-A3ACE484F4BE}"/>
              </a:ext>
            </a:extLst>
          </p:cNvPr>
          <p:cNvPicPr>
            <a:picLocks noChangeAspect="1"/>
          </p:cNvPicPr>
          <p:nvPr/>
        </p:nvPicPr>
        <p:blipFill>
          <a:blip r:embed="rId2"/>
          <a:srcRect l="-363" t="74871" r="350" b="720"/>
          <a:stretch/>
        </p:blipFill>
        <p:spPr>
          <a:xfrm>
            <a:off x="-15927" y="4143722"/>
            <a:ext cx="12197086" cy="1582509"/>
          </a:xfrm>
          <a:prstGeom prst="rect">
            <a:avLst/>
          </a:prstGeom>
        </p:spPr>
      </p:pic>
    </p:spTree>
    <p:extLst>
      <p:ext uri="{BB962C8B-B14F-4D97-AF65-F5344CB8AC3E}">
        <p14:creationId xmlns:p14="http://schemas.microsoft.com/office/powerpoint/2010/main" val="820135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DF63-7B61-1724-1D98-7F75FD6183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96EAFAF-1146-2150-7235-25B9929C5E82}"/>
              </a:ext>
            </a:extLst>
          </p:cNvPr>
          <p:cNvSpPr>
            <a:spLocks noGrp="1"/>
          </p:cNvSpPr>
          <p:nvPr>
            <p:ph type="title"/>
          </p:nvPr>
        </p:nvSpPr>
        <p:spPr/>
        <p:txBody>
          <a:bodyPr/>
          <a:lstStyle/>
          <a:p>
            <a:r>
              <a:rPr lang="en-US">
                <a:latin typeface="Microsoft YaHei"/>
                <a:ea typeface="Microsoft YaHei"/>
                <a:cs typeface="Times New Roman"/>
              </a:rPr>
              <a:t>Experimental Analysis of Discrete Speech Tokens</a:t>
            </a:r>
            <a:endParaRPr lang="zh-CN" b="0">
              <a:solidFill>
                <a:srgbClr val="000000"/>
              </a:solidFill>
              <a:latin typeface="Microsoft YaHei"/>
              <a:ea typeface="Microsoft YaHei"/>
              <a:cs typeface="Times New Roman"/>
            </a:endParaRPr>
          </a:p>
        </p:txBody>
      </p:sp>
      <p:sp>
        <p:nvSpPr>
          <p:cNvPr id="3" name="内容占位符 2">
            <a:extLst>
              <a:ext uri="{FF2B5EF4-FFF2-40B4-BE49-F238E27FC236}">
                <a16:creationId xmlns:a16="http://schemas.microsoft.com/office/drawing/2014/main" id="{313ABDD2-75EA-0599-6832-99A790A49C6C}"/>
              </a:ext>
            </a:extLst>
          </p:cNvPr>
          <p:cNvSpPr>
            <a:spLocks noGrp="1"/>
          </p:cNvSpPr>
          <p:nvPr>
            <p:ph idx="1"/>
          </p:nvPr>
        </p:nvSpPr>
        <p:spPr/>
        <p:txBody>
          <a:bodyPr/>
          <a:lstStyle/>
          <a:p>
            <a:r>
              <a:rPr lang="zh-CN" altLang="en-US" b="1">
                <a:latin typeface="Microsoft YaHei"/>
                <a:ea typeface="Microsoft YaHei"/>
                <a:cs typeface="Times New Roman"/>
              </a:rPr>
              <a:t>Finding 4</a:t>
            </a:r>
            <a:endParaRPr lang="zh-CN" altLang="en-US" b="1"/>
          </a:p>
          <a:p>
            <a:pPr lvl="1">
              <a:buFont typeface="Arial" pitchFamily="2" charset="2"/>
              <a:buChar char="•"/>
            </a:pPr>
            <a:r>
              <a:rPr lang="zh-CN" altLang="en-US">
                <a:latin typeface="Microsoft YaHei"/>
                <a:ea typeface="Microsoft YaHei"/>
                <a:cs typeface="Times New Roman"/>
              </a:rPr>
              <a:t>Different configurations in semantic tokens may lead to drastically different outcomes</a:t>
            </a:r>
          </a:p>
          <a:p>
            <a:pPr lvl="1">
              <a:buFont typeface="Arial" pitchFamily="2" charset="2"/>
              <a:buChar char="•"/>
            </a:pPr>
            <a:r>
              <a:rPr lang="zh-CN" altLang="en-US" b="1">
                <a:latin typeface="Microsoft YaHei"/>
                <a:ea typeface="Microsoft YaHei"/>
                <a:cs typeface="Times New Roman"/>
              </a:rPr>
              <a:t>Retain </a:t>
            </a:r>
            <a:r>
              <a:rPr lang="zh-CN" altLang="en-US">
                <a:latin typeface="Microsoft YaHei"/>
                <a:ea typeface="Microsoft YaHei"/>
                <a:cs typeface="Times New Roman"/>
              </a:rPr>
              <a:t>both prosody &amp; speaker vs. </a:t>
            </a:r>
            <a:r>
              <a:rPr lang="zh-CN" altLang="en-US" b="1">
                <a:latin typeface="Microsoft YaHei"/>
                <a:ea typeface="Microsoft YaHei"/>
                <a:cs typeface="Times New Roman"/>
              </a:rPr>
              <a:t>Discard </a:t>
            </a:r>
            <a:r>
              <a:rPr lang="zh-CN" altLang="en-US">
                <a:latin typeface="Microsoft YaHei"/>
                <a:ea typeface="Microsoft YaHei"/>
                <a:cs typeface="Times New Roman"/>
              </a:rPr>
              <a:t>both prosody &amp; speaker</a:t>
            </a:r>
          </a:p>
        </p:txBody>
      </p:sp>
      <p:sp>
        <p:nvSpPr>
          <p:cNvPr id="4" name="灯片编号占位符 3">
            <a:extLst>
              <a:ext uri="{FF2B5EF4-FFF2-40B4-BE49-F238E27FC236}">
                <a16:creationId xmlns:a16="http://schemas.microsoft.com/office/drawing/2014/main" id="{CD12F59A-66CF-EA8A-2989-F31A1F987FE1}"/>
              </a:ext>
            </a:extLst>
          </p:cNvPr>
          <p:cNvSpPr>
            <a:spLocks noGrp="1"/>
          </p:cNvSpPr>
          <p:nvPr>
            <p:ph type="sldNum" sz="quarter" idx="12"/>
          </p:nvPr>
        </p:nvSpPr>
        <p:spPr/>
        <p:txBody>
          <a:bodyPr/>
          <a:lstStyle/>
          <a:p>
            <a:fld id="{E35E9E6D-B1E9-4F08-8E83-0E081C425F53}" type="slidenum">
              <a:rPr lang="en-US" altLang="zh-CN"/>
              <a:t>62</a:t>
            </a:fld>
            <a:endParaRPr lang="zh-CN" altLang="en-US"/>
          </a:p>
        </p:txBody>
      </p:sp>
      <p:pic>
        <p:nvPicPr>
          <p:cNvPr id="6" name="图片 5" descr="表格&#10;&#10;AI 生成的内容可能不正确。">
            <a:extLst>
              <a:ext uri="{FF2B5EF4-FFF2-40B4-BE49-F238E27FC236}">
                <a16:creationId xmlns:a16="http://schemas.microsoft.com/office/drawing/2014/main" id="{CF53D9D7-BD65-5A43-2096-31160191DF3C}"/>
              </a:ext>
            </a:extLst>
          </p:cNvPr>
          <p:cNvPicPr>
            <a:picLocks noChangeAspect="1"/>
          </p:cNvPicPr>
          <p:nvPr/>
        </p:nvPicPr>
        <p:blipFill>
          <a:blip r:embed="rId2"/>
          <a:srcRect t="20515" r="-13" b="63117"/>
          <a:stretch/>
        </p:blipFill>
        <p:spPr>
          <a:xfrm>
            <a:off x="-11124" y="3081372"/>
            <a:ext cx="12197061" cy="1061191"/>
          </a:xfrm>
          <a:prstGeom prst="rect">
            <a:avLst/>
          </a:prstGeom>
        </p:spPr>
      </p:pic>
      <p:pic>
        <p:nvPicPr>
          <p:cNvPr id="7" name="图片 6" descr="表格&#10;&#10;AI 生成的内容可能不正确。">
            <a:extLst>
              <a:ext uri="{FF2B5EF4-FFF2-40B4-BE49-F238E27FC236}">
                <a16:creationId xmlns:a16="http://schemas.microsoft.com/office/drawing/2014/main" id="{FF374998-AE9F-8D8E-2304-F2A2A090C64E}"/>
              </a:ext>
            </a:extLst>
          </p:cNvPr>
          <p:cNvPicPr>
            <a:picLocks noChangeAspect="1"/>
          </p:cNvPicPr>
          <p:nvPr/>
        </p:nvPicPr>
        <p:blipFill>
          <a:blip r:embed="rId2"/>
          <a:srcRect l="-363" t="74871" r="350" b="720"/>
          <a:stretch/>
        </p:blipFill>
        <p:spPr>
          <a:xfrm>
            <a:off x="-15927" y="4143722"/>
            <a:ext cx="12197086" cy="1582509"/>
          </a:xfrm>
          <a:prstGeom prst="rect">
            <a:avLst/>
          </a:prstGeom>
        </p:spPr>
      </p:pic>
      <p:sp>
        <p:nvSpPr>
          <p:cNvPr id="5" name="矩形: 圆角 4">
            <a:extLst>
              <a:ext uri="{FF2B5EF4-FFF2-40B4-BE49-F238E27FC236}">
                <a16:creationId xmlns:a16="http://schemas.microsoft.com/office/drawing/2014/main" id="{B726EC44-B8C6-C966-507F-5621060EEAA9}"/>
              </a:ext>
            </a:extLst>
          </p:cNvPr>
          <p:cNvSpPr/>
          <p:nvPr/>
        </p:nvSpPr>
        <p:spPr>
          <a:xfrm>
            <a:off x="3046888" y="4317815"/>
            <a:ext cx="8929305" cy="50837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2188448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DE03F-A1FB-CF0E-D215-B86D09DC384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C27B856-F35F-E397-912E-C481C5F7DB75}"/>
              </a:ext>
            </a:extLst>
          </p:cNvPr>
          <p:cNvSpPr>
            <a:spLocks noGrp="1"/>
          </p:cNvSpPr>
          <p:nvPr>
            <p:ph type="title"/>
          </p:nvPr>
        </p:nvSpPr>
        <p:spPr/>
        <p:txBody>
          <a:bodyPr/>
          <a:lstStyle/>
          <a:p>
            <a:r>
              <a:rPr lang="en-US">
                <a:latin typeface="Microsoft YaHei"/>
                <a:ea typeface="Microsoft YaHei"/>
                <a:cs typeface="Times New Roman"/>
              </a:rPr>
              <a:t>Experimental Analysis of Discrete Speech Tokens</a:t>
            </a:r>
            <a:endParaRPr lang="zh-CN" b="0">
              <a:solidFill>
                <a:srgbClr val="000000"/>
              </a:solidFill>
              <a:latin typeface="Microsoft YaHei"/>
              <a:ea typeface="Microsoft YaHei"/>
              <a:cs typeface="Times New Roman"/>
            </a:endParaRPr>
          </a:p>
        </p:txBody>
      </p:sp>
      <p:sp>
        <p:nvSpPr>
          <p:cNvPr id="3" name="内容占位符 2">
            <a:extLst>
              <a:ext uri="{FF2B5EF4-FFF2-40B4-BE49-F238E27FC236}">
                <a16:creationId xmlns:a16="http://schemas.microsoft.com/office/drawing/2014/main" id="{EE884F20-2008-2365-8549-ADFB3503C10E}"/>
              </a:ext>
            </a:extLst>
          </p:cNvPr>
          <p:cNvSpPr>
            <a:spLocks noGrp="1"/>
          </p:cNvSpPr>
          <p:nvPr>
            <p:ph idx="1"/>
          </p:nvPr>
        </p:nvSpPr>
        <p:spPr/>
        <p:txBody>
          <a:bodyPr/>
          <a:lstStyle/>
          <a:p>
            <a:r>
              <a:rPr lang="zh-CN" altLang="en-US" b="1">
                <a:latin typeface="Microsoft YaHei"/>
                <a:ea typeface="Microsoft YaHei"/>
                <a:cs typeface="Times New Roman"/>
              </a:rPr>
              <a:t>Finding 5</a:t>
            </a:r>
            <a:endParaRPr lang="zh-CN" altLang="en-US" b="1"/>
          </a:p>
          <a:p>
            <a:pPr lvl="1">
              <a:buFont typeface="Arial" pitchFamily="2" charset="2"/>
              <a:buChar char="•"/>
            </a:pPr>
            <a:r>
              <a:rPr lang="zh-CN" altLang="en-US">
                <a:latin typeface="Microsoft YaHei"/>
                <a:ea typeface="Microsoft YaHei"/>
                <a:cs typeface="Times New Roman"/>
              </a:rPr>
              <a:t>Supervised tokens can still retain </a:t>
            </a:r>
            <a:r>
              <a:rPr lang="zh-CN" altLang="en-US" b="1">
                <a:latin typeface="Microsoft YaHei"/>
                <a:ea typeface="Microsoft YaHei"/>
                <a:cs typeface="Times New Roman"/>
              </a:rPr>
              <a:t>good portion of prosody</a:t>
            </a:r>
          </a:p>
        </p:txBody>
      </p:sp>
      <p:sp>
        <p:nvSpPr>
          <p:cNvPr id="4" name="灯片编号占位符 3">
            <a:extLst>
              <a:ext uri="{FF2B5EF4-FFF2-40B4-BE49-F238E27FC236}">
                <a16:creationId xmlns:a16="http://schemas.microsoft.com/office/drawing/2014/main" id="{B3A15E85-9CA6-659F-FACD-7C0AE1F5B375}"/>
              </a:ext>
            </a:extLst>
          </p:cNvPr>
          <p:cNvSpPr>
            <a:spLocks noGrp="1"/>
          </p:cNvSpPr>
          <p:nvPr>
            <p:ph type="sldNum" sz="quarter" idx="12"/>
          </p:nvPr>
        </p:nvSpPr>
        <p:spPr/>
        <p:txBody>
          <a:bodyPr/>
          <a:lstStyle/>
          <a:p>
            <a:fld id="{E35E9E6D-B1E9-4F08-8E83-0E081C425F53}" type="slidenum">
              <a:rPr lang="en-US" altLang="zh-CN"/>
              <a:t>63</a:t>
            </a:fld>
            <a:endParaRPr lang="zh-CN" altLang="en-US"/>
          </a:p>
        </p:txBody>
      </p:sp>
      <p:pic>
        <p:nvPicPr>
          <p:cNvPr id="6" name="图片 5" descr="表格&#10;&#10;AI 生成的内容可能不正确。">
            <a:extLst>
              <a:ext uri="{FF2B5EF4-FFF2-40B4-BE49-F238E27FC236}">
                <a16:creationId xmlns:a16="http://schemas.microsoft.com/office/drawing/2014/main" id="{BA4CE913-275F-34A4-DCD0-9E05881F36D4}"/>
              </a:ext>
            </a:extLst>
          </p:cNvPr>
          <p:cNvPicPr>
            <a:picLocks noChangeAspect="1"/>
          </p:cNvPicPr>
          <p:nvPr/>
        </p:nvPicPr>
        <p:blipFill>
          <a:blip r:embed="rId2"/>
          <a:srcRect t="20515" r="-13" b="63117"/>
          <a:stretch/>
        </p:blipFill>
        <p:spPr>
          <a:xfrm>
            <a:off x="-11124" y="3081372"/>
            <a:ext cx="12197061" cy="1061191"/>
          </a:xfrm>
          <a:prstGeom prst="rect">
            <a:avLst/>
          </a:prstGeom>
        </p:spPr>
      </p:pic>
      <p:pic>
        <p:nvPicPr>
          <p:cNvPr id="7" name="图片 6" descr="表格&#10;&#10;AI 生成的内容可能不正确。">
            <a:extLst>
              <a:ext uri="{FF2B5EF4-FFF2-40B4-BE49-F238E27FC236}">
                <a16:creationId xmlns:a16="http://schemas.microsoft.com/office/drawing/2014/main" id="{90F4A977-B092-AE81-CC95-AEBE355B69B6}"/>
              </a:ext>
            </a:extLst>
          </p:cNvPr>
          <p:cNvPicPr>
            <a:picLocks noChangeAspect="1"/>
          </p:cNvPicPr>
          <p:nvPr/>
        </p:nvPicPr>
        <p:blipFill>
          <a:blip r:embed="rId2"/>
          <a:srcRect l="-363" t="74871" r="350" b="720"/>
          <a:stretch/>
        </p:blipFill>
        <p:spPr>
          <a:xfrm>
            <a:off x="-15927" y="4143722"/>
            <a:ext cx="12197086" cy="1582509"/>
          </a:xfrm>
          <a:prstGeom prst="rect">
            <a:avLst/>
          </a:prstGeom>
        </p:spPr>
      </p:pic>
      <p:sp>
        <p:nvSpPr>
          <p:cNvPr id="5" name="矩形: 圆角 4">
            <a:extLst>
              <a:ext uri="{FF2B5EF4-FFF2-40B4-BE49-F238E27FC236}">
                <a16:creationId xmlns:a16="http://schemas.microsoft.com/office/drawing/2014/main" id="{F7E0E30E-056B-B572-0420-B5C1670C2C17}"/>
              </a:ext>
            </a:extLst>
          </p:cNvPr>
          <p:cNvSpPr/>
          <p:nvPr/>
        </p:nvSpPr>
        <p:spPr>
          <a:xfrm>
            <a:off x="3063574" y="5352355"/>
            <a:ext cx="8945991" cy="3303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979701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itle 1"/>
          <p:cNvSpPr>
            <a:spLocks noGrp="1"/>
          </p:cNvSpPr>
          <p:nvPr>
            <p:ph type="title"/>
          </p:nvPr>
        </p:nvSpPr>
        <p:spPr/>
        <p:txBody>
          <a:bodyPr/>
          <a:lstStyle/>
          <a:p>
            <a:r>
              <a:rPr lang="en-US" altLang="zh-CN">
                <a:latin typeface="Microsoft YaHei"/>
                <a:ea typeface="Microsoft YaHei"/>
              </a:rPr>
              <a:t>Experimental Analysis of Discrete Speech Tokens</a:t>
            </a:r>
            <a:endParaRPr lang="zh-CN" altLang="en-US" b="0">
              <a:solidFill>
                <a:srgbClr val="000000"/>
              </a:solidFill>
              <a:latin typeface="Microsoft YaHei"/>
              <a:ea typeface="Microsoft YaHei"/>
            </a:endParaRPr>
          </a:p>
        </p:txBody>
      </p:sp>
      <p:sp>
        <p:nvSpPr>
          <p:cNvPr id="560" name="Content Placeholder 2"/>
          <p:cNvSpPr>
            <a:spLocks noGrp="1"/>
          </p:cNvSpPr>
          <p:nvPr>
            <p:ph idx="1"/>
          </p:nvPr>
        </p:nvSpPr>
        <p:spPr>
          <a:xfrm>
            <a:off x="609600" y="1206924"/>
            <a:ext cx="11055352" cy="1564304"/>
          </a:xfrm>
        </p:spPr>
        <p:txBody>
          <a:bodyPr/>
          <a:lstStyle/>
          <a:p>
            <a:pPr>
              <a:lnSpc>
                <a:spcPct val="130000"/>
              </a:lnSpc>
            </a:pPr>
            <a:r>
              <a:rPr lang="en-US" altLang="zh-CN">
                <a:latin typeface="Microsoft YaHei"/>
                <a:ea typeface="Microsoft YaHei"/>
                <a:cs typeface="Times New Roman"/>
              </a:rPr>
              <a:t>Example o</a:t>
            </a:r>
            <a:r>
              <a:rPr lang="zh-CN">
                <a:latin typeface="Microsoft YaHei"/>
                <a:ea typeface="Microsoft YaHei"/>
                <a:cs typeface="Times New Roman"/>
              </a:rPr>
              <a:t>f s</a:t>
            </a:r>
            <a:r>
              <a:rPr lang="en-US" altLang="zh-CN" err="1">
                <a:latin typeface="Microsoft YaHei"/>
                <a:ea typeface="Microsoft YaHei"/>
                <a:cs typeface="Times New Roman"/>
              </a:rPr>
              <a:t>emantic</a:t>
            </a:r>
            <a:r>
              <a:rPr lang="zh-CN">
                <a:latin typeface="Microsoft YaHei"/>
                <a:ea typeface="Microsoft YaHei"/>
                <a:cs typeface="Times New Roman"/>
              </a:rPr>
              <a:t> t</a:t>
            </a:r>
            <a:r>
              <a:rPr lang="en-US" altLang="zh-CN" err="1">
                <a:latin typeface="Microsoft YaHei"/>
                <a:ea typeface="Microsoft YaHei"/>
                <a:cs typeface="Times New Roman"/>
              </a:rPr>
              <a:t>oken</a:t>
            </a:r>
            <a:r>
              <a:rPr lang="zh-CN">
                <a:latin typeface="Microsoft YaHei"/>
                <a:ea typeface="Microsoft YaHei"/>
                <a:cs typeface="Times New Roman"/>
              </a:rPr>
              <a:t> </a:t>
            </a:r>
            <a:r>
              <a:rPr lang="en-US" altLang="zh-CN">
                <a:latin typeface="Microsoft YaHei"/>
                <a:ea typeface="Microsoft YaHei"/>
                <a:cs typeface="Times New Roman"/>
              </a:rPr>
              <a:t>reconstruction</a:t>
            </a:r>
            <a:r>
              <a:rPr lang="zh-CN">
                <a:latin typeface="Microsoft YaHei"/>
                <a:ea typeface="Microsoft YaHei"/>
                <a:cs typeface="Times New Roman"/>
              </a:rPr>
              <a:t> </a:t>
            </a:r>
            <a:r>
              <a:rPr lang="en-US" altLang="zh-CN">
                <a:latin typeface="Microsoft YaHei"/>
                <a:ea typeface="Microsoft YaHei"/>
                <a:cs typeface="Times New Roman"/>
              </a:rPr>
              <a:t>behavior</a:t>
            </a:r>
            <a:endParaRPr lang="zh-CN" altLang="en-US"/>
          </a:p>
        </p:txBody>
      </p:sp>
      <p:sp>
        <p:nvSpPr>
          <p:cNvPr id="561" name="Slide Number Placeholder 5"/>
          <p:cNvSpPr>
            <a:spLocks noGrp="1"/>
          </p:cNvSpPr>
          <p:nvPr>
            <p:ph type="sldNum" sz="quarter" idx="12"/>
          </p:nvPr>
        </p:nvSpPr>
        <p:spPr/>
        <p:txBody>
          <a:bodyPr/>
          <a:lstStyle/>
          <a:p>
            <a:fld id="{E35E9E6D-B1E9-4F08-8E83-0E081C425F53}" type="slidenum">
              <a:rPr/>
              <a:t>64</a:t>
            </a:fld>
            <a:endParaRPr lang="de-DE"/>
          </a:p>
        </p:txBody>
      </p:sp>
      <p:sp>
        <p:nvSpPr>
          <p:cNvPr id="10" name="文本框 9">
            <a:extLst>
              <a:ext uri="{FF2B5EF4-FFF2-40B4-BE49-F238E27FC236}">
                <a16:creationId xmlns:a16="http://schemas.microsoft.com/office/drawing/2014/main" id="{6900FBFC-5E44-F35E-25E2-674D72F1A076}"/>
              </a:ext>
            </a:extLst>
          </p:cNvPr>
          <p:cNvSpPr txBox="1"/>
          <p:nvPr/>
        </p:nvSpPr>
        <p:spPr>
          <a:xfrm>
            <a:off x="2177562" y="2117036"/>
            <a:ext cx="2344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latin typeface="Microsoft YaHei"/>
                <a:ea typeface="Microsoft YaHei"/>
                <a:cs typeface="Arial"/>
              </a:rPr>
              <a:t>Emotion: surprised</a:t>
            </a:r>
          </a:p>
        </p:txBody>
      </p:sp>
      <p:sp>
        <p:nvSpPr>
          <p:cNvPr id="12" name="文本框 11">
            <a:extLst>
              <a:ext uri="{FF2B5EF4-FFF2-40B4-BE49-F238E27FC236}">
                <a16:creationId xmlns:a16="http://schemas.microsoft.com/office/drawing/2014/main" id="{76E2483B-CA79-A9BC-A8C6-28DDE18E8831}"/>
              </a:ext>
            </a:extLst>
          </p:cNvPr>
          <p:cNvSpPr txBox="1"/>
          <p:nvPr/>
        </p:nvSpPr>
        <p:spPr>
          <a:xfrm>
            <a:off x="6589446" y="2009886"/>
            <a:ext cx="3235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a:latin typeface="微软雅黑"/>
                <a:ea typeface="微软雅黑"/>
                <a:cs typeface="Arial"/>
              </a:rPr>
              <a:t>HuBERT</a:t>
            </a:r>
            <a:endParaRPr lang="zh-CN"/>
          </a:p>
          <a:p>
            <a:pPr algn="ctr"/>
            <a:r>
              <a:rPr lang="zh-CN" altLang="en-US">
                <a:latin typeface="微软雅黑"/>
                <a:ea typeface="微软雅黑"/>
                <a:cs typeface="Arial"/>
              </a:rPr>
              <a:t>Layer 24 kmeans 2048</a:t>
            </a:r>
          </a:p>
        </p:txBody>
      </p:sp>
      <p:sp>
        <p:nvSpPr>
          <p:cNvPr id="16" name="文本框 15">
            <a:extLst>
              <a:ext uri="{FF2B5EF4-FFF2-40B4-BE49-F238E27FC236}">
                <a16:creationId xmlns:a16="http://schemas.microsoft.com/office/drawing/2014/main" id="{FBE4EE23-B2BC-DE6F-DC1B-3DD802F99435}"/>
              </a:ext>
            </a:extLst>
          </p:cNvPr>
          <p:cNvSpPr txBox="1"/>
          <p:nvPr/>
        </p:nvSpPr>
        <p:spPr>
          <a:xfrm>
            <a:off x="4781080" y="2011357"/>
            <a:ext cx="19715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a:latin typeface="微软雅黑"/>
                <a:ea typeface="微软雅黑"/>
                <a:cs typeface="Arial"/>
              </a:rPr>
              <a:t>wav2vec 2.0</a:t>
            </a:r>
            <a:endParaRPr lang="zh-CN"/>
          </a:p>
          <a:p>
            <a:pPr algn="ctr"/>
            <a:r>
              <a:rPr lang="zh-CN" altLang="en-US">
                <a:latin typeface="微软雅黑"/>
                <a:ea typeface="微软雅黑"/>
                <a:cs typeface="Arial"/>
              </a:rPr>
              <a:t>Inner quantizer</a:t>
            </a:r>
          </a:p>
        </p:txBody>
      </p:sp>
      <p:pic>
        <p:nvPicPr>
          <p:cNvPr id="4" name="statement02_surprised_spk14_02_GT" descr="statement02_surprised_spk14_02_GT">
            <a:hlinkClick r:id="" action="ppaction://media"/>
            <a:extLst>
              <a:ext uri="{FF2B5EF4-FFF2-40B4-BE49-F238E27FC236}">
                <a16:creationId xmlns:a16="http://schemas.microsoft.com/office/drawing/2014/main" id="{89C329DA-D53D-E741-A8CA-EE2B74F306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993" y="2875869"/>
            <a:ext cx="812800" cy="812800"/>
          </a:xfrm>
          <a:prstGeom prst="rect">
            <a:avLst/>
          </a:prstGeom>
        </p:spPr>
      </p:pic>
      <p:pic>
        <p:nvPicPr>
          <p:cNvPr id="6" name="statement02_surprised_spk14_02_to_237_wav2vec2" descr="statement02_surprised_spk14_02_to_237_wav2vec2">
            <a:hlinkClick r:id="" action="ppaction://media"/>
            <a:extLst>
              <a:ext uri="{FF2B5EF4-FFF2-40B4-BE49-F238E27FC236}">
                <a16:creationId xmlns:a16="http://schemas.microsoft.com/office/drawing/2014/main" id="{07EA2621-4297-C049-8872-F7B6EB42963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396179" y="2875820"/>
            <a:ext cx="812800" cy="812800"/>
          </a:xfrm>
          <a:prstGeom prst="rect">
            <a:avLst/>
          </a:prstGeom>
        </p:spPr>
      </p:pic>
      <p:pic>
        <p:nvPicPr>
          <p:cNvPr id="11" name="statement02_surprised_spk14_02_to_237_hubert" descr="statement02_surprised_spk14_02_to_237_hubert">
            <a:hlinkClick r:id="" action="ppaction://media"/>
            <a:extLst>
              <a:ext uri="{FF2B5EF4-FFF2-40B4-BE49-F238E27FC236}">
                <a16:creationId xmlns:a16="http://schemas.microsoft.com/office/drawing/2014/main" id="{C902BBEA-7737-F742-ADFE-89AEBA29D65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833637" y="2881109"/>
            <a:ext cx="812800" cy="8128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11"/>
                </p:tgtEl>
              </p:cMediaNode>
            </p:audio>
            <p:seq concurrent="1" nextAc="seek">
              <p:cTn id="4" restart="whenNotActive" fill="hold" evtFilter="cancelBubble" nodeType="interactiveSeq">
                <p:stCondLst>
                  <p:cond evt="onClick" delay="0">
                    <p:tgtEl>
                      <p:spTgt spid="4"/>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1" fill="hold"/>
                                        <p:tgtEl>
                                          <p:spTgt spid="4"/>
                                        </p:tgtEl>
                                      </p:cBhvr>
                                    </p:cmd>
                                  </p:childTnLst>
                                </p:cTn>
                              </p:par>
                            </p:childTnLst>
                          </p:cTn>
                        </p:par>
                      </p:childTnLst>
                    </p:cTn>
                  </p:par>
                </p:childTnLst>
              </p:cTn>
              <p:nextCondLst>
                <p:cond evt="onClick" delay="0">
                  <p:tgtEl>
                    <p:spTgt spid="4"/>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Title 1"/>
          <p:cNvSpPr>
            <a:spLocks noGrp="1"/>
          </p:cNvSpPr>
          <p:nvPr>
            <p:ph type="title"/>
          </p:nvPr>
        </p:nvSpPr>
        <p:spPr/>
        <p:txBody>
          <a:bodyPr/>
          <a:lstStyle/>
          <a:p>
            <a:r>
              <a:rPr lang="en-US" altLang="zh-CN">
                <a:latin typeface="Microsoft YaHei"/>
                <a:ea typeface="Microsoft YaHei"/>
                <a:cs typeface="Times New Roman"/>
              </a:rPr>
              <a:t>Discrete Speech Tokens: Take Home Message</a:t>
            </a:r>
            <a:endParaRPr lang="zh-CN" altLang="en-US"/>
          </a:p>
        </p:txBody>
      </p:sp>
      <p:sp>
        <p:nvSpPr>
          <p:cNvPr id="616" name="Content Placeholder 2"/>
          <p:cNvSpPr>
            <a:spLocks noGrp="1"/>
          </p:cNvSpPr>
          <p:nvPr>
            <p:ph idx="1"/>
          </p:nvPr>
        </p:nvSpPr>
        <p:spPr>
          <a:xfrm>
            <a:off x="609600" y="1206924"/>
            <a:ext cx="11066476" cy="954723"/>
          </a:xfrm>
        </p:spPr>
        <p:txBody>
          <a:bodyPr/>
          <a:lstStyle/>
          <a:p>
            <a:pPr>
              <a:lnSpc>
                <a:spcPct val="130000"/>
              </a:lnSpc>
            </a:pPr>
            <a:r>
              <a:rPr lang="zh-CN" altLang="en-US">
                <a:latin typeface="Microsoft YaHei"/>
                <a:ea typeface="Microsoft YaHei"/>
                <a:cs typeface="Times New Roman"/>
              </a:rPr>
              <a:t>Data quantization: offline clustering &amp; online VQ-VAE. GVQ, RVQ, FSQ...</a:t>
            </a:r>
            <a:endParaRPr lang="zh-CN" altLang="en-US">
              <a:latin typeface="Microsoft YaHei"/>
              <a:ea typeface="Microsoft YaHei"/>
            </a:endParaRPr>
          </a:p>
          <a:p>
            <a:pPr>
              <a:lnSpc>
                <a:spcPct val="130000"/>
              </a:lnSpc>
            </a:pPr>
            <a:r>
              <a:rPr lang="en-US" altLang="zh-CN">
                <a:latin typeface="Microsoft YaHei"/>
                <a:ea typeface="Microsoft YaHei"/>
                <a:cs typeface="Times New Roman"/>
              </a:rPr>
              <a:t>A full</a:t>
            </a:r>
            <a:r>
              <a:rPr lang="zh-CN">
                <a:latin typeface="Microsoft YaHei"/>
                <a:ea typeface="Microsoft YaHei"/>
                <a:cs typeface="Times New Roman"/>
              </a:rPr>
              <a:t> ta</a:t>
            </a:r>
            <a:r>
              <a:rPr lang="en-US" altLang="zh-CN" err="1">
                <a:latin typeface="Microsoft YaHei"/>
                <a:ea typeface="Microsoft YaHei"/>
                <a:cs typeface="Times New Roman"/>
              </a:rPr>
              <a:t>xonomy</a:t>
            </a:r>
            <a:r>
              <a:rPr lang="zh-CN">
                <a:latin typeface="Microsoft YaHei"/>
                <a:ea typeface="Microsoft YaHei"/>
                <a:cs typeface="Times New Roman"/>
              </a:rPr>
              <a:t> </a:t>
            </a:r>
            <a:r>
              <a:rPr lang="en-US" altLang="zh-CN">
                <a:latin typeface="Microsoft YaHei"/>
                <a:ea typeface="Microsoft YaHei"/>
                <a:cs typeface="Times New Roman"/>
              </a:rPr>
              <a:t>of</a:t>
            </a:r>
            <a:r>
              <a:rPr lang="zh-CN">
                <a:latin typeface="Microsoft YaHei"/>
                <a:ea typeface="Microsoft YaHei"/>
                <a:cs typeface="Times New Roman"/>
              </a:rPr>
              <a:t> d</a:t>
            </a:r>
            <a:r>
              <a:rPr lang="en-US" altLang="zh-CN" err="1">
                <a:latin typeface="Microsoft YaHei"/>
                <a:ea typeface="Microsoft YaHei"/>
                <a:cs typeface="Times New Roman"/>
              </a:rPr>
              <a:t>iscrete</a:t>
            </a:r>
            <a:r>
              <a:rPr lang="zh-CN">
                <a:latin typeface="Microsoft YaHei"/>
                <a:ea typeface="Microsoft YaHei"/>
                <a:cs typeface="Times New Roman"/>
              </a:rPr>
              <a:t> spe</a:t>
            </a:r>
            <a:r>
              <a:rPr lang="en-US" altLang="zh-CN">
                <a:latin typeface="Microsoft YaHei"/>
                <a:ea typeface="Microsoft YaHei"/>
                <a:cs typeface="Times New Roman"/>
              </a:rPr>
              <a:t>ech</a:t>
            </a:r>
            <a:r>
              <a:rPr lang="zh-CN">
                <a:latin typeface="Microsoft YaHei"/>
                <a:ea typeface="Microsoft YaHei"/>
                <a:cs typeface="Times New Roman"/>
              </a:rPr>
              <a:t> </a:t>
            </a:r>
            <a:r>
              <a:rPr lang="en-US" altLang="zh-CN">
                <a:latin typeface="Microsoft YaHei"/>
                <a:ea typeface="Microsoft YaHei"/>
                <a:cs typeface="Times New Roman"/>
              </a:rPr>
              <a:t>tokens</a:t>
            </a:r>
            <a:r>
              <a:rPr lang="zh-CN">
                <a:latin typeface="Microsoft YaHei"/>
                <a:ea typeface="Microsoft YaHei"/>
                <a:cs typeface="Times New Roman"/>
              </a:rPr>
              <a:t> hav</a:t>
            </a:r>
            <a:r>
              <a:rPr lang="en-US" altLang="zh-CN">
                <a:latin typeface="Microsoft YaHei"/>
                <a:ea typeface="Microsoft YaHei"/>
                <a:cs typeface="Times New Roman"/>
              </a:rPr>
              <a:t>e</a:t>
            </a:r>
            <a:r>
              <a:rPr lang="zh-CN">
                <a:latin typeface="Microsoft YaHei"/>
                <a:ea typeface="Microsoft YaHei"/>
                <a:cs typeface="Times New Roman"/>
              </a:rPr>
              <a:t> </a:t>
            </a:r>
            <a:r>
              <a:rPr lang="en-US" altLang="zh-CN">
                <a:latin typeface="Microsoft YaHei"/>
                <a:ea typeface="Microsoft YaHei"/>
                <a:cs typeface="Times New Roman"/>
              </a:rPr>
              <a:t>emerged</a:t>
            </a:r>
            <a:endParaRPr lang="zh-CN">
              <a:latin typeface="Microsoft YaHei"/>
              <a:ea typeface="Microsoft YaHei"/>
              <a:cs typeface="Times New Roman"/>
            </a:endParaRPr>
          </a:p>
        </p:txBody>
      </p:sp>
      <p:sp>
        <p:nvSpPr>
          <p:cNvPr id="617" name="Slide Number Placeholder 5"/>
          <p:cNvSpPr>
            <a:spLocks noGrp="1"/>
          </p:cNvSpPr>
          <p:nvPr>
            <p:ph type="sldNum" sz="quarter" idx="12"/>
          </p:nvPr>
        </p:nvSpPr>
        <p:spPr/>
        <p:txBody>
          <a:bodyPr/>
          <a:lstStyle/>
          <a:p>
            <a:fld id="{E35E9E6D-B1E9-4F08-8E83-0E081C425F53}" type="slidenum">
              <a:rPr/>
              <a:t>65</a:t>
            </a:fld>
            <a:endParaRPr lang="de-DE"/>
          </a:p>
        </p:txBody>
      </p:sp>
      <p:sp>
        <p:nvSpPr>
          <p:cNvPr id="2" name="矩形: 圆角 1">
            <a:extLst>
              <a:ext uri="{FF2B5EF4-FFF2-40B4-BE49-F238E27FC236}">
                <a16:creationId xmlns:a16="http://schemas.microsoft.com/office/drawing/2014/main" id="{DAC9BFF3-B8E5-4DC8-1B1C-E189AB71D907}"/>
              </a:ext>
            </a:extLst>
          </p:cNvPr>
          <p:cNvSpPr/>
          <p:nvPr/>
        </p:nvSpPr>
        <p:spPr>
          <a:xfrm>
            <a:off x="890082" y="2163725"/>
            <a:ext cx="5189715" cy="25294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9082AB54-2F84-91A4-C6E4-E8293672BF2A}"/>
              </a:ext>
            </a:extLst>
          </p:cNvPr>
          <p:cNvSpPr/>
          <p:nvPr/>
        </p:nvSpPr>
        <p:spPr>
          <a:xfrm>
            <a:off x="6256070" y="2176707"/>
            <a:ext cx="5322628" cy="2516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4F886E71-83A1-7AF9-F566-1969E33F5784}"/>
              </a:ext>
            </a:extLst>
          </p:cNvPr>
          <p:cNvSpPr txBox="1"/>
          <p:nvPr/>
        </p:nvSpPr>
        <p:spPr>
          <a:xfrm>
            <a:off x="2179624" y="2314799"/>
            <a:ext cx="2611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400">
                <a:solidFill>
                  <a:schemeClr val="accent5">
                    <a:lumMod val="25000"/>
                  </a:schemeClr>
                </a:solidFill>
                <a:latin typeface="Microsoft YaHei"/>
                <a:ea typeface="Microsoft YaHei"/>
                <a:cs typeface="Arial"/>
              </a:rPr>
              <a:t>Acoustic Tokens</a:t>
            </a:r>
            <a:endParaRPr lang="zh-CN">
              <a:solidFill>
                <a:schemeClr val="accent5">
                  <a:lumMod val="25000"/>
                </a:schemeClr>
              </a:solidFill>
              <a:latin typeface="Microsoft YaHei"/>
              <a:ea typeface="Microsoft YaHei"/>
            </a:endParaRPr>
          </a:p>
        </p:txBody>
      </p:sp>
      <p:sp>
        <p:nvSpPr>
          <p:cNvPr id="6" name="文本框 5">
            <a:extLst>
              <a:ext uri="{FF2B5EF4-FFF2-40B4-BE49-F238E27FC236}">
                <a16:creationId xmlns:a16="http://schemas.microsoft.com/office/drawing/2014/main" id="{5240F14C-2536-3E4B-49DA-8A3B867A7F27}"/>
              </a:ext>
            </a:extLst>
          </p:cNvPr>
          <p:cNvSpPr txBox="1"/>
          <p:nvPr/>
        </p:nvSpPr>
        <p:spPr>
          <a:xfrm>
            <a:off x="953869" y="2775605"/>
            <a:ext cx="498711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zh-CN" altLang="en-US" sz="2000">
                <a:latin typeface="Microsoft YaHei"/>
                <a:ea typeface="Microsoft YaHei"/>
                <a:cs typeface="Arial"/>
              </a:rPr>
              <a:t>Compression and transmission</a:t>
            </a:r>
          </a:p>
          <a:p>
            <a:pPr marL="342900" indent="-342900">
              <a:buFont typeface="Arial"/>
              <a:buChar char="•"/>
            </a:pPr>
            <a:r>
              <a:rPr lang="zh-CN" altLang="en-US" sz="2000">
                <a:latin typeface="Microsoft YaHei"/>
                <a:ea typeface="Microsoft YaHei"/>
                <a:cs typeface="Arial"/>
              </a:rPr>
              <a:t>All acoustic information</a:t>
            </a:r>
          </a:p>
          <a:p>
            <a:pPr marL="342900" indent="-342900">
              <a:buFont typeface="Arial"/>
              <a:buChar char="•"/>
            </a:pPr>
            <a:r>
              <a:rPr lang="zh-CN" altLang="en-US" sz="2000">
                <a:latin typeface="Microsoft YaHei"/>
                <a:ea typeface="Microsoft YaHei"/>
                <a:cs typeface="Arial"/>
              </a:rPr>
              <a:t>Future: single-codebook low-bitrate, decoupled, semantic-enhanced tokens...</a:t>
            </a:r>
          </a:p>
        </p:txBody>
      </p:sp>
      <p:sp>
        <p:nvSpPr>
          <p:cNvPr id="7" name="文本框 6">
            <a:extLst>
              <a:ext uri="{FF2B5EF4-FFF2-40B4-BE49-F238E27FC236}">
                <a16:creationId xmlns:a16="http://schemas.microsoft.com/office/drawing/2014/main" id="{B4C5BE4C-0F03-C44E-8C79-1F8D66B5A8D8}"/>
              </a:ext>
            </a:extLst>
          </p:cNvPr>
          <p:cNvSpPr txBox="1"/>
          <p:nvPr/>
        </p:nvSpPr>
        <p:spPr>
          <a:xfrm>
            <a:off x="7701118" y="2315573"/>
            <a:ext cx="2878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400">
                <a:solidFill>
                  <a:schemeClr val="accent5">
                    <a:lumMod val="25000"/>
                  </a:schemeClr>
                </a:solidFill>
                <a:latin typeface="Microsoft YaHei"/>
                <a:ea typeface="Microsoft YaHei"/>
                <a:cs typeface="Arial"/>
              </a:rPr>
              <a:t>Semantic Tokens</a:t>
            </a:r>
            <a:endParaRPr lang="zh-CN">
              <a:solidFill>
                <a:schemeClr val="accent5">
                  <a:lumMod val="25000"/>
                </a:schemeClr>
              </a:solidFill>
              <a:latin typeface="Microsoft YaHei"/>
              <a:ea typeface="Microsoft YaHei"/>
            </a:endParaRPr>
          </a:p>
        </p:txBody>
      </p:sp>
      <p:sp>
        <p:nvSpPr>
          <p:cNvPr id="8" name="文本框 7">
            <a:extLst>
              <a:ext uri="{FF2B5EF4-FFF2-40B4-BE49-F238E27FC236}">
                <a16:creationId xmlns:a16="http://schemas.microsoft.com/office/drawing/2014/main" id="{9DBEA5BB-B541-84F5-993A-8FFFD6CF8954}"/>
              </a:ext>
            </a:extLst>
          </p:cNvPr>
          <p:cNvSpPr txBox="1"/>
          <p:nvPr/>
        </p:nvSpPr>
        <p:spPr>
          <a:xfrm>
            <a:off x="6254115" y="2773285"/>
            <a:ext cx="532861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0"/>
              </a:spcAft>
              <a:buFont typeface="Arial"/>
              <a:buChar char="•"/>
            </a:pPr>
            <a:r>
              <a:rPr lang="zh-CN" altLang="en-US" sz="2000">
                <a:latin typeface="Microsoft YaHei"/>
                <a:ea typeface="Microsoft YaHei"/>
                <a:cs typeface="Arial"/>
              </a:rPr>
              <a:t>Usually from SSL or supervised models</a:t>
            </a:r>
          </a:p>
          <a:p>
            <a:pPr marL="342900" indent="-342900">
              <a:spcBef>
                <a:spcPts val="0"/>
              </a:spcBef>
              <a:spcAft>
                <a:spcPts val="0"/>
              </a:spcAft>
              <a:buFont typeface="Arial"/>
              <a:buChar char="•"/>
            </a:pPr>
            <a:r>
              <a:rPr lang="zh-CN" altLang="en-US" sz="2000">
                <a:latin typeface="Microsoft YaHei"/>
                <a:ea typeface="Microsoft YaHei"/>
                <a:cs typeface="Arial"/>
              </a:rPr>
              <a:t>Focuses on content-related info</a:t>
            </a:r>
          </a:p>
          <a:p>
            <a:pPr marL="342900" indent="-342900">
              <a:spcBef>
                <a:spcPts val="0"/>
              </a:spcBef>
              <a:spcAft>
                <a:spcPts val="0"/>
              </a:spcAft>
              <a:buFont typeface="Arial"/>
              <a:buChar char="•"/>
            </a:pPr>
            <a:r>
              <a:rPr lang="zh-CN" altLang="en-US" sz="2000">
                <a:latin typeface="Microsoft YaHei"/>
                <a:ea typeface="Microsoft YaHei"/>
                <a:cs typeface="Arial"/>
              </a:rPr>
              <a:t>Future: better balance between prosody and speaker, variable-rate tokens...</a:t>
            </a:r>
          </a:p>
        </p:txBody>
      </p:sp>
      <p:sp>
        <p:nvSpPr>
          <p:cNvPr id="14" name="Content Placeholder 2">
            <a:extLst>
              <a:ext uri="{FF2B5EF4-FFF2-40B4-BE49-F238E27FC236}">
                <a16:creationId xmlns:a16="http://schemas.microsoft.com/office/drawing/2014/main" id="{234ABD24-DE5E-F8AD-6416-0E78A91DFDCE}"/>
              </a:ext>
            </a:extLst>
          </p:cNvPr>
          <p:cNvSpPr txBox="1">
            <a:spLocks/>
          </p:cNvSpPr>
          <p:nvPr/>
        </p:nvSpPr>
        <p:spPr bwMode="auto">
          <a:xfrm>
            <a:off x="608263" y="4781640"/>
            <a:ext cx="11066476" cy="95472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a:lnSpc>
                <a:spcPct val="130000"/>
              </a:lnSpc>
            </a:pPr>
            <a:r>
              <a:rPr lang="zh-CN" altLang="en-US" kern="0">
                <a:latin typeface="Microsoft YaHei"/>
                <a:ea typeface="Microsoft YaHei"/>
                <a:cs typeface="Times New Roman"/>
              </a:rPr>
              <a:t>What's the best balance of bitrate and reconstruction quality?</a:t>
            </a:r>
          </a:p>
          <a:p>
            <a:pPr>
              <a:lnSpc>
                <a:spcPct val="130000"/>
              </a:lnSpc>
            </a:pPr>
            <a:r>
              <a:rPr lang="zh-CN" altLang="en-US" kern="0">
                <a:latin typeface="Microsoft YaHei"/>
                <a:ea typeface="Microsoft YaHei"/>
                <a:cs typeface="Times New Roman"/>
              </a:rPr>
              <a:t>What's the best balance between acoustic and semantic information?</a:t>
            </a:r>
          </a:p>
          <a:p>
            <a:pPr>
              <a:lnSpc>
                <a:spcPct val="130000"/>
              </a:lnSpc>
            </a:pPr>
            <a:r>
              <a:rPr lang="zh-CN" altLang="en-US" b="1" kern="0">
                <a:latin typeface="Microsoft YaHei"/>
                <a:ea typeface="Microsoft YaHei"/>
                <a:cs typeface="Times New Roman"/>
              </a:rPr>
              <a:t>Refer to our review for more details: arXiv </a:t>
            </a:r>
            <a:r>
              <a:rPr lang="zh-CN" b="1" kern="0">
                <a:latin typeface="Microsoft YaHei"/>
                <a:ea typeface="Microsoft YaHei"/>
                <a:cs typeface="Times New Roman"/>
              </a:rPr>
              <a:t>2502.06490</a:t>
            </a:r>
            <a:endParaRPr lang="en-US" altLang="zh-CN" b="1" kern="0">
              <a:latin typeface="Microsoft YaHei"/>
              <a:ea typeface="Microsoft YaHe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幻灯片编号占位符 3"/>
          <p:cNvSpPr>
            <a:spLocks noGrp="1"/>
          </p:cNvSpPr>
          <p:nvPr>
            <p:ph type="sldNum" sz="quarter" idx="12"/>
          </p:nvPr>
        </p:nvSpPr>
        <p:spPr/>
        <p:txBody>
          <a:bodyPr/>
          <a:lstStyle/>
          <a:p>
            <a:fld id="{E35E9E6D-B1E9-4F08-8E83-0E081C425F53}" type="slidenum">
              <a:rPr/>
              <a:t>66</a:t>
            </a:fld>
            <a:endParaRPr lang="de-DE"/>
          </a:p>
        </p:txBody>
      </p:sp>
      <p:sp>
        <p:nvSpPr>
          <p:cNvPr id="625" name="标题 2"/>
          <p:cNvSpPr>
            <a:spLocks noGrp="1"/>
          </p:cNvSpPr>
          <p:nvPr>
            <p:ph type="title"/>
          </p:nvPr>
        </p:nvSpPr>
        <p:spPr/>
        <p:txBody>
          <a:bodyPr/>
          <a:lstStyle/>
          <a:p>
            <a:r>
              <a:rPr lang="zh-CN" altLang="en-US">
                <a:latin typeface="Microsoft YaHei"/>
                <a:ea typeface="Microsoft YaHei"/>
                <a:cs typeface="Times New Roman"/>
              </a:rPr>
              <a:t>Contents</a:t>
            </a:r>
          </a:p>
        </p:txBody>
      </p:sp>
      <p:grpSp>
        <p:nvGrpSpPr>
          <p:cNvPr id="626" name="组合 4"/>
          <p:cNvGrpSpPr/>
          <p:nvPr/>
        </p:nvGrpSpPr>
        <p:grpSpPr>
          <a:xfrm>
            <a:off x="2764841" y="1203990"/>
            <a:ext cx="6635706" cy="4315461"/>
            <a:chOff x="2720345" y="1743508"/>
            <a:chExt cx="6635706" cy="4315461"/>
          </a:xfrm>
        </p:grpSpPr>
        <p:grpSp>
          <p:nvGrpSpPr>
            <p:cNvPr id="627" name="Group 5"/>
            <p:cNvGrpSpPr/>
            <p:nvPr/>
          </p:nvGrpSpPr>
          <p:grpSpPr>
            <a:xfrm>
              <a:off x="2738434" y="2655035"/>
              <a:ext cx="6517820" cy="643636"/>
              <a:chOff x="1325234" y="2840262"/>
              <a:chExt cx="5148327" cy="568325"/>
            </a:xfrm>
          </p:grpSpPr>
          <p:sp>
            <p:nvSpPr>
              <p:cNvPr id="628" name="Freeform 9"/>
              <p:cNvSpPr/>
              <p:nvPr/>
            </p:nvSpPr>
            <p:spPr bwMode="gray">
              <a:xfrm>
                <a:off x="2054341" y="2840262"/>
                <a:ext cx="441922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29"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30" name="Text Box 17"/>
              <p:cNvSpPr txBox="1">
                <a:spLocks noChangeArrowheads="1"/>
              </p:cNvSpPr>
              <p:nvPr/>
            </p:nvSpPr>
            <p:spPr bwMode="gray">
              <a:xfrm>
                <a:off x="1522457" y="2913877"/>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2</a:t>
                </a:r>
                <a:endParaRPr>
                  <a:ea typeface="等线" panose="02010600030101010101" pitchFamily="2" charset="-122"/>
                </a:endParaRPr>
              </a:p>
            </p:txBody>
          </p:sp>
          <p:sp>
            <p:nvSpPr>
              <p:cNvPr id="631" name="Text Box 13"/>
              <p:cNvSpPr txBox="1">
                <a:spLocks noChangeArrowheads="1"/>
              </p:cNvSpPr>
              <p:nvPr/>
            </p:nvSpPr>
            <p:spPr bwMode="gray">
              <a:xfrm>
                <a:off x="2077863" y="2964469"/>
                <a:ext cx="422246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Experimental Analysis of Discrete Tokens</a:t>
                </a:r>
                <a:endParaRPr lang="zh-CN" altLang="en-US" sz="2000">
                  <a:solidFill>
                    <a:schemeClr val="bg1"/>
                  </a:solidFill>
                  <a:cs typeface="Arial"/>
                </a:endParaRPr>
              </a:p>
            </p:txBody>
          </p:sp>
        </p:grpSp>
        <p:grpSp>
          <p:nvGrpSpPr>
            <p:cNvPr id="637" name="Group 25"/>
            <p:cNvGrpSpPr/>
            <p:nvPr/>
          </p:nvGrpSpPr>
          <p:grpSpPr>
            <a:xfrm>
              <a:off x="2750486" y="1743508"/>
              <a:ext cx="6505768" cy="643636"/>
              <a:chOff x="1325234" y="2840262"/>
              <a:chExt cx="5138808" cy="568325"/>
            </a:xfrm>
          </p:grpSpPr>
          <p:sp>
            <p:nvSpPr>
              <p:cNvPr id="638" name="Freeform 9"/>
              <p:cNvSpPr/>
              <p:nvPr/>
            </p:nvSpPr>
            <p:spPr bwMode="gray">
              <a:xfrm>
                <a:off x="2054341" y="2840262"/>
                <a:ext cx="4409701"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39"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0" name="Text Box 17"/>
              <p:cNvSpPr txBox="1">
                <a:spLocks noChangeArrowheads="1"/>
              </p:cNvSpPr>
              <p:nvPr/>
            </p:nvSpPr>
            <p:spPr bwMode="gray">
              <a:xfrm>
                <a:off x="1512938" y="2921595"/>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1</a:t>
                </a:r>
                <a:endParaRPr>
                  <a:ea typeface="等线" panose="02010600030101010101" pitchFamily="2" charset="-122"/>
                </a:endParaRPr>
              </a:p>
            </p:txBody>
          </p:sp>
          <p:sp>
            <p:nvSpPr>
              <p:cNvPr id="641" name="Text Box 13"/>
              <p:cNvSpPr txBox="1">
                <a:spLocks noChangeArrowheads="1"/>
              </p:cNvSpPr>
              <p:nvPr/>
            </p:nvSpPr>
            <p:spPr bwMode="gray">
              <a:xfrm>
                <a:off x="2080899" y="2964471"/>
                <a:ext cx="4222463"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Discrete Speech Tokens: Taxonomy</a:t>
                </a:r>
                <a:endParaRPr lang="zh-CN" altLang="en-US" sz="2000">
                  <a:solidFill>
                    <a:schemeClr val="bg1"/>
                  </a:solidFill>
                  <a:cs typeface="Arial"/>
                </a:endParaRPr>
              </a:p>
            </p:txBody>
          </p:sp>
        </p:grpSp>
        <p:grpSp>
          <p:nvGrpSpPr>
            <p:cNvPr id="642" name="Group 25"/>
            <p:cNvGrpSpPr/>
            <p:nvPr/>
          </p:nvGrpSpPr>
          <p:grpSpPr>
            <a:xfrm>
              <a:off x="2720345" y="3580616"/>
              <a:ext cx="6609723" cy="643636"/>
              <a:chOff x="1325234" y="2781270"/>
              <a:chExt cx="5211484" cy="568325"/>
            </a:xfrm>
          </p:grpSpPr>
          <p:sp>
            <p:nvSpPr>
              <p:cNvPr id="643" name="Freeform 9"/>
              <p:cNvSpPr/>
              <p:nvPr/>
            </p:nvSpPr>
            <p:spPr bwMode="gray">
              <a:xfrm>
                <a:off x="2054341" y="2781270"/>
                <a:ext cx="4420496"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4" name="Freeform 10"/>
              <p:cNvSpPr/>
              <p:nvPr/>
            </p:nvSpPr>
            <p:spPr bwMode="gray">
              <a:xfrm>
                <a:off x="1325234" y="2781270"/>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5" name="Text Box 17"/>
              <p:cNvSpPr txBox="1">
                <a:spLocks noChangeArrowheads="1"/>
              </p:cNvSpPr>
              <p:nvPr/>
            </p:nvSpPr>
            <p:spPr bwMode="gray">
              <a:xfrm>
                <a:off x="1522457" y="2854554"/>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b="1">
                    <a:solidFill>
                      <a:schemeClr val="bg1"/>
                    </a:solidFill>
                    <a:latin typeface="Microsoft YaHei"/>
                    <a:ea typeface="Microsoft YaHei"/>
                    <a:cs typeface="Arial"/>
                  </a:rPr>
                  <a:t>3</a:t>
                </a:r>
                <a:endParaRPr>
                  <a:ea typeface="等线" panose="02010600030101010101" pitchFamily="2" charset="-122"/>
                </a:endParaRPr>
              </a:p>
            </p:txBody>
          </p:sp>
          <p:sp>
            <p:nvSpPr>
              <p:cNvPr id="646" name="Text Box 13"/>
              <p:cNvSpPr txBox="1">
                <a:spLocks noChangeArrowheads="1"/>
              </p:cNvSpPr>
              <p:nvPr/>
            </p:nvSpPr>
            <p:spPr bwMode="gray">
              <a:xfrm>
                <a:off x="2090764" y="2899123"/>
                <a:ext cx="444595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en-US" altLang="zh-CN" sz="2000" b="1">
                    <a:solidFill>
                      <a:schemeClr val="bg1">
                        <a:alpha val="100000"/>
                      </a:schemeClr>
                    </a:solidFill>
                    <a:latin typeface="Microsoft YaHei"/>
                    <a:ea typeface="Microsoft YaHei"/>
                    <a:cs typeface="Arial"/>
                  </a:rPr>
                  <a:t>Discrete Token</a:t>
                </a:r>
                <a:r>
                  <a:rPr lang="zh-CN" sz="2000" b="1">
                    <a:solidFill>
                      <a:schemeClr val="bg1">
                        <a:alpha val="100000"/>
                      </a:schemeClr>
                    </a:solidFill>
                    <a:latin typeface="Microsoft YaHei"/>
                    <a:ea typeface="Microsoft YaHei"/>
                    <a:cs typeface="Arial"/>
                  </a:rPr>
                  <a:t> </a:t>
                </a:r>
                <a:r>
                  <a:rPr lang="en-HK" altLang="zh-CN" sz="2000" b="1">
                    <a:solidFill>
                      <a:schemeClr val="bg1">
                        <a:alpha val="100000"/>
                      </a:schemeClr>
                    </a:solidFill>
                    <a:latin typeface="Microsoft YaHei"/>
                    <a:ea typeface="Microsoft YaHei"/>
                    <a:cs typeface="Arial"/>
                  </a:rPr>
                  <a:t>Based</a:t>
                </a:r>
                <a:r>
                  <a:rPr lang="en-US" altLang="zh-CN" sz="2000" b="1">
                    <a:solidFill>
                      <a:schemeClr val="bg1">
                        <a:alpha val="100000"/>
                      </a:schemeClr>
                    </a:solidFill>
                    <a:latin typeface="Microsoft YaHei"/>
                    <a:ea typeface="Microsoft YaHei"/>
                    <a:cs typeface="Arial"/>
                  </a:rPr>
                  <a:t> </a:t>
                </a:r>
                <a:r>
                  <a:rPr lang="zh-CN" sz="2000" b="1">
                    <a:solidFill>
                      <a:schemeClr val="bg1">
                        <a:alpha val="100000"/>
                      </a:schemeClr>
                    </a:solidFill>
                    <a:latin typeface="Microsoft YaHei"/>
                    <a:ea typeface="Microsoft YaHei"/>
                    <a:cs typeface="Arial"/>
                  </a:rPr>
                  <a:t>Spee</a:t>
                </a:r>
                <a:r>
                  <a:rPr lang="en-US" altLang="zh-CN" sz="2000" b="1" err="1">
                    <a:solidFill>
                      <a:schemeClr val="bg1">
                        <a:alpha val="100000"/>
                      </a:schemeClr>
                    </a:solidFill>
                    <a:latin typeface="Microsoft YaHei"/>
                    <a:ea typeface="Microsoft YaHei"/>
                    <a:cs typeface="Arial"/>
                  </a:rPr>
                  <a:t>ch</a:t>
                </a:r>
                <a:r>
                  <a:rPr lang="zh-CN" sz="2000" b="1">
                    <a:solidFill>
                      <a:schemeClr val="bg1">
                        <a:alpha val="100000"/>
                      </a:schemeClr>
                    </a:solidFill>
                    <a:latin typeface="Microsoft YaHei"/>
                    <a:ea typeface="Microsoft YaHei"/>
                    <a:cs typeface="Arial"/>
                  </a:rPr>
                  <a:t> </a:t>
                </a:r>
                <a:r>
                  <a:rPr lang="en-US" altLang="zh-CN" sz="2000" b="1">
                    <a:solidFill>
                      <a:schemeClr val="bg1">
                        <a:alpha val="100000"/>
                      </a:schemeClr>
                    </a:solidFill>
                    <a:latin typeface="Microsoft YaHei"/>
                    <a:ea typeface="Microsoft YaHei"/>
                    <a:cs typeface="Arial"/>
                  </a:rPr>
                  <a:t>Synthesis</a:t>
                </a:r>
                <a:endParaRPr lang="zh-CN" altLang="en-US" sz="1600"/>
              </a:p>
            </p:txBody>
          </p:sp>
        </p:grpSp>
        <p:sp>
          <p:nvSpPr>
            <p:cNvPr id="647" name="Freeform 9"/>
            <p:cNvSpPr/>
            <p:nvPr/>
          </p:nvSpPr>
          <p:spPr bwMode="gray">
            <a:xfrm>
              <a:off x="3666918" y="4503005"/>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8" name="Freeform 10"/>
            <p:cNvSpPr/>
            <p:nvPr/>
          </p:nvSpPr>
          <p:spPr bwMode="gray">
            <a:xfrm>
              <a:off x="2742192" y="4503005"/>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49" name="Text Box 17"/>
            <p:cNvSpPr txBox="1">
              <a:spLocks noChangeArrowheads="1"/>
            </p:cNvSpPr>
            <p:nvPr/>
          </p:nvSpPr>
          <p:spPr bwMode="gray">
            <a:xfrm>
              <a:off x="2992330" y="4586000"/>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4</a:t>
              </a:r>
              <a:endParaRPr>
                <a:ea typeface="等线" panose="02010600030101010101" pitchFamily="2" charset="-122"/>
              </a:endParaRPr>
            </a:p>
          </p:txBody>
        </p:sp>
        <p:sp>
          <p:nvSpPr>
            <p:cNvPr id="650" name="Text Box 13"/>
            <p:cNvSpPr txBox="1">
              <a:spLocks noChangeArrowheads="1"/>
            </p:cNvSpPr>
            <p:nvPr/>
          </p:nvSpPr>
          <p:spPr bwMode="gray">
            <a:xfrm>
              <a:off x="3713113" y="4635681"/>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Spoken LLMs with Discrete Speech Tokens</a:t>
              </a:r>
              <a:endParaRPr lang="zh-CN" sz="2000">
                <a:solidFill>
                  <a:schemeClr val="bg1"/>
                </a:solidFill>
                <a:cs typeface="Arial"/>
              </a:endParaRPr>
            </a:p>
          </p:txBody>
        </p:sp>
        <p:sp>
          <p:nvSpPr>
            <p:cNvPr id="651" name="Freeform 9"/>
            <p:cNvSpPr/>
            <p:nvPr/>
          </p:nvSpPr>
          <p:spPr bwMode="gray">
            <a:xfrm>
              <a:off x="3673541" y="5415333"/>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52" name="Freeform 10"/>
            <p:cNvSpPr/>
            <p:nvPr/>
          </p:nvSpPr>
          <p:spPr bwMode="gray">
            <a:xfrm>
              <a:off x="2748815" y="5415333"/>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53" name="Text Box 17"/>
            <p:cNvSpPr txBox="1">
              <a:spLocks noChangeArrowheads="1"/>
            </p:cNvSpPr>
            <p:nvPr/>
          </p:nvSpPr>
          <p:spPr bwMode="gray">
            <a:xfrm>
              <a:off x="2998953" y="5498328"/>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5</a:t>
              </a:r>
              <a:endParaRPr>
                <a:ea typeface="等线" panose="02010600030101010101" pitchFamily="2" charset="-122"/>
              </a:endParaRPr>
            </a:p>
          </p:txBody>
        </p:sp>
        <p:sp>
          <p:nvSpPr>
            <p:cNvPr id="654" name="Text Box 13"/>
            <p:cNvSpPr txBox="1">
              <a:spLocks noChangeArrowheads="1"/>
            </p:cNvSpPr>
            <p:nvPr/>
          </p:nvSpPr>
          <p:spPr bwMode="gray">
            <a:xfrm>
              <a:off x="3719736" y="5548009"/>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Conclusion, Challenges, Future Vision</a:t>
              </a:r>
              <a:endParaRPr lang="zh-CN" sz="2000">
                <a:solidFill>
                  <a:schemeClr val="bg1"/>
                </a:solidFill>
                <a:cs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69E1-E33D-14FD-F112-F3547D6E5B82}"/>
              </a:ext>
            </a:extLst>
          </p:cNvPr>
          <p:cNvSpPr>
            <a:spLocks noGrp="1"/>
          </p:cNvSpPr>
          <p:nvPr>
            <p:ph type="title"/>
          </p:nvPr>
        </p:nvSpPr>
        <p:spPr/>
        <p:txBody>
          <a:bodyPr/>
          <a:lstStyle/>
          <a:p>
            <a:r>
              <a:rPr lang="en-US" altLang="zh-CN"/>
              <a:t>Discrete Token</a:t>
            </a:r>
            <a:r>
              <a:rPr lang="zh-CN" altLang="en-US"/>
              <a:t> </a:t>
            </a:r>
            <a:r>
              <a:rPr lang="en-HK" altLang="zh-CN"/>
              <a:t>Based</a:t>
            </a:r>
            <a:r>
              <a:rPr lang="en-US" altLang="zh-CN"/>
              <a:t> </a:t>
            </a:r>
            <a:r>
              <a:rPr lang="en-HK" altLang="zh-CN"/>
              <a:t>TTS</a:t>
            </a:r>
            <a:endParaRPr lang="zh-CN" altLang="en-US"/>
          </a:p>
        </p:txBody>
      </p:sp>
      <p:sp>
        <p:nvSpPr>
          <p:cNvPr id="4" name="Slide Number Placeholder 3">
            <a:extLst>
              <a:ext uri="{FF2B5EF4-FFF2-40B4-BE49-F238E27FC236}">
                <a16:creationId xmlns:a16="http://schemas.microsoft.com/office/drawing/2014/main" id="{2E43682E-4804-AC5F-F198-4CA288FA51DE}"/>
              </a:ext>
            </a:extLst>
          </p:cNvPr>
          <p:cNvSpPr>
            <a:spLocks noGrp="1"/>
          </p:cNvSpPr>
          <p:nvPr>
            <p:ph type="sldNum" sz="quarter" idx="12"/>
          </p:nvPr>
        </p:nvSpPr>
        <p:spPr/>
        <p:txBody>
          <a:bodyPr/>
          <a:lstStyle/>
          <a:p>
            <a:fld id="{E35E9E6D-B1E9-4F08-8E83-0E081C425F53}" type="slidenum">
              <a:rPr lang="en-US" smtClean="0"/>
              <a:pPr/>
              <a:t>67</a:t>
            </a:fld>
            <a:endParaRPr lang="en-US"/>
          </a:p>
        </p:txBody>
      </p:sp>
      <p:grpSp>
        <p:nvGrpSpPr>
          <p:cNvPr id="134" name="Group 133">
            <a:extLst>
              <a:ext uri="{FF2B5EF4-FFF2-40B4-BE49-F238E27FC236}">
                <a16:creationId xmlns:a16="http://schemas.microsoft.com/office/drawing/2014/main" id="{CBB2A97A-2D3B-F249-D90E-87C252DCA050}"/>
              </a:ext>
            </a:extLst>
          </p:cNvPr>
          <p:cNvGrpSpPr/>
          <p:nvPr/>
        </p:nvGrpSpPr>
        <p:grpSpPr>
          <a:xfrm>
            <a:off x="464617" y="1437558"/>
            <a:ext cx="10889183" cy="1866894"/>
            <a:chOff x="419193" y="1676816"/>
            <a:chExt cx="10889183" cy="1866894"/>
          </a:xfrm>
        </p:grpSpPr>
        <p:sp>
          <p:nvSpPr>
            <p:cNvPr id="153" name="Rectangle 152">
              <a:extLst>
                <a:ext uri="{FF2B5EF4-FFF2-40B4-BE49-F238E27FC236}">
                  <a16:creationId xmlns:a16="http://schemas.microsoft.com/office/drawing/2014/main" id="{85D66728-6013-8802-D91B-32C24166F817}"/>
                </a:ext>
              </a:extLst>
            </p:cNvPr>
            <p:cNvSpPr/>
            <p:nvPr/>
          </p:nvSpPr>
          <p:spPr>
            <a:xfrm>
              <a:off x="2596632" y="2070262"/>
              <a:ext cx="2340000" cy="1080000"/>
            </a:xfrm>
            <a:prstGeom prst="rect">
              <a:avLst/>
            </a:prstGeom>
            <a:solidFill>
              <a:srgbClr val="D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Mel Spectrogram Generator </a:t>
              </a:r>
            </a:p>
          </p:txBody>
        </p:sp>
        <p:sp>
          <p:nvSpPr>
            <p:cNvPr id="154" name="Rectangle 153">
              <a:extLst>
                <a:ext uri="{FF2B5EF4-FFF2-40B4-BE49-F238E27FC236}">
                  <a16:creationId xmlns:a16="http://schemas.microsoft.com/office/drawing/2014/main" id="{864787B3-9706-AECF-BD84-83CAAECBAF55}"/>
                </a:ext>
              </a:extLst>
            </p:cNvPr>
            <p:cNvSpPr/>
            <p:nvPr/>
          </p:nvSpPr>
          <p:spPr>
            <a:xfrm>
              <a:off x="7255367" y="2070262"/>
              <a:ext cx="2340000" cy="1080000"/>
            </a:xfrm>
            <a:prstGeom prst="rect">
              <a:avLst/>
            </a:prstGeom>
            <a:solidFill>
              <a:srgbClr val="D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Mel based Vocoder</a:t>
              </a:r>
            </a:p>
          </p:txBody>
        </p:sp>
        <p:sp>
          <p:nvSpPr>
            <p:cNvPr id="155" name="TextBox 154">
              <a:extLst>
                <a:ext uri="{FF2B5EF4-FFF2-40B4-BE49-F238E27FC236}">
                  <a16:creationId xmlns:a16="http://schemas.microsoft.com/office/drawing/2014/main" id="{8DF91EF7-DB91-A4A4-8B2B-233C018EE7F3}"/>
                </a:ext>
              </a:extLst>
            </p:cNvPr>
            <p:cNvSpPr txBox="1"/>
            <p:nvPr/>
          </p:nvSpPr>
          <p:spPr>
            <a:xfrm>
              <a:off x="419193" y="2194764"/>
              <a:ext cx="1534783" cy="830997"/>
            </a:xfrm>
            <a:prstGeom prst="rect">
              <a:avLst/>
            </a:prstGeom>
            <a:noFill/>
          </p:spPr>
          <p:txBody>
            <a:bodyPr wrap="square" rtlCol="0">
              <a:spAutoFit/>
            </a:bodyPr>
            <a:lstStyle/>
            <a:p>
              <a:pPr algn="ctr"/>
              <a:r>
                <a:rPr lang="en-US" sz="2400">
                  <a:solidFill>
                    <a:schemeClr val="tx1">
                      <a:lumMod val="95000"/>
                      <a:lumOff val="5000"/>
                    </a:schemeClr>
                  </a:solidFill>
                  <a:ea typeface="等线" panose="02010600030101010101" pitchFamily="2" charset="-122"/>
                </a:rPr>
                <a:t>Input </a:t>
              </a:r>
            </a:p>
            <a:p>
              <a:pPr algn="ctr"/>
              <a:r>
                <a:rPr lang="en-US" sz="2400">
                  <a:solidFill>
                    <a:schemeClr val="tx1">
                      <a:lumMod val="95000"/>
                      <a:lumOff val="5000"/>
                    </a:schemeClr>
                  </a:solidFill>
                  <a:ea typeface="等线" panose="02010600030101010101" pitchFamily="2" charset="-122"/>
                </a:rPr>
                <a:t>Text</a:t>
              </a:r>
              <a:endParaRPr lang="en-US" sz="2400" i="1">
                <a:solidFill>
                  <a:schemeClr val="tx1">
                    <a:lumMod val="95000"/>
                    <a:lumOff val="5000"/>
                  </a:schemeClr>
                </a:solidFill>
                <a:ea typeface="等线" panose="02010600030101010101" pitchFamily="2" charset="-122"/>
              </a:endParaRPr>
            </a:p>
          </p:txBody>
        </p:sp>
        <p:pic>
          <p:nvPicPr>
            <p:cNvPr id="5" name="Picture 4">
              <a:extLst>
                <a:ext uri="{FF2B5EF4-FFF2-40B4-BE49-F238E27FC236}">
                  <a16:creationId xmlns:a16="http://schemas.microsoft.com/office/drawing/2014/main" id="{1FCF67AD-B07B-C540-38A0-8618DA8FB85E}"/>
                </a:ext>
              </a:extLst>
            </p:cNvPr>
            <p:cNvPicPr>
              <a:picLocks noChangeAspect="1"/>
            </p:cNvPicPr>
            <p:nvPr/>
          </p:nvPicPr>
          <p:blipFill>
            <a:blip r:embed="rId3"/>
            <a:stretch>
              <a:fillRect/>
            </a:stretch>
          </p:blipFill>
          <p:spPr>
            <a:xfrm rot="5400000">
              <a:off x="5461303" y="2093551"/>
              <a:ext cx="1269393" cy="1033423"/>
            </a:xfrm>
            <a:prstGeom prst="rect">
              <a:avLst/>
            </a:prstGeom>
          </p:spPr>
        </p:pic>
        <p:pic>
          <p:nvPicPr>
            <p:cNvPr id="38" name="Picture 37">
              <a:extLst>
                <a:ext uri="{FF2B5EF4-FFF2-40B4-BE49-F238E27FC236}">
                  <a16:creationId xmlns:a16="http://schemas.microsoft.com/office/drawing/2014/main" id="{18FB4B5D-F37C-776A-FBC8-A22DDE3E85C2}"/>
                </a:ext>
              </a:extLst>
            </p:cNvPr>
            <p:cNvPicPr>
              <a:picLocks noChangeAspect="1"/>
            </p:cNvPicPr>
            <p:nvPr/>
          </p:nvPicPr>
          <p:blipFill>
            <a:blip r:embed="rId4"/>
            <a:stretch>
              <a:fillRect/>
            </a:stretch>
          </p:blipFill>
          <p:spPr>
            <a:xfrm rot="5400000">
              <a:off x="9839753" y="2075086"/>
              <a:ext cx="1866894" cy="1070353"/>
            </a:xfrm>
            <a:prstGeom prst="rect">
              <a:avLst/>
            </a:prstGeom>
          </p:spPr>
        </p:pic>
        <p:cxnSp>
          <p:nvCxnSpPr>
            <p:cNvPr id="40" name="Straight Arrow Connector 39">
              <a:extLst>
                <a:ext uri="{FF2B5EF4-FFF2-40B4-BE49-F238E27FC236}">
                  <a16:creationId xmlns:a16="http://schemas.microsoft.com/office/drawing/2014/main" id="{B6A55DC4-AC90-B515-804C-F0CFE84119EB}"/>
                </a:ext>
              </a:extLst>
            </p:cNvPr>
            <p:cNvCxnSpPr>
              <a:cxnSpLocks/>
              <a:stCxn id="155" idx="3"/>
              <a:endCxn id="153" idx="1"/>
            </p:cNvCxnSpPr>
            <p:nvPr/>
          </p:nvCxnSpPr>
          <p:spPr>
            <a:xfrm flipV="1">
              <a:off x="1953976" y="2610262"/>
              <a:ext cx="642656" cy="1"/>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2F75EB38-E790-A2A3-C04D-80C1D4F7BE82}"/>
                </a:ext>
              </a:extLst>
            </p:cNvPr>
            <p:cNvCxnSpPr>
              <a:cxnSpLocks/>
              <a:stCxn id="153" idx="3"/>
              <a:endCxn id="5" idx="2"/>
            </p:cNvCxnSpPr>
            <p:nvPr/>
          </p:nvCxnSpPr>
          <p:spPr>
            <a:xfrm>
              <a:off x="4936632" y="2610262"/>
              <a:ext cx="642656" cy="1"/>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0DA6C35-BB85-13CA-580D-2939AC126A08}"/>
                </a:ext>
              </a:extLst>
            </p:cNvPr>
            <p:cNvCxnSpPr>
              <a:cxnSpLocks/>
              <a:stCxn id="5" idx="0"/>
              <a:endCxn id="154" idx="1"/>
            </p:cNvCxnSpPr>
            <p:nvPr/>
          </p:nvCxnSpPr>
          <p:spPr>
            <a:xfrm flipV="1">
              <a:off x="6612711" y="2610262"/>
              <a:ext cx="642656" cy="1"/>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1D15AE05-8E90-DCC0-50D9-DCD6A19A417C}"/>
                </a:ext>
              </a:extLst>
            </p:cNvPr>
            <p:cNvCxnSpPr>
              <a:cxnSpLocks/>
              <a:stCxn id="154" idx="3"/>
              <a:endCxn id="38" idx="2"/>
            </p:cNvCxnSpPr>
            <p:nvPr/>
          </p:nvCxnSpPr>
          <p:spPr>
            <a:xfrm>
              <a:off x="9595367" y="2610262"/>
              <a:ext cx="642657" cy="1"/>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grpSp>
      <p:grpSp>
        <p:nvGrpSpPr>
          <p:cNvPr id="135" name="Group 134">
            <a:extLst>
              <a:ext uri="{FF2B5EF4-FFF2-40B4-BE49-F238E27FC236}">
                <a16:creationId xmlns:a16="http://schemas.microsoft.com/office/drawing/2014/main" id="{847CA620-7ADF-8921-8D01-515A6298133E}"/>
              </a:ext>
            </a:extLst>
          </p:cNvPr>
          <p:cNvGrpSpPr/>
          <p:nvPr/>
        </p:nvGrpSpPr>
        <p:grpSpPr>
          <a:xfrm>
            <a:off x="464617" y="3827518"/>
            <a:ext cx="10889183" cy="1866894"/>
            <a:chOff x="419193" y="3908438"/>
            <a:chExt cx="10889183" cy="1866894"/>
          </a:xfrm>
        </p:grpSpPr>
        <p:sp>
          <p:nvSpPr>
            <p:cNvPr id="151" name="Rectangle 150">
              <a:extLst>
                <a:ext uri="{FF2B5EF4-FFF2-40B4-BE49-F238E27FC236}">
                  <a16:creationId xmlns:a16="http://schemas.microsoft.com/office/drawing/2014/main" id="{AE6CBAD0-8908-5315-374F-090499EB7739}"/>
                </a:ext>
              </a:extLst>
            </p:cNvPr>
            <p:cNvSpPr/>
            <p:nvPr/>
          </p:nvSpPr>
          <p:spPr>
            <a:xfrm>
              <a:off x="2596632" y="4301884"/>
              <a:ext cx="2340000" cy="108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Acoustic Token Generator </a:t>
              </a:r>
            </a:p>
          </p:txBody>
        </p:sp>
        <p:sp>
          <p:nvSpPr>
            <p:cNvPr id="152" name="Rectangle 151">
              <a:extLst>
                <a:ext uri="{FF2B5EF4-FFF2-40B4-BE49-F238E27FC236}">
                  <a16:creationId xmlns:a16="http://schemas.microsoft.com/office/drawing/2014/main" id="{3DC1147B-2997-5DF2-6D4A-0E532AE98415}"/>
                </a:ext>
              </a:extLst>
            </p:cNvPr>
            <p:cNvSpPr/>
            <p:nvPr/>
          </p:nvSpPr>
          <p:spPr>
            <a:xfrm>
              <a:off x="7255367" y="4301884"/>
              <a:ext cx="2340000" cy="108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Token based Vocoder</a:t>
              </a:r>
            </a:p>
          </p:txBody>
        </p:sp>
        <p:pic>
          <p:nvPicPr>
            <p:cNvPr id="32" name="Picture 31">
              <a:extLst>
                <a:ext uri="{FF2B5EF4-FFF2-40B4-BE49-F238E27FC236}">
                  <a16:creationId xmlns:a16="http://schemas.microsoft.com/office/drawing/2014/main" id="{CD20A0D4-50F1-DF56-0045-2DE088F86928}"/>
                </a:ext>
              </a:extLst>
            </p:cNvPr>
            <p:cNvPicPr>
              <a:picLocks noChangeAspect="1"/>
            </p:cNvPicPr>
            <p:nvPr/>
          </p:nvPicPr>
          <p:blipFill>
            <a:blip r:embed="rId5"/>
            <a:stretch>
              <a:fillRect/>
            </a:stretch>
          </p:blipFill>
          <p:spPr>
            <a:xfrm>
              <a:off x="5579288" y="4117984"/>
              <a:ext cx="1033423" cy="1447800"/>
            </a:xfrm>
            <a:prstGeom prst="rect">
              <a:avLst/>
            </a:prstGeom>
            <a:ln>
              <a:solidFill>
                <a:srgbClr val="9B307C"/>
              </a:solidFill>
            </a:ln>
          </p:spPr>
        </p:pic>
        <p:sp>
          <p:nvSpPr>
            <p:cNvPr id="33" name="TextBox 32">
              <a:extLst>
                <a:ext uri="{FF2B5EF4-FFF2-40B4-BE49-F238E27FC236}">
                  <a16:creationId xmlns:a16="http://schemas.microsoft.com/office/drawing/2014/main" id="{B3DE4B74-7A54-860C-91CB-EBC3AAADE264}"/>
                </a:ext>
              </a:extLst>
            </p:cNvPr>
            <p:cNvSpPr txBox="1"/>
            <p:nvPr/>
          </p:nvSpPr>
          <p:spPr>
            <a:xfrm>
              <a:off x="419193" y="4426386"/>
              <a:ext cx="1534783" cy="830997"/>
            </a:xfrm>
            <a:prstGeom prst="rect">
              <a:avLst/>
            </a:prstGeom>
            <a:noFill/>
          </p:spPr>
          <p:txBody>
            <a:bodyPr wrap="square" rtlCol="0">
              <a:spAutoFit/>
            </a:bodyPr>
            <a:lstStyle/>
            <a:p>
              <a:pPr algn="ctr"/>
              <a:r>
                <a:rPr lang="en-US" sz="2400">
                  <a:solidFill>
                    <a:schemeClr val="tx1">
                      <a:lumMod val="95000"/>
                      <a:lumOff val="5000"/>
                    </a:schemeClr>
                  </a:solidFill>
                  <a:ea typeface="等线" panose="02010600030101010101" pitchFamily="2" charset="-122"/>
                </a:rPr>
                <a:t>Input </a:t>
              </a:r>
            </a:p>
            <a:p>
              <a:pPr algn="ctr"/>
              <a:r>
                <a:rPr lang="en-US" sz="2400">
                  <a:solidFill>
                    <a:schemeClr val="tx1">
                      <a:lumMod val="95000"/>
                      <a:lumOff val="5000"/>
                    </a:schemeClr>
                  </a:solidFill>
                  <a:ea typeface="等线" panose="02010600030101010101" pitchFamily="2" charset="-122"/>
                </a:rPr>
                <a:t>Text</a:t>
              </a:r>
              <a:endParaRPr lang="en-US" sz="2400" i="1">
                <a:solidFill>
                  <a:schemeClr val="tx1">
                    <a:lumMod val="95000"/>
                    <a:lumOff val="5000"/>
                  </a:schemeClr>
                </a:solidFill>
                <a:ea typeface="等线" panose="02010600030101010101" pitchFamily="2" charset="-122"/>
              </a:endParaRPr>
            </a:p>
          </p:txBody>
        </p:sp>
        <p:pic>
          <p:nvPicPr>
            <p:cNvPr id="39" name="Picture 38">
              <a:extLst>
                <a:ext uri="{FF2B5EF4-FFF2-40B4-BE49-F238E27FC236}">
                  <a16:creationId xmlns:a16="http://schemas.microsoft.com/office/drawing/2014/main" id="{5EFAF699-68A4-3278-AE5A-A6433DED396E}"/>
                </a:ext>
              </a:extLst>
            </p:cNvPr>
            <p:cNvPicPr>
              <a:picLocks noChangeAspect="1"/>
            </p:cNvPicPr>
            <p:nvPr/>
          </p:nvPicPr>
          <p:blipFill>
            <a:blip r:embed="rId4"/>
            <a:stretch>
              <a:fillRect/>
            </a:stretch>
          </p:blipFill>
          <p:spPr>
            <a:xfrm rot="5400000">
              <a:off x="9839753" y="4306708"/>
              <a:ext cx="1866894" cy="1070353"/>
            </a:xfrm>
            <a:prstGeom prst="rect">
              <a:avLst/>
            </a:prstGeom>
          </p:spPr>
        </p:pic>
        <p:cxnSp>
          <p:nvCxnSpPr>
            <p:cNvPr id="46" name="Straight Arrow Connector 45">
              <a:extLst>
                <a:ext uri="{FF2B5EF4-FFF2-40B4-BE49-F238E27FC236}">
                  <a16:creationId xmlns:a16="http://schemas.microsoft.com/office/drawing/2014/main" id="{782BFC93-DC9D-CA74-219D-CC9902951759}"/>
                </a:ext>
              </a:extLst>
            </p:cNvPr>
            <p:cNvCxnSpPr>
              <a:cxnSpLocks/>
              <a:endCxn id="151" idx="1"/>
            </p:cNvCxnSpPr>
            <p:nvPr/>
          </p:nvCxnSpPr>
          <p:spPr>
            <a:xfrm>
              <a:off x="1828800" y="4841884"/>
              <a:ext cx="767832" cy="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109A7E54-19FE-026B-8066-E5C7CA9FAB80}"/>
                </a:ext>
              </a:extLst>
            </p:cNvPr>
            <p:cNvCxnSpPr>
              <a:cxnSpLocks/>
              <a:stCxn id="151" idx="3"/>
              <a:endCxn id="32" idx="1"/>
            </p:cNvCxnSpPr>
            <p:nvPr/>
          </p:nvCxnSpPr>
          <p:spPr>
            <a:xfrm>
              <a:off x="4936632" y="4841884"/>
              <a:ext cx="642656" cy="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E1B00B4-D47F-DC17-3659-5D4E36C9322E}"/>
                </a:ext>
              </a:extLst>
            </p:cNvPr>
            <p:cNvCxnSpPr>
              <a:cxnSpLocks/>
              <a:stCxn id="32" idx="3"/>
              <a:endCxn id="152" idx="1"/>
            </p:cNvCxnSpPr>
            <p:nvPr/>
          </p:nvCxnSpPr>
          <p:spPr>
            <a:xfrm>
              <a:off x="6612711" y="4841884"/>
              <a:ext cx="642656" cy="0"/>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C51562F2-AA2B-9285-B8CA-3C0F12EDB148}"/>
                </a:ext>
              </a:extLst>
            </p:cNvPr>
            <p:cNvCxnSpPr>
              <a:cxnSpLocks/>
              <a:stCxn id="152" idx="3"/>
              <a:endCxn id="39" idx="2"/>
            </p:cNvCxnSpPr>
            <p:nvPr/>
          </p:nvCxnSpPr>
          <p:spPr>
            <a:xfrm>
              <a:off x="9595367" y="4841884"/>
              <a:ext cx="642657" cy="1"/>
            </a:xfrm>
            <a:prstGeom prst="straightConnector1">
              <a:avLst/>
            </a:prstGeom>
            <a:ln w="28575">
              <a:tailEnd type="triangle" w="lg" len="lg"/>
            </a:ln>
          </p:spPr>
          <p:style>
            <a:lnRef idx="1">
              <a:schemeClr val="dk1"/>
            </a:lnRef>
            <a:fillRef idx="0">
              <a:schemeClr val="dk1"/>
            </a:fillRef>
            <a:effectRef idx="0">
              <a:schemeClr val="dk1"/>
            </a:effectRef>
            <a:fontRef idx="minor">
              <a:schemeClr val="tx1"/>
            </a:fontRef>
          </p:style>
        </p:cxnSp>
      </p:grpSp>
      <p:sp>
        <p:nvSpPr>
          <p:cNvPr id="131" name="TextBox 130">
            <a:extLst>
              <a:ext uri="{FF2B5EF4-FFF2-40B4-BE49-F238E27FC236}">
                <a16:creationId xmlns:a16="http://schemas.microsoft.com/office/drawing/2014/main" id="{899C9340-FA1F-A33F-4BFA-CAC43ECBB41F}"/>
              </a:ext>
            </a:extLst>
          </p:cNvPr>
          <p:cNvSpPr txBox="1"/>
          <p:nvPr/>
        </p:nvSpPr>
        <p:spPr>
          <a:xfrm>
            <a:off x="4567317" y="3173239"/>
            <a:ext cx="2683782" cy="461665"/>
          </a:xfrm>
          <a:prstGeom prst="rect">
            <a:avLst/>
          </a:prstGeom>
          <a:noFill/>
        </p:spPr>
        <p:txBody>
          <a:bodyPr wrap="square">
            <a:spAutoFit/>
          </a:bodyPr>
          <a:lstStyle/>
          <a:p>
            <a:r>
              <a:rPr lang="en-US" sz="2400">
                <a:ea typeface="等线" panose="02010600030101010101" pitchFamily="2" charset="-122"/>
              </a:rPr>
              <a:t>MEL </a:t>
            </a:r>
            <a:r>
              <a:rPr lang="en-US" altLang="zh-CN" sz="2400">
                <a:ea typeface="等线" panose="02010600030101010101" pitchFamily="2" charset="-122"/>
              </a:rPr>
              <a:t>based TTS</a:t>
            </a:r>
            <a:endParaRPr lang="en-US" sz="2400">
              <a:ea typeface="等线" panose="02010600030101010101" pitchFamily="2" charset="-122"/>
            </a:endParaRPr>
          </a:p>
        </p:txBody>
      </p:sp>
      <p:sp>
        <p:nvSpPr>
          <p:cNvPr id="133" name="TextBox 132">
            <a:extLst>
              <a:ext uri="{FF2B5EF4-FFF2-40B4-BE49-F238E27FC236}">
                <a16:creationId xmlns:a16="http://schemas.microsoft.com/office/drawing/2014/main" id="{81604461-D867-E112-6F43-A6BDFFC78D07}"/>
              </a:ext>
            </a:extLst>
          </p:cNvPr>
          <p:cNvSpPr txBox="1"/>
          <p:nvPr/>
        </p:nvSpPr>
        <p:spPr>
          <a:xfrm>
            <a:off x="3974889" y="5615981"/>
            <a:ext cx="3868639" cy="461665"/>
          </a:xfrm>
          <a:prstGeom prst="rect">
            <a:avLst/>
          </a:prstGeom>
          <a:noFill/>
        </p:spPr>
        <p:txBody>
          <a:bodyPr wrap="square">
            <a:spAutoFit/>
          </a:bodyPr>
          <a:lstStyle>
            <a:defPPr>
              <a:defRPr lang="zh-CN"/>
            </a:defPPr>
            <a:lvl1pPr>
              <a:defRPr sz="2400"/>
            </a:lvl1pPr>
          </a:lstStyle>
          <a:p>
            <a:r>
              <a:rPr lang="en-US" altLang="zh-CN"/>
              <a:t>Discrete</a:t>
            </a:r>
            <a:r>
              <a:rPr lang="en-US">
                <a:ea typeface="等线" panose="02010600030101010101" pitchFamily="2" charset="-122"/>
              </a:rPr>
              <a:t> token-based TTS</a:t>
            </a:r>
          </a:p>
        </p:txBody>
      </p:sp>
    </p:spTree>
    <p:extLst>
      <p:ext uri="{BB962C8B-B14F-4D97-AF65-F5344CB8AC3E}">
        <p14:creationId xmlns:p14="http://schemas.microsoft.com/office/powerpoint/2010/main" val="3094301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69E1-E33D-14FD-F112-F3547D6E5B82}"/>
              </a:ext>
            </a:extLst>
          </p:cNvPr>
          <p:cNvSpPr>
            <a:spLocks noGrp="1"/>
          </p:cNvSpPr>
          <p:nvPr>
            <p:ph type="title"/>
          </p:nvPr>
        </p:nvSpPr>
        <p:spPr/>
        <p:txBody>
          <a:bodyPr/>
          <a:lstStyle/>
          <a:p>
            <a:r>
              <a:rPr lang="en-US" altLang="zh-CN"/>
              <a:t>Types of Discrete Token</a:t>
            </a:r>
            <a:r>
              <a:rPr lang="zh-CN" altLang="en-US"/>
              <a:t> </a:t>
            </a:r>
            <a:r>
              <a:rPr lang="en-HK" altLang="zh-CN"/>
              <a:t>Based</a:t>
            </a:r>
            <a:r>
              <a:rPr lang="en-US" altLang="zh-CN"/>
              <a:t> </a:t>
            </a:r>
            <a:r>
              <a:rPr lang="en-HK" altLang="zh-CN"/>
              <a:t>TTS</a:t>
            </a:r>
            <a:endParaRPr lang="en-US"/>
          </a:p>
        </p:txBody>
      </p:sp>
      <p:sp>
        <p:nvSpPr>
          <p:cNvPr id="4" name="Slide Number Placeholder 3">
            <a:extLst>
              <a:ext uri="{FF2B5EF4-FFF2-40B4-BE49-F238E27FC236}">
                <a16:creationId xmlns:a16="http://schemas.microsoft.com/office/drawing/2014/main" id="{2E43682E-4804-AC5F-F198-4CA288FA51DE}"/>
              </a:ext>
            </a:extLst>
          </p:cNvPr>
          <p:cNvSpPr>
            <a:spLocks noGrp="1"/>
          </p:cNvSpPr>
          <p:nvPr>
            <p:ph type="sldNum" sz="quarter" idx="12"/>
          </p:nvPr>
        </p:nvSpPr>
        <p:spPr/>
        <p:txBody>
          <a:bodyPr/>
          <a:lstStyle/>
          <a:p>
            <a:fld id="{E35E9E6D-B1E9-4F08-8E83-0E081C425F53}" type="slidenum">
              <a:rPr lang="en-US" smtClean="0"/>
              <a:pPr/>
              <a:t>68</a:t>
            </a:fld>
            <a:endParaRPr lang="en-US"/>
          </a:p>
        </p:txBody>
      </p:sp>
      <p:grpSp>
        <p:nvGrpSpPr>
          <p:cNvPr id="30" name="Group 29">
            <a:extLst>
              <a:ext uri="{FF2B5EF4-FFF2-40B4-BE49-F238E27FC236}">
                <a16:creationId xmlns:a16="http://schemas.microsoft.com/office/drawing/2014/main" id="{E685FDD8-8435-F02C-ABE4-81114EF691FB}"/>
              </a:ext>
            </a:extLst>
          </p:cNvPr>
          <p:cNvGrpSpPr/>
          <p:nvPr/>
        </p:nvGrpSpPr>
        <p:grpSpPr>
          <a:xfrm>
            <a:off x="428668" y="1845633"/>
            <a:ext cx="3208946" cy="4090737"/>
            <a:chOff x="428668" y="1845633"/>
            <a:chExt cx="3208946" cy="4090737"/>
          </a:xfrm>
        </p:grpSpPr>
        <p:grpSp>
          <p:nvGrpSpPr>
            <p:cNvPr id="120" name="Group 119">
              <a:extLst>
                <a:ext uri="{FF2B5EF4-FFF2-40B4-BE49-F238E27FC236}">
                  <a16:creationId xmlns:a16="http://schemas.microsoft.com/office/drawing/2014/main" id="{279947B9-0EAA-B5DB-579F-271A55CB9281}"/>
                </a:ext>
              </a:extLst>
            </p:cNvPr>
            <p:cNvGrpSpPr/>
            <p:nvPr/>
          </p:nvGrpSpPr>
          <p:grpSpPr>
            <a:xfrm>
              <a:off x="428668" y="1845633"/>
              <a:ext cx="3208946" cy="3412896"/>
              <a:chOff x="558843" y="1962335"/>
              <a:chExt cx="3208946" cy="3412896"/>
            </a:xfrm>
          </p:grpSpPr>
          <p:sp>
            <p:nvSpPr>
              <p:cNvPr id="64" name="TextBox 63">
                <a:extLst>
                  <a:ext uri="{FF2B5EF4-FFF2-40B4-BE49-F238E27FC236}">
                    <a16:creationId xmlns:a16="http://schemas.microsoft.com/office/drawing/2014/main" id="{215388C7-CE44-F09C-2BD4-431BE9D079E9}"/>
                  </a:ext>
                </a:extLst>
              </p:cNvPr>
              <p:cNvSpPr txBox="1"/>
              <p:nvPr/>
            </p:nvSpPr>
            <p:spPr>
              <a:xfrm>
                <a:off x="1204688" y="5067454"/>
                <a:ext cx="2052806" cy="307777"/>
              </a:xfrm>
              <a:prstGeom prst="rect">
                <a:avLst/>
              </a:prstGeom>
              <a:noFill/>
            </p:spPr>
            <p:txBody>
              <a:bodyPr wrap="none" rtlCol="0">
                <a:spAutoFit/>
              </a:bodyPr>
              <a:lstStyle/>
              <a:p>
                <a:r>
                  <a:rPr lang="en-US" sz="1400">
                    <a:ea typeface="等线" panose="02010600030101010101" pitchFamily="2" charset="-122"/>
                  </a:rPr>
                  <a:t>Output Acoustic Tokens</a:t>
                </a:r>
              </a:p>
            </p:txBody>
          </p:sp>
          <p:grpSp>
            <p:nvGrpSpPr>
              <p:cNvPr id="116" name="Group 115">
                <a:extLst>
                  <a:ext uri="{FF2B5EF4-FFF2-40B4-BE49-F238E27FC236}">
                    <a16:creationId xmlns:a16="http://schemas.microsoft.com/office/drawing/2014/main" id="{F43D6982-FCEA-B525-7D21-188192662CF8}"/>
                  </a:ext>
                </a:extLst>
              </p:cNvPr>
              <p:cNvGrpSpPr/>
              <p:nvPr/>
            </p:nvGrpSpPr>
            <p:grpSpPr>
              <a:xfrm>
                <a:off x="558843" y="2730118"/>
                <a:ext cx="3208946" cy="1839198"/>
                <a:chOff x="558843" y="2930023"/>
                <a:chExt cx="3208946" cy="1839198"/>
              </a:xfrm>
            </p:grpSpPr>
            <p:sp>
              <p:nvSpPr>
                <p:cNvPr id="52" name="Rectangle: Rounded Corners 51">
                  <a:extLst>
                    <a:ext uri="{FF2B5EF4-FFF2-40B4-BE49-F238E27FC236}">
                      <a16:creationId xmlns:a16="http://schemas.microsoft.com/office/drawing/2014/main" id="{C60D8461-E272-8918-7FCB-ADC7FBE9B48A}"/>
                    </a:ext>
                  </a:extLst>
                </p:cNvPr>
                <p:cNvSpPr/>
                <p:nvPr/>
              </p:nvSpPr>
              <p:spPr>
                <a:xfrm>
                  <a:off x="558843" y="4430667"/>
                  <a:ext cx="3208946" cy="338554"/>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a:t>FFNN + </a:t>
                  </a:r>
                  <a:r>
                    <a:rPr lang="en-US" sz="1600" err="1"/>
                    <a:t>Softmax</a:t>
                  </a:r>
                  <a:endParaRPr lang="en-US" sz="1600"/>
                </a:p>
              </p:txBody>
            </p:sp>
            <p:sp>
              <p:nvSpPr>
                <p:cNvPr id="66" name="Rectangle 65">
                  <a:extLst>
                    <a:ext uri="{FF2B5EF4-FFF2-40B4-BE49-F238E27FC236}">
                      <a16:creationId xmlns:a16="http://schemas.microsoft.com/office/drawing/2014/main" id="{8A971298-BF8F-CCE9-597D-49920AF416EA}"/>
                    </a:ext>
                  </a:extLst>
                </p:cNvPr>
                <p:cNvSpPr/>
                <p:nvPr/>
              </p:nvSpPr>
              <p:spPr>
                <a:xfrm>
                  <a:off x="654556" y="2930023"/>
                  <a:ext cx="3017520" cy="1005840"/>
                </a:xfrm>
                <a:prstGeom prst="rect">
                  <a:avLst/>
                </a:prstGeom>
                <a:solidFill>
                  <a:srgbClr val="D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Encoder Only</a:t>
                  </a:r>
                </a:p>
              </p:txBody>
            </p:sp>
            <p:cxnSp>
              <p:nvCxnSpPr>
                <p:cNvPr id="44" name="Straight Arrow Connector 43">
                  <a:extLst>
                    <a:ext uri="{FF2B5EF4-FFF2-40B4-BE49-F238E27FC236}">
                      <a16:creationId xmlns:a16="http://schemas.microsoft.com/office/drawing/2014/main" id="{56CC656A-B5B6-DCBC-824D-8A3ACA08F7F2}"/>
                    </a:ext>
                  </a:extLst>
                </p:cNvPr>
                <p:cNvCxnSpPr>
                  <a:cxnSpLocks/>
                </p:cNvCxnSpPr>
                <p:nvPr/>
              </p:nvCxnSpPr>
              <p:spPr>
                <a:xfrm>
                  <a:off x="978253" y="3943494"/>
                  <a:ext cx="0" cy="198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2AF4A1A6-8DE8-A158-A402-AA2D8002655F}"/>
                    </a:ext>
                  </a:extLst>
                </p:cNvPr>
                <p:cNvSpPr/>
                <p:nvPr/>
              </p:nvSpPr>
              <p:spPr>
                <a:xfrm>
                  <a:off x="855892" y="4141560"/>
                  <a:ext cx="244723" cy="7986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694A79B7-065F-51C8-6391-AF2133235D78}"/>
                    </a:ext>
                  </a:extLst>
                </p:cNvPr>
                <p:cNvCxnSpPr>
                  <a:cxnSpLocks/>
                </p:cNvCxnSpPr>
                <p:nvPr/>
              </p:nvCxnSpPr>
              <p:spPr>
                <a:xfrm>
                  <a:off x="978253" y="4221429"/>
                  <a:ext cx="0" cy="200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DDD6145A-87EF-02F3-F933-F390B79773E3}"/>
                    </a:ext>
                  </a:extLst>
                </p:cNvPr>
                <p:cNvCxnSpPr>
                  <a:cxnSpLocks/>
                </p:cNvCxnSpPr>
                <p:nvPr/>
              </p:nvCxnSpPr>
              <p:spPr>
                <a:xfrm>
                  <a:off x="2721501" y="3943494"/>
                  <a:ext cx="0" cy="198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9" name="Rectangle: Rounded Corners 78">
                  <a:extLst>
                    <a:ext uri="{FF2B5EF4-FFF2-40B4-BE49-F238E27FC236}">
                      <a16:creationId xmlns:a16="http://schemas.microsoft.com/office/drawing/2014/main" id="{9C4784F3-8E26-8023-63B4-B47917A52CBF}"/>
                    </a:ext>
                  </a:extLst>
                </p:cNvPr>
                <p:cNvSpPr/>
                <p:nvPr/>
              </p:nvSpPr>
              <p:spPr>
                <a:xfrm>
                  <a:off x="2599140" y="4141560"/>
                  <a:ext cx="244723" cy="7986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9D192965-A668-DC6A-16CA-2DEF0D33560F}"/>
                    </a:ext>
                  </a:extLst>
                </p:cNvPr>
                <p:cNvCxnSpPr>
                  <a:cxnSpLocks/>
                </p:cNvCxnSpPr>
                <p:nvPr/>
              </p:nvCxnSpPr>
              <p:spPr>
                <a:xfrm>
                  <a:off x="2721501" y="4221429"/>
                  <a:ext cx="0" cy="200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4A689FB2-448E-1104-1FB7-F3222F03A478}"/>
                    </a:ext>
                  </a:extLst>
                </p:cNvPr>
                <p:cNvCxnSpPr>
                  <a:cxnSpLocks/>
                </p:cNvCxnSpPr>
                <p:nvPr/>
              </p:nvCxnSpPr>
              <p:spPr>
                <a:xfrm>
                  <a:off x="1549288" y="3943494"/>
                  <a:ext cx="0" cy="198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Rectangle: Rounded Corners 84">
                  <a:extLst>
                    <a:ext uri="{FF2B5EF4-FFF2-40B4-BE49-F238E27FC236}">
                      <a16:creationId xmlns:a16="http://schemas.microsoft.com/office/drawing/2014/main" id="{E02876B1-980F-8056-BB6E-1FEA5AA65B8D}"/>
                    </a:ext>
                  </a:extLst>
                </p:cNvPr>
                <p:cNvSpPr/>
                <p:nvPr/>
              </p:nvSpPr>
              <p:spPr>
                <a:xfrm>
                  <a:off x="1426927" y="4141560"/>
                  <a:ext cx="244723" cy="7986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2CC904A0-F270-CF2A-3798-1EEF82CC4631}"/>
                    </a:ext>
                  </a:extLst>
                </p:cNvPr>
                <p:cNvCxnSpPr>
                  <a:cxnSpLocks/>
                </p:cNvCxnSpPr>
                <p:nvPr/>
              </p:nvCxnSpPr>
              <p:spPr>
                <a:xfrm>
                  <a:off x="1549288" y="4221429"/>
                  <a:ext cx="0" cy="200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FC88A1C6-A2C4-83E4-F514-4646831FBEDF}"/>
                    </a:ext>
                  </a:extLst>
                </p:cNvPr>
                <p:cNvCxnSpPr>
                  <a:cxnSpLocks/>
                </p:cNvCxnSpPr>
                <p:nvPr/>
              </p:nvCxnSpPr>
              <p:spPr>
                <a:xfrm>
                  <a:off x="2102788" y="3943494"/>
                  <a:ext cx="0" cy="198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Rectangle: Rounded Corners 90">
                  <a:extLst>
                    <a:ext uri="{FF2B5EF4-FFF2-40B4-BE49-F238E27FC236}">
                      <a16:creationId xmlns:a16="http://schemas.microsoft.com/office/drawing/2014/main" id="{22EFA8E2-BCEC-D992-C279-8098E8BD1070}"/>
                    </a:ext>
                  </a:extLst>
                </p:cNvPr>
                <p:cNvSpPr/>
                <p:nvPr/>
              </p:nvSpPr>
              <p:spPr>
                <a:xfrm>
                  <a:off x="1980427" y="4141560"/>
                  <a:ext cx="244723" cy="7986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F087963D-4C3B-07F0-ECD6-4AD42A604E10}"/>
                    </a:ext>
                  </a:extLst>
                </p:cNvPr>
                <p:cNvCxnSpPr>
                  <a:cxnSpLocks/>
                </p:cNvCxnSpPr>
                <p:nvPr/>
              </p:nvCxnSpPr>
              <p:spPr>
                <a:xfrm>
                  <a:off x="2102788" y="4221429"/>
                  <a:ext cx="0" cy="200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68A78F57-9B42-48F8-2ACB-CF0D4C95DFA8}"/>
                    </a:ext>
                  </a:extLst>
                </p:cNvPr>
                <p:cNvCxnSpPr>
                  <a:cxnSpLocks/>
                </p:cNvCxnSpPr>
                <p:nvPr/>
              </p:nvCxnSpPr>
              <p:spPr>
                <a:xfrm>
                  <a:off x="3348379" y="3943494"/>
                  <a:ext cx="0" cy="198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7" name="Rectangle: Rounded Corners 96">
                  <a:extLst>
                    <a:ext uri="{FF2B5EF4-FFF2-40B4-BE49-F238E27FC236}">
                      <a16:creationId xmlns:a16="http://schemas.microsoft.com/office/drawing/2014/main" id="{084C084E-D101-7171-1CE2-F92C2D977A78}"/>
                    </a:ext>
                  </a:extLst>
                </p:cNvPr>
                <p:cNvSpPr/>
                <p:nvPr/>
              </p:nvSpPr>
              <p:spPr>
                <a:xfrm>
                  <a:off x="3226018" y="4141560"/>
                  <a:ext cx="244723" cy="7986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E590073E-463C-5D8D-C973-D2E3D79B6440}"/>
                    </a:ext>
                  </a:extLst>
                </p:cNvPr>
                <p:cNvCxnSpPr>
                  <a:cxnSpLocks/>
                </p:cNvCxnSpPr>
                <p:nvPr/>
              </p:nvCxnSpPr>
              <p:spPr>
                <a:xfrm>
                  <a:off x="3348379" y="4221429"/>
                  <a:ext cx="0" cy="200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8" name="Group 117">
                <a:extLst>
                  <a:ext uri="{FF2B5EF4-FFF2-40B4-BE49-F238E27FC236}">
                    <a16:creationId xmlns:a16="http://schemas.microsoft.com/office/drawing/2014/main" id="{D27A553C-34CF-211A-EC78-D7618CFDC99E}"/>
                  </a:ext>
                </a:extLst>
              </p:cNvPr>
              <p:cNvGrpSpPr/>
              <p:nvPr/>
            </p:nvGrpSpPr>
            <p:grpSpPr>
              <a:xfrm>
                <a:off x="978253" y="4638869"/>
                <a:ext cx="2370126" cy="288987"/>
                <a:chOff x="978253" y="4638869"/>
                <a:chExt cx="2370126" cy="288987"/>
              </a:xfrm>
            </p:grpSpPr>
            <p:cxnSp>
              <p:nvCxnSpPr>
                <p:cNvPr id="59" name="Straight Arrow Connector 58">
                  <a:extLst>
                    <a:ext uri="{FF2B5EF4-FFF2-40B4-BE49-F238E27FC236}">
                      <a16:creationId xmlns:a16="http://schemas.microsoft.com/office/drawing/2014/main" id="{7C8A96F7-C33A-A573-DF8F-05AE3C1A5991}"/>
                    </a:ext>
                  </a:extLst>
                </p:cNvPr>
                <p:cNvCxnSpPr>
                  <a:cxnSpLocks/>
                </p:cNvCxnSpPr>
                <p:nvPr/>
              </p:nvCxnSpPr>
              <p:spPr>
                <a:xfrm>
                  <a:off x="978253" y="4638869"/>
                  <a:ext cx="0" cy="288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DD57AE0E-3498-09A0-CE02-40B54AA6DC99}"/>
                    </a:ext>
                  </a:extLst>
                </p:cNvPr>
                <p:cNvCxnSpPr>
                  <a:cxnSpLocks/>
                </p:cNvCxnSpPr>
                <p:nvPr/>
              </p:nvCxnSpPr>
              <p:spPr>
                <a:xfrm>
                  <a:off x="2721501" y="4638869"/>
                  <a:ext cx="0" cy="288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0DF683EB-7303-91E3-99FF-A702E1B35B12}"/>
                    </a:ext>
                  </a:extLst>
                </p:cNvPr>
                <p:cNvCxnSpPr>
                  <a:cxnSpLocks/>
                </p:cNvCxnSpPr>
                <p:nvPr/>
              </p:nvCxnSpPr>
              <p:spPr>
                <a:xfrm>
                  <a:off x="1549288" y="4638869"/>
                  <a:ext cx="0" cy="288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91A57F84-0DC9-D10B-4C82-99608FFDE633}"/>
                    </a:ext>
                  </a:extLst>
                </p:cNvPr>
                <p:cNvCxnSpPr>
                  <a:cxnSpLocks/>
                </p:cNvCxnSpPr>
                <p:nvPr/>
              </p:nvCxnSpPr>
              <p:spPr>
                <a:xfrm>
                  <a:off x="2102788" y="4638869"/>
                  <a:ext cx="0" cy="288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71A6F888-FA06-7F2F-339E-EDEDB76BF29C}"/>
                    </a:ext>
                  </a:extLst>
                </p:cNvPr>
                <p:cNvCxnSpPr>
                  <a:cxnSpLocks/>
                </p:cNvCxnSpPr>
                <p:nvPr/>
              </p:nvCxnSpPr>
              <p:spPr>
                <a:xfrm>
                  <a:off x="3348379" y="4638869"/>
                  <a:ext cx="0" cy="288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9" name="Group 118">
                <a:extLst>
                  <a:ext uri="{FF2B5EF4-FFF2-40B4-BE49-F238E27FC236}">
                    <a16:creationId xmlns:a16="http://schemas.microsoft.com/office/drawing/2014/main" id="{B41F57A6-9F6C-D9F5-4229-E24277038EDB}"/>
                  </a:ext>
                </a:extLst>
              </p:cNvPr>
              <p:cNvGrpSpPr/>
              <p:nvPr/>
            </p:nvGrpSpPr>
            <p:grpSpPr>
              <a:xfrm>
                <a:off x="978253" y="2423134"/>
                <a:ext cx="2370126" cy="310857"/>
                <a:chOff x="978253" y="2423134"/>
                <a:chExt cx="2370126" cy="310857"/>
              </a:xfrm>
            </p:grpSpPr>
            <p:cxnSp>
              <p:nvCxnSpPr>
                <p:cNvPr id="71" name="Straight Arrow Connector 70">
                  <a:extLst>
                    <a:ext uri="{FF2B5EF4-FFF2-40B4-BE49-F238E27FC236}">
                      <a16:creationId xmlns:a16="http://schemas.microsoft.com/office/drawing/2014/main" id="{D14B50C4-B6BE-1C12-6F5F-9A7CDFC05AC8}"/>
                    </a:ext>
                  </a:extLst>
                </p:cNvPr>
                <p:cNvCxnSpPr>
                  <a:cxnSpLocks/>
                </p:cNvCxnSpPr>
                <p:nvPr/>
              </p:nvCxnSpPr>
              <p:spPr>
                <a:xfrm>
                  <a:off x="978253" y="2423134"/>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7E5F9B17-789F-C7F5-62B9-5741CD4B3D96}"/>
                    </a:ext>
                  </a:extLst>
                </p:cNvPr>
                <p:cNvCxnSpPr>
                  <a:cxnSpLocks/>
                </p:cNvCxnSpPr>
                <p:nvPr/>
              </p:nvCxnSpPr>
              <p:spPr>
                <a:xfrm>
                  <a:off x="2721501" y="2423134"/>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D390612-E21A-849C-FC74-C512A14E24FD}"/>
                    </a:ext>
                  </a:extLst>
                </p:cNvPr>
                <p:cNvCxnSpPr>
                  <a:cxnSpLocks/>
                </p:cNvCxnSpPr>
                <p:nvPr/>
              </p:nvCxnSpPr>
              <p:spPr>
                <a:xfrm>
                  <a:off x="1549288" y="2423134"/>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15197571-1C8A-DD08-FB8F-05D0E4433224}"/>
                    </a:ext>
                  </a:extLst>
                </p:cNvPr>
                <p:cNvCxnSpPr>
                  <a:cxnSpLocks/>
                </p:cNvCxnSpPr>
                <p:nvPr/>
              </p:nvCxnSpPr>
              <p:spPr>
                <a:xfrm>
                  <a:off x="2102788" y="2423134"/>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id="{301A857A-6FE1-C976-F88E-74C846E35464}"/>
                    </a:ext>
                  </a:extLst>
                </p:cNvPr>
                <p:cNvCxnSpPr>
                  <a:cxnSpLocks/>
                </p:cNvCxnSpPr>
                <p:nvPr/>
              </p:nvCxnSpPr>
              <p:spPr>
                <a:xfrm>
                  <a:off x="3348379" y="2423134"/>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3" name="TextBox 102">
                <a:extLst>
                  <a:ext uri="{FF2B5EF4-FFF2-40B4-BE49-F238E27FC236}">
                    <a16:creationId xmlns:a16="http://schemas.microsoft.com/office/drawing/2014/main" id="{C778A7AF-91EE-CAE9-5216-8E7BC99D2895}"/>
                  </a:ext>
                </a:extLst>
              </p:cNvPr>
              <p:cNvSpPr txBox="1"/>
              <p:nvPr/>
            </p:nvSpPr>
            <p:spPr>
              <a:xfrm>
                <a:off x="1395925" y="1962335"/>
                <a:ext cx="1534783" cy="338554"/>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Input Text</a:t>
                </a:r>
                <a:endParaRPr lang="en-US" sz="1600" i="1">
                  <a:solidFill>
                    <a:schemeClr val="tx1">
                      <a:lumMod val="95000"/>
                      <a:lumOff val="5000"/>
                    </a:schemeClr>
                  </a:solidFill>
                  <a:ea typeface="等线" panose="02010600030101010101" pitchFamily="2" charset="-122"/>
                </a:endParaRPr>
              </a:p>
            </p:txBody>
          </p:sp>
        </p:grpSp>
        <p:sp>
          <p:nvSpPr>
            <p:cNvPr id="3" name="TextBox 2">
              <a:extLst>
                <a:ext uri="{FF2B5EF4-FFF2-40B4-BE49-F238E27FC236}">
                  <a16:creationId xmlns:a16="http://schemas.microsoft.com/office/drawing/2014/main" id="{50782CC3-6D5B-CDFE-2131-297E06DE177B}"/>
                </a:ext>
              </a:extLst>
            </p:cNvPr>
            <p:cNvSpPr txBox="1"/>
            <p:nvPr/>
          </p:nvSpPr>
          <p:spPr>
            <a:xfrm>
              <a:off x="575050" y="5567038"/>
              <a:ext cx="2967415" cy="369332"/>
            </a:xfrm>
            <a:prstGeom prst="rect">
              <a:avLst/>
            </a:prstGeom>
            <a:noFill/>
          </p:spPr>
          <p:txBody>
            <a:bodyPr wrap="none" rtlCol="0">
              <a:spAutoFit/>
            </a:bodyPr>
            <a:lstStyle/>
            <a:p>
              <a:r>
                <a:rPr lang="en-HK" altLang="zh-CN">
                  <a:ea typeface="等线" panose="02010600030101010101" pitchFamily="2" charset="-122"/>
                </a:rPr>
                <a:t>Encoder-based NAR Models</a:t>
              </a:r>
              <a:endParaRPr lang="en-US">
                <a:ea typeface="等线" panose="02010600030101010101" pitchFamily="2" charset="-122"/>
              </a:endParaRPr>
            </a:p>
          </p:txBody>
        </p:sp>
      </p:grpSp>
      <p:grpSp>
        <p:nvGrpSpPr>
          <p:cNvPr id="143" name="Group 142">
            <a:extLst>
              <a:ext uri="{FF2B5EF4-FFF2-40B4-BE49-F238E27FC236}">
                <a16:creationId xmlns:a16="http://schemas.microsoft.com/office/drawing/2014/main" id="{7FA92AD8-63DA-0B8B-D378-1780D978EA63}"/>
              </a:ext>
            </a:extLst>
          </p:cNvPr>
          <p:cNvGrpSpPr/>
          <p:nvPr/>
        </p:nvGrpSpPr>
        <p:grpSpPr>
          <a:xfrm>
            <a:off x="4350261" y="1814856"/>
            <a:ext cx="3017520" cy="3443673"/>
            <a:chOff x="4316585" y="1919631"/>
            <a:chExt cx="3017520" cy="3443673"/>
          </a:xfrm>
        </p:grpSpPr>
        <p:sp>
          <p:nvSpPr>
            <p:cNvPr id="38" name="TextBox 37">
              <a:extLst>
                <a:ext uri="{FF2B5EF4-FFF2-40B4-BE49-F238E27FC236}">
                  <a16:creationId xmlns:a16="http://schemas.microsoft.com/office/drawing/2014/main" id="{9AE1B36C-514A-B5D4-9BBD-E1B4AAE3DAA1}"/>
                </a:ext>
              </a:extLst>
            </p:cNvPr>
            <p:cNvSpPr txBox="1"/>
            <p:nvPr/>
          </p:nvSpPr>
          <p:spPr>
            <a:xfrm>
              <a:off x="5057954" y="1919631"/>
              <a:ext cx="1534783" cy="338554"/>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Input Text</a:t>
              </a:r>
              <a:endParaRPr lang="en-US" sz="1600" i="1">
                <a:solidFill>
                  <a:schemeClr val="tx1">
                    <a:lumMod val="95000"/>
                    <a:lumOff val="5000"/>
                  </a:schemeClr>
                </a:solidFill>
                <a:ea typeface="等线" panose="02010600030101010101" pitchFamily="2" charset="-122"/>
              </a:endParaRPr>
            </a:p>
          </p:txBody>
        </p:sp>
        <p:sp>
          <p:nvSpPr>
            <p:cNvPr id="39" name="TextBox 38">
              <a:extLst>
                <a:ext uri="{FF2B5EF4-FFF2-40B4-BE49-F238E27FC236}">
                  <a16:creationId xmlns:a16="http://schemas.microsoft.com/office/drawing/2014/main" id="{B5153418-A645-FA1E-962D-36A6E696EA44}"/>
                </a:ext>
              </a:extLst>
            </p:cNvPr>
            <p:cNvSpPr txBox="1"/>
            <p:nvPr/>
          </p:nvSpPr>
          <p:spPr>
            <a:xfrm>
              <a:off x="4410075" y="5024750"/>
              <a:ext cx="2924025" cy="338554"/>
            </a:xfrm>
            <a:prstGeom prst="rect">
              <a:avLst/>
            </a:prstGeom>
            <a:noFill/>
          </p:spPr>
          <p:txBody>
            <a:bodyPr wrap="square" rtlCol="0">
              <a:spAutoFit/>
            </a:bodyPr>
            <a:lstStyle>
              <a:defPPr>
                <a:defRPr lang="en-US"/>
              </a:defPPr>
              <a:lvl1pPr algn="ctr">
                <a:defRPr>
                  <a:solidFill>
                    <a:schemeClr val="tx1">
                      <a:lumMod val="95000"/>
                      <a:lumOff val="5000"/>
                    </a:schemeClr>
                  </a:solidFill>
                </a:defRPr>
              </a:lvl1pPr>
            </a:lstStyle>
            <a:p>
              <a:r>
                <a:rPr lang="en-US" sz="1600">
                  <a:ea typeface="等线" panose="02010600030101010101" pitchFamily="2" charset="-122"/>
                </a:rPr>
                <a:t>Output Acoustic Tokens</a:t>
              </a:r>
            </a:p>
          </p:txBody>
        </p:sp>
        <p:cxnSp>
          <p:nvCxnSpPr>
            <p:cNvPr id="40" name="Straight Arrow Connector 39">
              <a:extLst>
                <a:ext uri="{FF2B5EF4-FFF2-40B4-BE49-F238E27FC236}">
                  <a16:creationId xmlns:a16="http://schemas.microsoft.com/office/drawing/2014/main" id="{10207977-BB41-62E9-E487-3A0CCA7786B8}"/>
                </a:ext>
              </a:extLst>
            </p:cNvPr>
            <p:cNvCxnSpPr>
              <a:cxnSpLocks/>
              <a:stCxn id="38" idx="2"/>
              <a:endCxn id="36" idx="0"/>
            </p:cNvCxnSpPr>
            <p:nvPr/>
          </p:nvCxnSpPr>
          <p:spPr>
            <a:xfrm flipH="1">
              <a:off x="5825345" y="2258185"/>
              <a:ext cx="1" cy="256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42ED89-E6AE-7409-833B-6C60E0F8828D}"/>
                </a:ext>
              </a:extLst>
            </p:cNvPr>
            <p:cNvCxnSpPr>
              <a:cxnSpLocks/>
              <a:stCxn id="36" idx="2"/>
              <a:endCxn id="73" idx="0"/>
            </p:cNvCxnSpPr>
            <p:nvPr/>
          </p:nvCxnSpPr>
          <p:spPr>
            <a:xfrm>
              <a:off x="5825345" y="3520031"/>
              <a:ext cx="0" cy="335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1F261A6-0D4A-0966-78AE-46C9196C8C9E}"/>
                </a:ext>
              </a:extLst>
            </p:cNvPr>
            <p:cNvSpPr/>
            <p:nvPr/>
          </p:nvSpPr>
          <p:spPr>
            <a:xfrm>
              <a:off x="4316585" y="2514191"/>
              <a:ext cx="3017520" cy="1005840"/>
            </a:xfrm>
            <a:prstGeom prst="rect">
              <a:avLst/>
            </a:prstGeom>
            <a:solidFill>
              <a:srgbClr val="DF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Encoder</a:t>
              </a:r>
            </a:p>
          </p:txBody>
        </p:sp>
        <p:sp>
          <p:nvSpPr>
            <p:cNvPr id="73" name="Rectangle 72">
              <a:extLst>
                <a:ext uri="{FF2B5EF4-FFF2-40B4-BE49-F238E27FC236}">
                  <a16:creationId xmlns:a16="http://schemas.microsoft.com/office/drawing/2014/main" id="{3432884F-ADBD-51E2-25D2-53A5A9239E05}"/>
                </a:ext>
              </a:extLst>
            </p:cNvPr>
            <p:cNvSpPr/>
            <p:nvPr/>
          </p:nvSpPr>
          <p:spPr>
            <a:xfrm>
              <a:off x="4316585" y="3855920"/>
              <a:ext cx="3017520" cy="10058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Encoder</a:t>
              </a:r>
            </a:p>
          </p:txBody>
        </p:sp>
        <p:cxnSp>
          <p:nvCxnSpPr>
            <p:cNvPr id="128" name="Connector: Curved 127">
              <a:extLst>
                <a:ext uri="{FF2B5EF4-FFF2-40B4-BE49-F238E27FC236}">
                  <a16:creationId xmlns:a16="http://schemas.microsoft.com/office/drawing/2014/main" id="{CFB3518A-90BA-2B92-7BE5-191723EEFF64}"/>
                </a:ext>
              </a:extLst>
            </p:cNvPr>
            <p:cNvCxnSpPr>
              <a:cxnSpLocks/>
            </p:cNvCxnSpPr>
            <p:nvPr/>
          </p:nvCxnSpPr>
          <p:spPr>
            <a:xfrm rot="16200000" flipH="1">
              <a:off x="4098447"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29" name="Connector: Curved 128">
              <a:extLst>
                <a:ext uri="{FF2B5EF4-FFF2-40B4-BE49-F238E27FC236}">
                  <a16:creationId xmlns:a16="http://schemas.microsoft.com/office/drawing/2014/main" id="{1D91E976-38EE-D21E-D552-9550D2915082}"/>
                </a:ext>
              </a:extLst>
            </p:cNvPr>
            <p:cNvCxnSpPr>
              <a:cxnSpLocks/>
            </p:cNvCxnSpPr>
            <p:nvPr/>
          </p:nvCxnSpPr>
          <p:spPr>
            <a:xfrm rot="16200000" flipH="1">
              <a:off x="4398088"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0" name="Connector: Curved 129">
              <a:extLst>
                <a:ext uri="{FF2B5EF4-FFF2-40B4-BE49-F238E27FC236}">
                  <a16:creationId xmlns:a16="http://schemas.microsoft.com/office/drawing/2014/main" id="{6DFDC5AF-5061-0229-9911-8F896620568D}"/>
                </a:ext>
              </a:extLst>
            </p:cNvPr>
            <p:cNvCxnSpPr>
              <a:cxnSpLocks/>
            </p:cNvCxnSpPr>
            <p:nvPr/>
          </p:nvCxnSpPr>
          <p:spPr>
            <a:xfrm rot="16200000" flipH="1">
              <a:off x="4697729"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3" name="Connector: Curved 132">
              <a:extLst>
                <a:ext uri="{FF2B5EF4-FFF2-40B4-BE49-F238E27FC236}">
                  <a16:creationId xmlns:a16="http://schemas.microsoft.com/office/drawing/2014/main" id="{3CC7702C-9D8C-BAA8-59D3-7C757FA2F8E5}"/>
                </a:ext>
              </a:extLst>
            </p:cNvPr>
            <p:cNvCxnSpPr>
              <a:cxnSpLocks/>
            </p:cNvCxnSpPr>
            <p:nvPr/>
          </p:nvCxnSpPr>
          <p:spPr>
            <a:xfrm rot="16200000" flipH="1">
              <a:off x="4997370"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4" name="Connector: Curved 133">
              <a:extLst>
                <a:ext uri="{FF2B5EF4-FFF2-40B4-BE49-F238E27FC236}">
                  <a16:creationId xmlns:a16="http://schemas.microsoft.com/office/drawing/2014/main" id="{AF42ED37-2F6B-FEAA-724A-A2421B17D24C}"/>
                </a:ext>
              </a:extLst>
            </p:cNvPr>
            <p:cNvCxnSpPr>
              <a:cxnSpLocks/>
            </p:cNvCxnSpPr>
            <p:nvPr/>
          </p:nvCxnSpPr>
          <p:spPr>
            <a:xfrm rot="16200000" flipH="1">
              <a:off x="5297011"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5" name="Connector: Curved 134">
              <a:extLst>
                <a:ext uri="{FF2B5EF4-FFF2-40B4-BE49-F238E27FC236}">
                  <a16:creationId xmlns:a16="http://schemas.microsoft.com/office/drawing/2014/main" id="{3D914549-F25E-4A3E-4D3C-A950A8E14A09}"/>
                </a:ext>
              </a:extLst>
            </p:cNvPr>
            <p:cNvCxnSpPr>
              <a:cxnSpLocks/>
            </p:cNvCxnSpPr>
            <p:nvPr/>
          </p:nvCxnSpPr>
          <p:spPr>
            <a:xfrm rot="16200000" flipH="1">
              <a:off x="5596652"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7" name="Connector: Curved 136">
              <a:extLst>
                <a:ext uri="{FF2B5EF4-FFF2-40B4-BE49-F238E27FC236}">
                  <a16:creationId xmlns:a16="http://schemas.microsoft.com/office/drawing/2014/main" id="{B8FC003D-B235-6ED1-9EA1-2A9DD48E3DD6}"/>
                </a:ext>
              </a:extLst>
            </p:cNvPr>
            <p:cNvCxnSpPr>
              <a:cxnSpLocks/>
            </p:cNvCxnSpPr>
            <p:nvPr/>
          </p:nvCxnSpPr>
          <p:spPr>
            <a:xfrm rot="16200000" flipH="1">
              <a:off x="5896293"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8" name="Connector: Curved 137">
              <a:extLst>
                <a:ext uri="{FF2B5EF4-FFF2-40B4-BE49-F238E27FC236}">
                  <a16:creationId xmlns:a16="http://schemas.microsoft.com/office/drawing/2014/main" id="{C5A92F8A-F8FB-23DB-8EC3-5C9D2B7A9F74}"/>
                </a:ext>
              </a:extLst>
            </p:cNvPr>
            <p:cNvCxnSpPr>
              <a:cxnSpLocks/>
            </p:cNvCxnSpPr>
            <p:nvPr/>
          </p:nvCxnSpPr>
          <p:spPr>
            <a:xfrm rot="16200000" flipH="1">
              <a:off x="6195934"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9" name="Connector: Curved 138">
              <a:extLst>
                <a:ext uri="{FF2B5EF4-FFF2-40B4-BE49-F238E27FC236}">
                  <a16:creationId xmlns:a16="http://schemas.microsoft.com/office/drawing/2014/main" id="{03B0AAC7-4597-F01F-0279-17D17282A324}"/>
                </a:ext>
              </a:extLst>
            </p:cNvPr>
            <p:cNvCxnSpPr>
              <a:cxnSpLocks/>
            </p:cNvCxnSpPr>
            <p:nvPr/>
          </p:nvCxnSpPr>
          <p:spPr>
            <a:xfrm rot="16200000" flipH="1">
              <a:off x="6495577" y="4213018"/>
              <a:ext cx="1024613"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56E9B264-1C3E-753C-4B61-EF93DB3FF5F9}"/>
              </a:ext>
            </a:extLst>
          </p:cNvPr>
          <p:cNvSpPr txBox="1"/>
          <p:nvPr/>
        </p:nvSpPr>
        <p:spPr>
          <a:xfrm>
            <a:off x="4150861" y="5558776"/>
            <a:ext cx="3754489" cy="369332"/>
          </a:xfrm>
          <a:prstGeom prst="rect">
            <a:avLst/>
          </a:prstGeom>
          <a:noFill/>
        </p:spPr>
        <p:txBody>
          <a:bodyPr wrap="none" rtlCol="0">
            <a:spAutoFit/>
          </a:bodyPr>
          <a:lstStyle/>
          <a:p>
            <a:r>
              <a:rPr lang="en-HK" altLang="zh-CN">
                <a:ea typeface="等线" panose="02010600030101010101" pitchFamily="2" charset="-122"/>
              </a:rPr>
              <a:t>Encoder-Decoder based  AR Models</a:t>
            </a:r>
            <a:endParaRPr lang="en-US">
              <a:ea typeface="等线" panose="02010600030101010101" pitchFamily="2" charset="-122"/>
            </a:endParaRPr>
          </a:p>
        </p:txBody>
      </p:sp>
      <p:grpSp>
        <p:nvGrpSpPr>
          <p:cNvPr id="24" name="Group 23">
            <a:extLst>
              <a:ext uri="{FF2B5EF4-FFF2-40B4-BE49-F238E27FC236}">
                <a16:creationId xmlns:a16="http://schemas.microsoft.com/office/drawing/2014/main" id="{A94FEF9C-5B6F-B548-8315-7491A5A14690}"/>
              </a:ext>
            </a:extLst>
          </p:cNvPr>
          <p:cNvGrpSpPr/>
          <p:nvPr/>
        </p:nvGrpSpPr>
        <p:grpSpPr>
          <a:xfrm>
            <a:off x="8197940" y="1838753"/>
            <a:ext cx="3614769" cy="3419776"/>
            <a:chOff x="8207542" y="1838753"/>
            <a:chExt cx="3614769" cy="3419776"/>
          </a:xfrm>
        </p:grpSpPr>
        <p:sp>
          <p:nvSpPr>
            <p:cNvPr id="6" name="TextBox 5">
              <a:extLst>
                <a:ext uri="{FF2B5EF4-FFF2-40B4-BE49-F238E27FC236}">
                  <a16:creationId xmlns:a16="http://schemas.microsoft.com/office/drawing/2014/main" id="{18B3B16F-2C9A-794B-C123-5F4681175FD9}"/>
                </a:ext>
              </a:extLst>
            </p:cNvPr>
            <p:cNvSpPr txBox="1"/>
            <p:nvPr/>
          </p:nvSpPr>
          <p:spPr>
            <a:xfrm>
              <a:off x="9020608" y="1838754"/>
              <a:ext cx="1756023" cy="584775"/>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Previous Acoustic Tokens</a:t>
              </a:r>
              <a:endParaRPr lang="en-US" sz="1600" i="1">
                <a:solidFill>
                  <a:schemeClr val="tx1">
                    <a:lumMod val="95000"/>
                    <a:lumOff val="5000"/>
                  </a:schemeClr>
                </a:solidFill>
                <a:ea typeface="等线" panose="02010600030101010101" pitchFamily="2" charset="-122"/>
              </a:endParaRPr>
            </a:p>
          </p:txBody>
        </p:sp>
        <p:sp>
          <p:nvSpPr>
            <p:cNvPr id="7" name="TextBox 6">
              <a:extLst>
                <a:ext uri="{FF2B5EF4-FFF2-40B4-BE49-F238E27FC236}">
                  <a16:creationId xmlns:a16="http://schemas.microsoft.com/office/drawing/2014/main" id="{387A4C18-48D4-1824-87CC-4D660461DBC3}"/>
                </a:ext>
              </a:extLst>
            </p:cNvPr>
            <p:cNvSpPr txBox="1"/>
            <p:nvPr/>
          </p:nvSpPr>
          <p:spPr>
            <a:xfrm>
              <a:off x="10386567" y="4673754"/>
              <a:ext cx="1435744" cy="584775"/>
            </a:xfrm>
            <a:prstGeom prst="rect">
              <a:avLst/>
            </a:prstGeom>
            <a:noFill/>
          </p:spPr>
          <p:txBody>
            <a:bodyPr wrap="square" rtlCol="0">
              <a:spAutoFit/>
            </a:bodyPr>
            <a:lstStyle>
              <a:defPPr>
                <a:defRPr lang="zh-CN"/>
              </a:defPPr>
              <a:lvl1pPr algn="ctr">
                <a:defRPr sz="1600">
                  <a:solidFill>
                    <a:schemeClr val="tx1">
                      <a:lumMod val="95000"/>
                      <a:lumOff val="5000"/>
                    </a:schemeClr>
                  </a:solidFill>
                </a:defRPr>
              </a:lvl1pPr>
            </a:lstStyle>
            <a:p>
              <a:r>
                <a:rPr lang="en-US">
                  <a:ea typeface="等线" panose="02010600030101010101" pitchFamily="2" charset="-122"/>
                </a:rPr>
                <a:t>Next Acoustic Tokens</a:t>
              </a:r>
            </a:p>
          </p:txBody>
        </p:sp>
        <p:sp>
          <p:nvSpPr>
            <p:cNvPr id="9" name="Rectangle 8">
              <a:extLst>
                <a:ext uri="{FF2B5EF4-FFF2-40B4-BE49-F238E27FC236}">
                  <a16:creationId xmlns:a16="http://schemas.microsoft.com/office/drawing/2014/main" id="{3A101966-9A80-923B-789A-DDC14A371606}"/>
                </a:ext>
              </a:extLst>
            </p:cNvPr>
            <p:cNvSpPr/>
            <p:nvPr/>
          </p:nvSpPr>
          <p:spPr>
            <a:xfrm>
              <a:off x="8209061" y="2981933"/>
              <a:ext cx="3582024" cy="13170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Decoder Only</a:t>
              </a:r>
            </a:p>
          </p:txBody>
        </p:sp>
        <p:grpSp>
          <p:nvGrpSpPr>
            <p:cNvPr id="10" name="Group 9">
              <a:extLst>
                <a:ext uri="{FF2B5EF4-FFF2-40B4-BE49-F238E27FC236}">
                  <a16:creationId xmlns:a16="http://schemas.microsoft.com/office/drawing/2014/main" id="{D3352C14-16D0-878C-C4E7-D01CEE8C6A7E}"/>
                </a:ext>
              </a:extLst>
            </p:cNvPr>
            <p:cNvGrpSpPr/>
            <p:nvPr/>
          </p:nvGrpSpPr>
          <p:grpSpPr>
            <a:xfrm>
              <a:off x="8625633" y="2822530"/>
              <a:ext cx="345535" cy="1202813"/>
              <a:chOff x="8665223" y="2831780"/>
              <a:chExt cx="345535" cy="1202813"/>
            </a:xfrm>
          </p:grpSpPr>
          <p:sp>
            <p:nvSpPr>
              <p:cNvPr id="31" name="Flowchart: Connector 30">
                <a:extLst>
                  <a:ext uri="{FF2B5EF4-FFF2-40B4-BE49-F238E27FC236}">
                    <a16:creationId xmlns:a16="http://schemas.microsoft.com/office/drawing/2014/main" id="{5F30F8F7-FD32-C101-BA03-B498DAF7BBEA}"/>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6F2ED84-705E-4E8D-668A-5F62A778B012}"/>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B3D01E6-BADC-99F7-23EC-270ED383DAFA}"/>
                </a:ext>
              </a:extLst>
            </p:cNvPr>
            <p:cNvGrpSpPr/>
            <p:nvPr/>
          </p:nvGrpSpPr>
          <p:grpSpPr>
            <a:xfrm>
              <a:off x="8871761" y="2827269"/>
              <a:ext cx="345535" cy="1202813"/>
              <a:chOff x="8665223" y="2831780"/>
              <a:chExt cx="345535" cy="1202813"/>
            </a:xfrm>
          </p:grpSpPr>
          <p:sp>
            <p:nvSpPr>
              <p:cNvPr id="28" name="Flowchart: Connector 27">
                <a:extLst>
                  <a:ext uri="{FF2B5EF4-FFF2-40B4-BE49-F238E27FC236}">
                    <a16:creationId xmlns:a16="http://schemas.microsoft.com/office/drawing/2014/main" id="{D52F2CE3-A4DF-B465-7F49-6FB0F080BD1B}"/>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8E19C4D5-D3DA-D5E5-FB6D-72E21CD28AE5}"/>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AEFAAB2-BCEF-98C4-7277-FC7B4B34E9E5}"/>
                </a:ext>
              </a:extLst>
            </p:cNvPr>
            <p:cNvGrpSpPr/>
            <p:nvPr/>
          </p:nvGrpSpPr>
          <p:grpSpPr>
            <a:xfrm>
              <a:off x="9525438" y="2798392"/>
              <a:ext cx="345535" cy="1202813"/>
              <a:chOff x="8665223" y="2831780"/>
              <a:chExt cx="345535" cy="1202813"/>
            </a:xfrm>
          </p:grpSpPr>
          <p:sp>
            <p:nvSpPr>
              <p:cNvPr id="25" name="Flowchart: Connector 24">
                <a:extLst>
                  <a:ext uri="{FF2B5EF4-FFF2-40B4-BE49-F238E27FC236}">
                    <a16:creationId xmlns:a16="http://schemas.microsoft.com/office/drawing/2014/main" id="{2F95B915-2D05-4B1F-A82B-A85BEDEB0611}"/>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B3D2B609-52AB-074C-D054-43213CF1788D}"/>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F028C52-9CB7-6E1F-F1F9-49344F233227}"/>
                </a:ext>
              </a:extLst>
            </p:cNvPr>
            <p:cNvGrpSpPr/>
            <p:nvPr/>
          </p:nvGrpSpPr>
          <p:grpSpPr>
            <a:xfrm>
              <a:off x="9771566" y="2803131"/>
              <a:ext cx="345535" cy="1202813"/>
              <a:chOff x="8665223" y="2831780"/>
              <a:chExt cx="345535" cy="1202813"/>
            </a:xfrm>
          </p:grpSpPr>
          <p:sp>
            <p:nvSpPr>
              <p:cNvPr id="22" name="Flowchart: Connector 21">
                <a:extLst>
                  <a:ext uri="{FF2B5EF4-FFF2-40B4-BE49-F238E27FC236}">
                    <a16:creationId xmlns:a16="http://schemas.microsoft.com/office/drawing/2014/main" id="{4B29C2BE-D2CB-8353-1948-C9F00E701F02}"/>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D27C9A10-3E7D-F1FB-CCAF-546F6B705770}"/>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9360FDBB-0BF4-4B63-A727-A301FA30F8EB}"/>
                </a:ext>
              </a:extLst>
            </p:cNvPr>
            <p:cNvSpPr txBox="1"/>
            <p:nvPr/>
          </p:nvSpPr>
          <p:spPr>
            <a:xfrm>
              <a:off x="8207542" y="1838753"/>
              <a:ext cx="927621" cy="584775"/>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Input Text</a:t>
              </a:r>
              <a:endParaRPr lang="en-US" sz="1600" i="1">
                <a:solidFill>
                  <a:schemeClr val="tx1">
                    <a:lumMod val="95000"/>
                    <a:lumOff val="5000"/>
                  </a:schemeClr>
                </a:solidFill>
                <a:ea typeface="等线" panose="02010600030101010101" pitchFamily="2" charset="-122"/>
              </a:endParaRPr>
            </a:p>
          </p:txBody>
        </p:sp>
        <p:grpSp>
          <p:nvGrpSpPr>
            <p:cNvPr id="107" name="Group 106">
              <a:extLst>
                <a:ext uri="{FF2B5EF4-FFF2-40B4-BE49-F238E27FC236}">
                  <a16:creationId xmlns:a16="http://schemas.microsoft.com/office/drawing/2014/main" id="{354C956B-8A1E-2438-0C91-0D4507A6CB64}"/>
                </a:ext>
              </a:extLst>
            </p:cNvPr>
            <p:cNvGrpSpPr/>
            <p:nvPr/>
          </p:nvGrpSpPr>
          <p:grpSpPr>
            <a:xfrm>
              <a:off x="8337073" y="2607593"/>
              <a:ext cx="551688" cy="310857"/>
              <a:chOff x="8359663" y="2456043"/>
              <a:chExt cx="551688" cy="310857"/>
            </a:xfrm>
          </p:grpSpPr>
          <p:cxnSp>
            <p:nvCxnSpPr>
              <p:cNvPr id="104" name="Straight Arrow Connector 103">
                <a:extLst>
                  <a:ext uri="{FF2B5EF4-FFF2-40B4-BE49-F238E27FC236}">
                    <a16:creationId xmlns:a16="http://schemas.microsoft.com/office/drawing/2014/main" id="{34A1900E-361D-1645-16CD-41B30F65F11B}"/>
                  </a:ext>
                </a:extLst>
              </p:cNvPr>
              <p:cNvCxnSpPr>
                <a:cxnSpLocks/>
              </p:cNvCxnSpPr>
              <p:nvPr/>
            </p:nvCxnSpPr>
            <p:spPr>
              <a:xfrm>
                <a:off x="8359663"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CAFCDA3C-6208-E3A0-0C5F-16E4E3C16F8A}"/>
                  </a:ext>
                </a:extLst>
              </p:cNvPr>
              <p:cNvCxnSpPr>
                <a:cxnSpLocks/>
              </p:cNvCxnSpPr>
              <p:nvPr/>
            </p:nvCxnSpPr>
            <p:spPr>
              <a:xfrm>
                <a:off x="8635507"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8234895B-9AAF-752C-1509-6A8E1FF81670}"/>
                  </a:ext>
                </a:extLst>
              </p:cNvPr>
              <p:cNvCxnSpPr>
                <a:cxnSpLocks/>
              </p:cNvCxnSpPr>
              <p:nvPr/>
            </p:nvCxnSpPr>
            <p:spPr>
              <a:xfrm>
                <a:off x="8911351"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0792751E-5E54-6C69-965A-4B08CF8ADFD1}"/>
                </a:ext>
              </a:extLst>
            </p:cNvPr>
            <p:cNvGrpSpPr/>
            <p:nvPr/>
          </p:nvGrpSpPr>
          <p:grpSpPr>
            <a:xfrm>
              <a:off x="9584134" y="2607593"/>
              <a:ext cx="551688" cy="310857"/>
              <a:chOff x="8359663" y="2456043"/>
              <a:chExt cx="551688" cy="310857"/>
            </a:xfrm>
          </p:grpSpPr>
          <p:cxnSp>
            <p:nvCxnSpPr>
              <p:cNvPr id="109" name="Straight Arrow Connector 108">
                <a:extLst>
                  <a:ext uri="{FF2B5EF4-FFF2-40B4-BE49-F238E27FC236}">
                    <a16:creationId xmlns:a16="http://schemas.microsoft.com/office/drawing/2014/main" id="{225AB3C9-A263-9A0C-E4B9-FC8C77055AEB}"/>
                  </a:ext>
                </a:extLst>
              </p:cNvPr>
              <p:cNvCxnSpPr>
                <a:cxnSpLocks/>
              </p:cNvCxnSpPr>
              <p:nvPr/>
            </p:nvCxnSpPr>
            <p:spPr>
              <a:xfrm>
                <a:off x="8359663"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1C099A8C-E58B-C87E-35C3-D483824DFC7C}"/>
                  </a:ext>
                </a:extLst>
              </p:cNvPr>
              <p:cNvCxnSpPr>
                <a:cxnSpLocks/>
              </p:cNvCxnSpPr>
              <p:nvPr/>
            </p:nvCxnSpPr>
            <p:spPr>
              <a:xfrm>
                <a:off x="8635507"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B37E5866-45B1-556D-3A2B-DF2A29C41E52}"/>
                  </a:ext>
                </a:extLst>
              </p:cNvPr>
              <p:cNvCxnSpPr>
                <a:cxnSpLocks/>
              </p:cNvCxnSpPr>
              <p:nvPr/>
            </p:nvCxnSpPr>
            <p:spPr>
              <a:xfrm>
                <a:off x="8911351" y="2456043"/>
                <a:ext cx="0" cy="310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49" name="Group 148">
              <a:extLst>
                <a:ext uri="{FF2B5EF4-FFF2-40B4-BE49-F238E27FC236}">
                  <a16:creationId xmlns:a16="http://schemas.microsoft.com/office/drawing/2014/main" id="{0B06DE77-3CA1-AE74-F92B-66386F76D5AC}"/>
                </a:ext>
              </a:extLst>
            </p:cNvPr>
            <p:cNvGrpSpPr/>
            <p:nvPr/>
          </p:nvGrpSpPr>
          <p:grpSpPr>
            <a:xfrm>
              <a:off x="10383417" y="2870282"/>
              <a:ext cx="1279389" cy="1496625"/>
              <a:chOff x="10292832" y="2975057"/>
              <a:chExt cx="1279389" cy="1496625"/>
            </a:xfrm>
          </p:grpSpPr>
          <p:grpSp>
            <p:nvGrpSpPr>
              <p:cNvPr id="14" name="Group 13">
                <a:extLst>
                  <a:ext uri="{FF2B5EF4-FFF2-40B4-BE49-F238E27FC236}">
                    <a16:creationId xmlns:a16="http://schemas.microsoft.com/office/drawing/2014/main" id="{03D896A8-E212-5660-4008-BE5904340E75}"/>
                  </a:ext>
                </a:extLst>
              </p:cNvPr>
              <p:cNvGrpSpPr/>
              <p:nvPr/>
            </p:nvGrpSpPr>
            <p:grpSpPr>
              <a:xfrm>
                <a:off x="10759759" y="2975057"/>
                <a:ext cx="345535" cy="1496624"/>
                <a:chOff x="8665223" y="2771638"/>
                <a:chExt cx="345535" cy="1323094"/>
              </a:xfrm>
            </p:grpSpPr>
            <p:sp>
              <p:nvSpPr>
                <p:cNvPr id="19" name="Flowchart: Connector 18">
                  <a:extLst>
                    <a:ext uri="{FF2B5EF4-FFF2-40B4-BE49-F238E27FC236}">
                      <a16:creationId xmlns:a16="http://schemas.microsoft.com/office/drawing/2014/main" id="{A0D4A335-76AC-AA44-710D-E28D74E0E827}"/>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B16D7D8-9661-2A6C-3B9F-7AD1AA3994F0}"/>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2476F628-4BB2-6DB5-F88E-A420A60EEA9C}"/>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909AF614-F986-A314-25CC-50BFED360A33}"/>
                  </a:ext>
                </a:extLst>
              </p:cNvPr>
              <p:cNvGrpSpPr/>
              <p:nvPr/>
            </p:nvGrpSpPr>
            <p:grpSpPr>
              <a:xfrm>
                <a:off x="11038943" y="2975057"/>
                <a:ext cx="345535" cy="1496624"/>
                <a:chOff x="8665223" y="2771639"/>
                <a:chExt cx="345535" cy="1323094"/>
              </a:xfrm>
            </p:grpSpPr>
            <p:sp>
              <p:nvSpPr>
                <p:cNvPr id="16" name="Flowchart: Connector 15">
                  <a:extLst>
                    <a:ext uri="{FF2B5EF4-FFF2-40B4-BE49-F238E27FC236}">
                      <a16:creationId xmlns:a16="http://schemas.microsoft.com/office/drawing/2014/main" id="{3E5918CB-55BD-2C8C-E841-02C6B84607FA}"/>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4AF0A0DC-3C57-1AEF-DADE-780F49B4945E}"/>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1EEF01F3-A72D-16D3-718A-FE1F5D42D69F}"/>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112" name="Connector: Curved 111">
                <a:extLst>
                  <a:ext uri="{FF2B5EF4-FFF2-40B4-BE49-F238E27FC236}">
                    <a16:creationId xmlns:a16="http://schemas.microsoft.com/office/drawing/2014/main" id="{F33EC290-5BCC-6779-BBFC-EBE6459263BE}"/>
                  </a:ext>
                </a:extLst>
              </p:cNvPr>
              <p:cNvCxnSpPr>
                <a:cxnSpLocks/>
              </p:cNvCxnSpPr>
              <p:nvPr/>
            </p:nvCxnSpPr>
            <p:spPr>
              <a:xfrm rot="16200000" flipH="1">
                <a:off x="10696862" y="3596322"/>
                <a:ext cx="149662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nvGrpSpPr>
              <p:cNvPr id="144" name="Group 143">
                <a:extLst>
                  <a:ext uri="{FF2B5EF4-FFF2-40B4-BE49-F238E27FC236}">
                    <a16:creationId xmlns:a16="http://schemas.microsoft.com/office/drawing/2014/main" id="{666AB483-94B6-14F4-AD52-BEEE32A29BAA}"/>
                  </a:ext>
                </a:extLst>
              </p:cNvPr>
              <p:cNvGrpSpPr/>
              <p:nvPr/>
            </p:nvGrpSpPr>
            <p:grpSpPr>
              <a:xfrm>
                <a:off x="10292832" y="2975057"/>
                <a:ext cx="345535" cy="1496624"/>
                <a:chOff x="8665223" y="2771639"/>
                <a:chExt cx="345535" cy="1323094"/>
              </a:xfrm>
            </p:grpSpPr>
            <p:sp>
              <p:nvSpPr>
                <p:cNvPr id="145" name="Flowchart: Connector 144">
                  <a:extLst>
                    <a:ext uri="{FF2B5EF4-FFF2-40B4-BE49-F238E27FC236}">
                      <a16:creationId xmlns:a16="http://schemas.microsoft.com/office/drawing/2014/main" id="{E9F59A1B-B568-1D1C-A3ED-F96A52F60250}"/>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Connector 145">
                  <a:extLst>
                    <a:ext uri="{FF2B5EF4-FFF2-40B4-BE49-F238E27FC236}">
                      <a16:creationId xmlns:a16="http://schemas.microsoft.com/office/drawing/2014/main" id="{4605F2D0-7D6A-CED1-4F1F-A69CAB0F18DC}"/>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Connector: Curved 146">
                  <a:extLst>
                    <a:ext uri="{FF2B5EF4-FFF2-40B4-BE49-F238E27FC236}">
                      <a16:creationId xmlns:a16="http://schemas.microsoft.com/office/drawing/2014/main" id="{96432751-6095-48DF-95AE-8108F16C2865}"/>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148" name="Connector: Curved 147">
                <a:extLst>
                  <a:ext uri="{FF2B5EF4-FFF2-40B4-BE49-F238E27FC236}">
                    <a16:creationId xmlns:a16="http://schemas.microsoft.com/office/drawing/2014/main" id="{D751CB47-88FC-3756-6798-CAB6B976084A}"/>
                  </a:ext>
                </a:extLst>
              </p:cNvPr>
              <p:cNvCxnSpPr>
                <a:cxnSpLocks/>
              </p:cNvCxnSpPr>
              <p:nvPr/>
            </p:nvCxnSpPr>
            <p:spPr>
              <a:xfrm rot="16200000" flipH="1">
                <a:off x="9950751" y="3596322"/>
                <a:ext cx="149662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grpSp>
      <p:sp>
        <p:nvSpPr>
          <p:cNvPr id="8" name="TextBox 7">
            <a:extLst>
              <a:ext uri="{FF2B5EF4-FFF2-40B4-BE49-F238E27FC236}">
                <a16:creationId xmlns:a16="http://schemas.microsoft.com/office/drawing/2014/main" id="{46D4A3C5-8642-C8E4-765D-C50F682377A3}"/>
              </a:ext>
            </a:extLst>
          </p:cNvPr>
          <p:cNvSpPr txBox="1"/>
          <p:nvPr/>
        </p:nvSpPr>
        <p:spPr>
          <a:xfrm>
            <a:off x="8751418" y="5537984"/>
            <a:ext cx="2736711" cy="369332"/>
          </a:xfrm>
          <a:prstGeom prst="rect">
            <a:avLst/>
          </a:prstGeom>
          <a:noFill/>
        </p:spPr>
        <p:txBody>
          <a:bodyPr wrap="none" lIns="91440" tIns="45720" rIns="91440" bIns="45720" rtlCol="0" anchor="t">
            <a:spAutoFit/>
          </a:bodyPr>
          <a:lstStyle/>
          <a:p>
            <a:r>
              <a:rPr lang="en-HK">
                <a:latin typeface="Arial"/>
                <a:ea typeface="等线" panose="02010600030101010101" pitchFamily="2" charset="-122"/>
                <a:cs typeface="Arial"/>
              </a:rPr>
              <a:t>Decoder-only AR Models</a:t>
            </a:r>
            <a:endParaRPr lang="en-US">
              <a:latin typeface="Arial"/>
              <a:ea typeface="等线" panose="02010600030101010101" pitchFamily="2" charset="-122"/>
              <a:cs typeface="Arial"/>
            </a:endParaRPr>
          </a:p>
        </p:txBody>
      </p:sp>
    </p:spTree>
    <p:extLst>
      <p:ext uri="{BB962C8B-B14F-4D97-AF65-F5344CB8AC3E}">
        <p14:creationId xmlns:p14="http://schemas.microsoft.com/office/powerpoint/2010/main" val="71989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C83F8-902E-0ED2-62D5-C47E754F09DC}"/>
              </a:ext>
            </a:extLst>
          </p:cNvPr>
          <p:cNvPicPr>
            <a:picLocks noChangeAspect="1"/>
          </p:cNvPicPr>
          <p:nvPr/>
        </p:nvPicPr>
        <p:blipFill>
          <a:blip r:embed="rId3"/>
          <a:stretch>
            <a:fillRect/>
          </a:stretch>
        </p:blipFill>
        <p:spPr>
          <a:xfrm>
            <a:off x="2818546" y="1305285"/>
            <a:ext cx="6037927" cy="2010881"/>
          </a:xfrm>
          <a:prstGeom prst="rect">
            <a:avLst/>
          </a:prstGeom>
        </p:spPr>
      </p:pic>
      <p:sp>
        <p:nvSpPr>
          <p:cNvPr id="2" name="Title 1">
            <a:extLst>
              <a:ext uri="{FF2B5EF4-FFF2-40B4-BE49-F238E27FC236}">
                <a16:creationId xmlns:a16="http://schemas.microsoft.com/office/drawing/2014/main" id="{F83E20A9-D29F-0544-58E3-D48F8701CB44}"/>
              </a:ext>
            </a:extLst>
          </p:cNvPr>
          <p:cNvSpPr>
            <a:spLocks noGrp="1"/>
          </p:cNvSpPr>
          <p:nvPr>
            <p:ph type="title"/>
          </p:nvPr>
        </p:nvSpPr>
        <p:spPr/>
        <p:txBody>
          <a:bodyPr/>
          <a:lstStyle/>
          <a:p>
            <a:r>
              <a:rPr lang="en-US"/>
              <a:t>NAR Models: NaturalSpeech3</a:t>
            </a:r>
            <a:endParaRPr lang="en-HK"/>
          </a:p>
        </p:txBody>
      </p:sp>
      <p:pic>
        <p:nvPicPr>
          <p:cNvPr id="5" name="Picture 4">
            <a:extLst>
              <a:ext uri="{FF2B5EF4-FFF2-40B4-BE49-F238E27FC236}">
                <a16:creationId xmlns:a16="http://schemas.microsoft.com/office/drawing/2014/main" id="{26F0DA53-8412-CF70-38D4-47AB81624D05}"/>
              </a:ext>
            </a:extLst>
          </p:cNvPr>
          <p:cNvPicPr>
            <a:picLocks noChangeAspect="1"/>
          </p:cNvPicPr>
          <p:nvPr/>
        </p:nvPicPr>
        <p:blipFill>
          <a:blip r:embed="rId4"/>
          <a:stretch>
            <a:fillRect/>
          </a:stretch>
        </p:blipFill>
        <p:spPr>
          <a:xfrm>
            <a:off x="63443" y="3211919"/>
            <a:ext cx="12124470" cy="3131618"/>
          </a:xfrm>
          <a:prstGeom prst="rect">
            <a:avLst/>
          </a:prstGeom>
        </p:spPr>
      </p:pic>
      <p:sp>
        <p:nvSpPr>
          <p:cNvPr id="3" name="Callout: Bent Line 2">
            <a:extLst>
              <a:ext uri="{FF2B5EF4-FFF2-40B4-BE49-F238E27FC236}">
                <a16:creationId xmlns:a16="http://schemas.microsoft.com/office/drawing/2014/main" id="{B4C34634-C631-58AD-BDD0-2445CA4659D0}"/>
              </a:ext>
            </a:extLst>
          </p:cNvPr>
          <p:cNvSpPr/>
          <p:nvPr/>
        </p:nvSpPr>
        <p:spPr>
          <a:xfrm>
            <a:off x="8187861" y="804672"/>
            <a:ext cx="2503723" cy="775273"/>
          </a:xfrm>
          <a:prstGeom prst="borderCallout2">
            <a:avLst>
              <a:gd name="adj1" fmla="val 18750"/>
              <a:gd name="adj2" fmla="val -8333"/>
              <a:gd name="adj3" fmla="val 18750"/>
              <a:gd name="adj4" fmla="val -16667"/>
              <a:gd name="adj5" fmla="val 95355"/>
              <a:gd name="adj6" fmla="val -107561"/>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Factorized</a:t>
            </a:r>
            <a:r>
              <a:rPr lang="en-US" sz="1200">
                <a:solidFill>
                  <a:schemeClr val="tx1"/>
                </a:solidFill>
                <a:latin typeface="NimbusRomNo9L-Regu"/>
              </a:rPr>
              <a:t> </a:t>
            </a:r>
            <a:r>
              <a:rPr lang="en-US" sz="1200" b="0" i="0" u="none" strike="noStrike" baseline="0">
                <a:solidFill>
                  <a:schemeClr val="tx1"/>
                </a:solidFill>
                <a:latin typeface="NimbusRomNo9L-Regu"/>
              </a:rPr>
              <a:t>vector quantization (FVQ) to disentangle speech waveform into subspaces of prosody, content, acoustic  and timbre.</a:t>
            </a:r>
            <a:endParaRPr lang="en-HK" sz="1200">
              <a:solidFill>
                <a:schemeClr val="tx1"/>
              </a:solidFill>
            </a:endParaRPr>
          </a:p>
        </p:txBody>
      </p:sp>
      <p:sp>
        <p:nvSpPr>
          <p:cNvPr id="4" name="Rectangle: Rounded Corners 3">
            <a:extLst>
              <a:ext uri="{FF2B5EF4-FFF2-40B4-BE49-F238E27FC236}">
                <a16:creationId xmlns:a16="http://schemas.microsoft.com/office/drawing/2014/main" id="{ECCC50CF-4A7A-88A7-4DE5-39EC4132B6FB}"/>
              </a:ext>
            </a:extLst>
          </p:cNvPr>
          <p:cNvSpPr/>
          <p:nvPr/>
        </p:nvSpPr>
        <p:spPr>
          <a:xfrm>
            <a:off x="4466549" y="1470635"/>
            <a:ext cx="1135582" cy="185114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Callout: Bent Line 8">
            <a:extLst>
              <a:ext uri="{FF2B5EF4-FFF2-40B4-BE49-F238E27FC236}">
                <a16:creationId xmlns:a16="http://schemas.microsoft.com/office/drawing/2014/main" id="{8CBBF5A6-F97B-6E40-2675-5D0B70F0F8E2}"/>
              </a:ext>
            </a:extLst>
          </p:cNvPr>
          <p:cNvSpPr/>
          <p:nvPr/>
        </p:nvSpPr>
        <p:spPr>
          <a:xfrm>
            <a:off x="9515049" y="2838898"/>
            <a:ext cx="2503723" cy="775273"/>
          </a:xfrm>
          <a:prstGeom prst="borderCallout2">
            <a:avLst>
              <a:gd name="adj1" fmla="val 18750"/>
              <a:gd name="adj2" fmla="val -8333"/>
              <a:gd name="adj3" fmla="val 18750"/>
              <a:gd name="adj4" fmla="val -16667"/>
              <a:gd name="adj5" fmla="val 187859"/>
              <a:gd name="adj6" fmla="val -41512"/>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a:solidFill>
                  <a:schemeClr val="tx1"/>
                </a:solidFill>
                <a:latin typeface="NimbusRomNo9L-Regu"/>
              </a:rPr>
              <a:t>F</a:t>
            </a:r>
            <a:r>
              <a:rPr lang="en-US" sz="1200" b="0" i="0" u="none" strike="noStrike" baseline="0">
                <a:solidFill>
                  <a:schemeClr val="tx1"/>
                </a:solidFill>
                <a:latin typeface="NimbusRomNo9L-Regu"/>
              </a:rPr>
              <a:t>actorized diffusion model to generate attributes in each subspace following its corresponding prompt</a:t>
            </a:r>
            <a:endParaRPr lang="en-HK" sz="1200">
              <a:solidFill>
                <a:schemeClr val="tx1"/>
              </a:solidFill>
            </a:endParaRPr>
          </a:p>
        </p:txBody>
      </p:sp>
      <p:sp>
        <p:nvSpPr>
          <p:cNvPr id="11" name="TextBox 10">
            <a:extLst>
              <a:ext uri="{FF2B5EF4-FFF2-40B4-BE49-F238E27FC236}">
                <a16:creationId xmlns:a16="http://schemas.microsoft.com/office/drawing/2014/main" id="{3E799102-E16D-51F9-A3B8-702F213B6F08}"/>
              </a:ext>
            </a:extLst>
          </p:cNvPr>
          <p:cNvSpPr txBox="1"/>
          <p:nvPr/>
        </p:nvSpPr>
        <p:spPr>
          <a:xfrm rot="16200000">
            <a:off x="1524589" y="2079893"/>
            <a:ext cx="1461563" cy="461665"/>
          </a:xfrm>
          <a:prstGeom prst="rect">
            <a:avLst/>
          </a:prstGeom>
          <a:noFill/>
        </p:spPr>
        <p:txBody>
          <a:bodyPr wrap="square">
            <a:spAutoFit/>
          </a:bodyPr>
          <a:lstStyle/>
          <a:p>
            <a:r>
              <a:rPr kumimoji="1" lang="en-US" altLang="zh-CN" sz="2400" err="1"/>
              <a:t>FACodec</a:t>
            </a:r>
            <a:endParaRPr lang="en-HK" sz="2400"/>
          </a:p>
        </p:txBody>
      </p:sp>
      <p:sp>
        <p:nvSpPr>
          <p:cNvPr id="15" name="文本框 413">
            <a:extLst>
              <a:ext uri="{FF2B5EF4-FFF2-40B4-BE49-F238E27FC236}">
                <a16:creationId xmlns:a16="http://schemas.microsoft.com/office/drawing/2014/main" id="{CAE2D548-989D-E2E8-B5FA-F3F8600C1F54}"/>
              </a:ext>
            </a:extLst>
          </p:cNvPr>
          <p:cNvSpPr txBox="1"/>
          <p:nvPr/>
        </p:nvSpPr>
        <p:spPr>
          <a:xfrm>
            <a:off x="0" y="6383144"/>
            <a:ext cx="7898087" cy="261610"/>
          </a:xfrm>
          <a:prstGeom prst="rect">
            <a:avLst/>
          </a:prstGeom>
          <a:solidFill>
            <a:srgbClr val="FFFFFF">
              <a:alpha val="100000"/>
            </a:srgbClr>
          </a:solidFill>
          <a:ln w="6350">
            <a:prstDash val="solid"/>
          </a:ln>
        </p:spPr>
        <p:txBody>
          <a:bodyPr wrap="square">
            <a:spAutoFit/>
          </a:bodyPr>
          <a:lstStyle/>
          <a:p>
            <a:r>
              <a:rPr lang="en-US" sz="1100">
                <a:solidFill>
                  <a:srgbClr val="222222">
                    <a:alpha val="100000"/>
                  </a:srgbClr>
                </a:solidFill>
                <a:highlight>
                  <a:srgbClr val="FFFFFF">
                    <a:alpha val="100000"/>
                  </a:srgbClr>
                </a:highlight>
                <a:latin typeface="Arial"/>
                <a:ea typeface="Arial"/>
                <a:cs typeface="+mn-cs"/>
              </a:rPr>
              <a:t>Ju</a:t>
            </a:r>
            <a:r>
              <a:rPr lang="en-US" altLang="zh-CN" sz="1100">
                <a:solidFill>
                  <a:srgbClr val="222222">
                    <a:alpha val="100000"/>
                  </a:srgbClr>
                </a:solidFill>
                <a:highlight>
                  <a:srgbClr val="FFFFFF">
                    <a:alpha val="100000"/>
                  </a:srgbClr>
                </a:highlight>
                <a:latin typeface="Arial"/>
                <a:ea typeface="Arial"/>
                <a:cs typeface="+mn-cs"/>
              </a:rPr>
              <a:t> </a:t>
            </a:r>
            <a:r>
              <a:rPr sz="1100">
                <a:solidFill>
                  <a:srgbClr val="222222">
                    <a:alpha val="100000"/>
                  </a:srgbClr>
                </a:solidFill>
                <a:highlight>
                  <a:srgbClr val="FFFFFF">
                    <a:alpha val="100000"/>
                  </a:srgbClr>
                </a:highlight>
                <a:latin typeface="Arial"/>
                <a:ea typeface="Arial"/>
                <a:cs typeface="+mn-cs"/>
              </a:rPr>
              <a:t>et al. </a:t>
            </a:r>
            <a:r>
              <a:rPr lang="en-US" sz="1100" err="1">
                <a:solidFill>
                  <a:srgbClr val="222222">
                    <a:alpha val="100000"/>
                  </a:srgbClr>
                </a:solidFill>
                <a:highlight>
                  <a:srgbClr val="FFFFFF">
                    <a:alpha val="100000"/>
                  </a:srgbClr>
                </a:highlight>
                <a:latin typeface="Arial"/>
              </a:rPr>
              <a:t>NaturalSpeech</a:t>
            </a:r>
            <a:r>
              <a:rPr lang="en-US" sz="1100">
                <a:solidFill>
                  <a:srgbClr val="222222">
                    <a:alpha val="100000"/>
                  </a:srgbClr>
                </a:solidFill>
                <a:highlight>
                  <a:srgbClr val="FFFFFF">
                    <a:alpha val="100000"/>
                  </a:srgbClr>
                </a:highlight>
                <a:latin typeface="Arial"/>
              </a:rPr>
              <a:t> 3: Zero-Shot Speech Synthesis with Factorized Codec and Diffusion Models</a:t>
            </a:r>
            <a:r>
              <a:rPr sz="1100">
                <a:solidFill>
                  <a:srgbClr val="222222">
                    <a:alpha val="100000"/>
                  </a:srgbClr>
                </a:solidFill>
                <a:highlight>
                  <a:srgbClr val="FFFFFF">
                    <a:alpha val="100000"/>
                  </a:srgbClr>
                </a:highlight>
                <a:latin typeface="Arial"/>
              </a:rPr>
              <a:t>. </a:t>
            </a:r>
            <a:r>
              <a:rPr lang="en-US" sz="1100">
                <a:solidFill>
                  <a:srgbClr val="222222">
                    <a:alpha val="100000"/>
                  </a:srgbClr>
                </a:solidFill>
                <a:highlight>
                  <a:srgbClr val="FFFFFF">
                    <a:alpha val="100000"/>
                  </a:srgbClr>
                </a:highlight>
                <a:latin typeface="Arial"/>
              </a:rPr>
              <a:t>ICML</a:t>
            </a:r>
            <a:r>
              <a:rPr sz="1100">
                <a:solidFill>
                  <a:srgbClr val="222222">
                    <a:alpha val="100000"/>
                  </a:srgbClr>
                </a:solidFill>
                <a:highlight>
                  <a:srgbClr val="FFFFFF">
                    <a:alpha val="100000"/>
                  </a:srgbClr>
                </a:highlight>
                <a:latin typeface="Arial"/>
              </a:rPr>
              <a:t> </a:t>
            </a:r>
            <a:r>
              <a:rPr lang="en-US" altLang="zh-CN" sz="1100">
                <a:solidFill>
                  <a:srgbClr val="222222">
                    <a:alpha val="100000"/>
                  </a:srgbClr>
                </a:solidFill>
                <a:highlight>
                  <a:srgbClr val="FFFFFF">
                    <a:alpha val="100000"/>
                  </a:srgbClr>
                </a:highlight>
                <a:latin typeface="Arial"/>
              </a:rPr>
              <a:t>2024</a:t>
            </a:r>
            <a:r>
              <a:rPr sz="1100">
                <a:solidFill>
                  <a:srgbClr val="222222">
                    <a:alpha val="100000"/>
                  </a:srgbClr>
                </a:solidFill>
                <a:highlight>
                  <a:srgbClr val="FFFFFF">
                    <a:alpha val="100000"/>
                  </a:srgbClr>
                </a:highlight>
                <a:latin typeface="Arial"/>
              </a:rPr>
              <a:t>.</a:t>
            </a:r>
          </a:p>
        </p:txBody>
      </p:sp>
      <p:sp>
        <p:nvSpPr>
          <p:cNvPr id="6" name="Slide Number Placeholder 5">
            <a:extLst>
              <a:ext uri="{FF2B5EF4-FFF2-40B4-BE49-F238E27FC236}">
                <a16:creationId xmlns:a16="http://schemas.microsoft.com/office/drawing/2014/main" id="{4926FC9C-DD3F-DD6E-EE1E-0C51B1F7671A}"/>
              </a:ext>
            </a:extLst>
          </p:cNvPr>
          <p:cNvSpPr>
            <a:spLocks noGrp="1"/>
          </p:cNvSpPr>
          <p:nvPr>
            <p:ph type="sldNum" sz="quarter" idx="12"/>
          </p:nvPr>
        </p:nvSpPr>
        <p:spPr>
          <a:xfrm>
            <a:off x="8737600" y="6245225"/>
            <a:ext cx="2844800" cy="476250"/>
          </a:xfrm>
        </p:spPr>
        <p:txBody>
          <a:bodyPr/>
          <a:lstStyle/>
          <a:p>
            <a:fld id="{E35E9E6D-B1E9-4F08-8E83-0E081C425F53}" type="slidenum">
              <a:rPr/>
              <a:t>69</a:t>
            </a:fld>
            <a:endParaRPr lang="de-DE"/>
          </a:p>
        </p:txBody>
      </p:sp>
    </p:spTree>
    <p:extLst>
      <p:ext uri="{BB962C8B-B14F-4D97-AF65-F5344CB8AC3E}">
        <p14:creationId xmlns:p14="http://schemas.microsoft.com/office/powerpoint/2010/main" val="32052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图片 756"/>
          <p:cNvPicPr>
            <a:picLocks noChangeAspect="1"/>
          </p:cNvPicPr>
          <p:nvPr/>
        </p:nvPicPr>
        <p:blipFill>
          <a:blip r:embed="rId3"/>
          <a:stretch>
            <a:fillRect/>
          </a:stretch>
        </p:blipFill>
        <p:spPr>
          <a:xfrm>
            <a:off x="4746669" y="2810346"/>
            <a:ext cx="6835731" cy="3783357"/>
          </a:xfrm>
          <a:prstGeom prst="rect">
            <a:avLst/>
          </a:prstGeom>
        </p:spPr>
      </p:pic>
      <p:sp>
        <p:nvSpPr>
          <p:cNvPr id="758" name="Title 1"/>
          <p:cNvSpPr>
            <a:spLocks noGrp="1"/>
          </p:cNvSpPr>
          <p:nvPr>
            <p:ph type="title"/>
          </p:nvPr>
        </p:nvSpPr>
        <p:spPr/>
        <p:txBody>
          <a:bodyPr/>
          <a:lstStyle/>
          <a:p>
            <a:r>
              <a:rPr lang="en-US"/>
              <a:t>Offline and Online Data Discretization</a:t>
            </a:r>
            <a:endParaRPr/>
          </a:p>
        </p:txBody>
      </p:sp>
      <p:sp>
        <p:nvSpPr>
          <p:cNvPr id="759" name="Content Placeholder 2"/>
          <p:cNvSpPr>
            <a:spLocks noGrp="1"/>
          </p:cNvSpPr>
          <p:nvPr>
            <p:ph idx="1"/>
          </p:nvPr>
        </p:nvSpPr>
        <p:spPr>
          <a:xfrm>
            <a:off x="568324" y="971310"/>
            <a:ext cx="11055352" cy="4885902"/>
          </a:xfrm>
        </p:spPr>
        <p:txBody>
          <a:bodyPr/>
          <a:lstStyle/>
          <a:p>
            <a:pPr>
              <a:lnSpc>
                <a:spcPct val="130000"/>
              </a:lnSpc>
              <a:buClr>
                <a:srgbClr val="002060">
                  <a:alpha val="100000"/>
                </a:srgbClr>
              </a:buClr>
              <a:buSzPct val="100000"/>
              <a:buFont typeface="Wingdings" pitchFamily="2" charset="2"/>
              <a:buChar char="n"/>
            </a:pPr>
            <a:r>
              <a:rPr lang="en-US" altLang="zh-CN">
                <a:latin typeface="Microsoft YaHei"/>
                <a:ea typeface="Microsoft YaHei"/>
                <a:cs typeface="Times New Roman"/>
              </a:rPr>
              <a:t>Discretization (quantization): Encode              into discrete codes:</a:t>
            </a:r>
            <a:endParaRPr>
              <a:latin typeface="Microsoft YaHei"/>
              <a:ea typeface="Microsoft YaHei"/>
              <a:cs typeface="Times New Roman"/>
            </a:endParaRPr>
          </a:p>
          <a:p>
            <a:pPr>
              <a:lnSpc>
                <a:spcPct val="130000"/>
              </a:lnSpc>
              <a:buClr>
                <a:srgbClr val="002060">
                  <a:alpha val="100000"/>
                </a:srgbClr>
              </a:buClr>
              <a:buSzPct val="100000"/>
              <a:buFont typeface="Wingdings" pitchFamily="2" charset="2"/>
              <a:buChar char="n"/>
            </a:pPr>
            <a:r>
              <a:rPr lang="en-US" altLang="zh-CN" b="1">
                <a:latin typeface="Microsoft YaHei"/>
                <a:ea typeface="Microsoft YaHei"/>
                <a:cs typeface="Times New Roman"/>
              </a:rPr>
              <a:t>Discrete tokens: </a:t>
            </a:r>
            <a:r>
              <a:rPr lang="en-US" altLang="zh-CN">
                <a:latin typeface="Microsoft YaHei"/>
                <a:ea typeface="Microsoft YaHei"/>
                <a:cs typeface="Times New Roman"/>
              </a:rPr>
              <a:t>Indexes after quantization</a:t>
            </a:r>
            <a:endParaRPr>
              <a:latin typeface="Microsoft YaHei"/>
              <a:ea typeface="Microsoft YaHei"/>
              <a:cs typeface="Times New Roman"/>
            </a:endParaRPr>
          </a:p>
          <a:p>
            <a:pPr>
              <a:lnSpc>
                <a:spcPct val="130000"/>
              </a:lnSpc>
              <a:buClr>
                <a:srgbClr val="002060">
                  <a:alpha val="100000"/>
                </a:srgbClr>
              </a:buClr>
              <a:buSzPct val="100000"/>
              <a:buFont typeface="Wingdings" pitchFamily="2" charset="2"/>
              <a:buChar char="n"/>
            </a:pPr>
            <a:r>
              <a:rPr lang="en-US" altLang="zh-CN" b="1">
                <a:latin typeface="Microsoft YaHei"/>
                <a:ea typeface="Microsoft YaHei"/>
                <a:cs typeface="Times New Roman"/>
              </a:rPr>
              <a:t>Codebook: </a:t>
            </a:r>
            <a:r>
              <a:rPr lang="en-US" altLang="zh-CN">
                <a:latin typeface="Microsoft YaHei"/>
                <a:ea typeface="Microsoft YaHei"/>
                <a:cs typeface="Times New Roman"/>
              </a:rPr>
              <a:t>a vector table with shape         , representations of tokens in vector space</a:t>
            </a:r>
          </a:p>
          <a:p>
            <a:pPr>
              <a:lnSpc>
                <a:spcPct val="130000"/>
              </a:lnSpc>
              <a:buClr>
                <a:srgbClr val="002060">
                  <a:alpha val="100000"/>
                </a:srgbClr>
              </a:buClr>
              <a:buSzPct val="100000"/>
              <a:buFont typeface="Wingdings" pitchFamily="2" charset="2"/>
              <a:buChar char="n"/>
            </a:pPr>
            <a:r>
              <a:rPr lang="en-US" altLang="zh-CN" b="1">
                <a:latin typeface="Microsoft YaHei"/>
                <a:ea typeface="Microsoft YaHei"/>
                <a:cs typeface="Times New Roman"/>
              </a:rPr>
              <a:t>Offline </a:t>
            </a:r>
            <a:r>
              <a:rPr lang="en-US" altLang="zh-CN">
                <a:latin typeface="Microsoft YaHei"/>
                <a:ea typeface="Microsoft YaHei"/>
                <a:cs typeface="Times New Roman"/>
              </a:rPr>
              <a:t>quantization: clustering, e.g. K-Means clustering</a:t>
            </a:r>
            <a:endParaRPr>
              <a:latin typeface="Microsoft YaHei"/>
              <a:ea typeface="Microsoft YaHei"/>
              <a:cs typeface="Times New Roman"/>
            </a:endParaRPr>
          </a:p>
        </p:txBody>
      </p:sp>
      <p:sp>
        <p:nvSpPr>
          <p:cNvPr id="760" name="Slide Number Placeholder 5"/>
          <p:cNvSpPr>
            <a:spLocks noGrp="1"/>
          </p:cNvSpPr>
          <p:nvPr>
            <p:ph type="sldNum" sz="quarter" idx="12"/>
          </p:nvPr>
        </p:nvSpPr>
        <p:spPr/>
        <p:txBody>
          <a:bodyPr/>
          <a:lstStyle/>
          <a:p>
            <a:fld id="{E35E9E6D-B1E9-4F08-8E83-0E081C425F53}" type="slidenum">
              <a:rPr/>
              <a:t>7</a:t>
            </a:fld>
            <a:endParaRPr lang="de-DE"/>
          </a:p>
        </p:txBody>
      </p:sp>
      <p:sp>
        <p:nvSpPr>
          <p:cNvPr id="765" name="对话气泡: 圆角矩形 764"/>
          <p:cNvSpPr/>
          <p:nvPr/>
        </p:nvSpPr>
        <p:spPr>
          <a:xfrm>
            <a:off x="158455" y="4373339"/>
            <a:ext cx="4584014" cy="1636888"/>
          </a:xfrm>
          <a:prstGeom prst="wedgeRoundRectCallout">
            <a:avLst>
              <a:gd name="adj1" fmla="val 45574"/>
              <a:gd name="adj2" fmla="val -70645"/>
              <a:gd name="adj3" fmla="val 16667"/>
            </a:avLst>
          </a:prstGeom>
          <a:solidFill>
            <a:schemeClr val="accent1">
              <a:alpha val="100000"/>
            </a:schemeClr>
          </a:solidFill>
          <a:ln w="12700">
            <a:solidFill>
              <a:srgbClr val="5C5C5C">
                <a:alpha val="100000"/>
              </a:srgbClr>
            </a:solidFill>
            <a:prstDash val="solid"/>
            <a:miter lim="800000"/>
          </a:ln>
        </p:spPr>
        <p:txBody>
          <a:bodyPr anchor="ctr"/>
          <a:lstStyle/>
          <a:p>
            <a:pPr marL="285750" indent="-285750">
              <a:buFont typeface="Zapf Dingbats" charset="2"/>
              <a:buChar char="✧"/>
            </a:pPr>
            <a:r>
              <a:rPr lang="en-US">
                <a:latin typeface="Microsoft YaHei" panose="020B0503020204020204" pitchFamily="34" charset="-122"/>
                <a:ea typeface="Microsoft YaHei" panose="020B0503020204020204" pitchFamily="34" charset="-122"/>
              </a:rPr>
              <a:t>Iterative algorithm</a:t>
            </a:r>
            <a:endParaRPr>
              <a:latin typeface="Microsoft YaHei" panose="020B0503020204020204" pitchFamily="34" charset="-122"/>
              <a:ea typeface="Microsoft YaHei" panose="020B0503020204020204" pitchFamily="34" charset="-122"/>
            </a:endParaRPr>
          </a:p>
          <a:p>
            <a:pPr marL="285750" indent="-285750">
              <a:buFont typeface="Zapf Dingbats" charset="2"/>
              <a:buChar char="✧"/>
            </a:pPr>
            <a:r>
              <a:rPr lang="en-US" altLang="zh-CN">
                <a:latin typeface="Microsoft YaHei" panose="020B0503020204020204" pitchFamily="34" charset="-122"/>
                <a:ea typeface="Microsoft YaHei" panose="020B0503020204020204" pitchFamily="34" charset="-122"/>
              </a:rPr>
              <a:t>Select number of clusters manually</a:t>
            </a:r>
          </a:p>
          <a:p>
            <a:pPr marL="285750" indent="-285750">
              <a:buFont typeface="Zapf Dingbats" charset="2"/>
              <a:buChar char="✧"/>
            </a:pPr>
            <a:r>
              <a:rPr lang="en-US" altLang="zh-CN">
                <a:latin typeface="Microsoft YaHei" panose="020B0503020204020204" pitchFamily="34" charset="-122"/>
                <a:ea typeface="Microsoft YaHei" panose="020B0503020204020204" pitchFamily="34" charset="-122"/>
              </a:rPr>
              <a:t>Cluster centroids become the "codebook"</a:t>
            </a:r>
            <a:endParaRPr>
              <a:latin typeface="Microsoft YaHei" panose="020B0503020204020204" pitchFamily="34" charset="-122"/>
              <a:ea typeface="Microsoft YaHei" panose="020B0503020204020204" pitchFamily="34" charset="-122"/>
            </a:endParaRPr>
          </a:p>
        </p:txBody>
      </p:sp>
      <p:sp>
        <p:nvSpPr>
          <p:cNvPr id="766" name="文本框 765"/>
          <p:cNvSpPr txBox="1"/>
          <p:nvPr/>
        </p:nvSpPr>
        <p:spPr>
          <a:xfrm>
            <a:off x="0" y="6411003"/>
            <a:ext cx="5331909" cy="230832"/>
          </a:xfrm>
          <a:prstGeom prst="rect">
            <a:avLst/>
          </a:prstGeom>
          <a:solidFill>
            <a:schemeClr val="bg1">
              <a:alpha val="100000"/>
            </a:schemeClr>
          </a:solidFill>
          <a:ln w="6350">
            <a:prstDash val="solid"/>
          </a:ln>
        </p:spPr>
        <p:txBody>
          <a:bodyPr wrap="none">
            <a:spAutoFit/>
          </a:bodyPr>
          <a:lstStyle/>
          <a:p>
            <a:r>
              <a:rPr lang="en-US" altLang="zh-CN" sz="900">
                <a:latin typeface="Microsoft YaHei" panose="020B0503020204020204" pitchFamily="34" charset="-122"/>
                <a:ea typeface="Microsoft YaHei" panose="020B0503020204020204" pitchFamily="34" charset="-122"/>
              </a:rPr>
              <a:t>Source: </a:t>
            </a:r>
            <a:r>
              <a:rPr lang="en-US" sz="900">
                <a:latin typeface="Microsoft YaHei" panose="020B0503020204020204" pitchFamily="34" charset="-122"/>
                <a:ea typeface="Microsoft YaHei" panose="020B0503020204020204" pitchFamily="34" charset="-122"/>
              </a:rPr>
              <a:t>https://dashee87.github.io/data%20science/general/Clustering-with-Scikit-with-GIFs/</a:t>
            </a:r>
            <a:endParaRPr sz="1050">
              <a:latin typeface="Microsoft YaHei" panose="020B0503020204020204" pitchFamily="34" charset="-122"/>
              <a:ea typeface="Microsoft YaHei" panose="020B0503020204020204" pitchFamily="34" charset="-122"/>
            </a:endParaRPr>
          </a:p>
        </p:txBody>
      </p:sp>
      <p:cxnSp>
        <p:nvCxnSpPr>
          <p:cNvPr id="767" name="直接箭头连接符 766"/>
          <p:cNvCxnSpPr/>
          <p:nvPr/>
        </p:nvCxnSpPr>
        <p:spPr>
          <a:xfrm>
            <a:off x="479778" y="2380841"/>
            <a:ext cx="11148099" cy="14111"/>
          </a:xfrm>
          <a:prstGeom prst="straightConnector1">
            <a:avLst/>
          </a:prstGeom>
          <a:ln w="25400">
            <a:solidFill>
              <a:schemeClr val="accent2">
                <a:lumMod val="50000"/>
                <a:alpha val="100000"/>
              </a:schemeClr>
            </a:solidFill>
            <a:prstDash val="lgDashDot"/>
          </a:ln>
        </p:spPr>
      </p:cxnSp>
      <p:pic>
        <p:nvPicPr>
          <p:cNvPr id="2" name="图片 1">
            <a:extLst>
              <a:ext uri="{FF2B5EF4-FFF2-40B4-BE49-F238E27FC236}">
                <a16:creationId xmlns:a16="http://schemas.microsoft.com/office/drawing/2014/main" id="{C34701EE-58B5-8DDE-2071-FFB09E791C30}"/>
              </a:ext>
            </a:extLst>
          </p:cNvPr>
          <p:cNvPicPr>
            <a:picLocks noChangeAspect="1"/>
          </p:cNvPicPr>
          <p:nvPr/>
        </p:nvPicPr>
        <p:blipFill>
          <a:blip r:embed="rId4"/>
          <a:stretch>
            <a:fillRect/>
          </a:stretch>
        </p:blipFill>
        <p:spPr>
          <a:xfrm>
            <a:off x="5529969" y="1049044"/>
            <a:ext cx="932858" cy="296909"/>
          </a:xfrm>
          <a:prstGeom prst="rect">
            <a:avLst/>
          </a:prstGeom>
        </p:spPr>
      </p:pic>
      <p:pic>
        <p:nvPicPr>
          <p:cNvPr id="4" name="图片 3">
            <a:extLst>
              <a:ext uri="{FF2B5EF4-FFF2-40B4-BE49-F238E27FC236}">
                <a16:creationId xmlns:a16="http://schemas.microsoft.com/office/drawing/2014/main" id="{D985E36D-03C0-54FA-4787-E43F0DFC64FE}"/>
              </a:ext>
            </a:extLst>
          </p:cNvPr>
          <p:cNvPicPr>
            <a:picLocks noChangeAspect="1"/>
          </p:cNvPicPr>
          <p:nvPr/>
        </p:nvPicPr>
        <p:blipFill>
          <a:blip r:embed="rId5"/>
          <a:stretch>
            <a:fillRect/>
          </a:stretch>
        </p:blipFill>
        <p:spPr>
          <a:xfrm>
            <a:off x="8975670" y="1068816"/>
            <a:ext cx="3154555" cy="296908"/>
          </a:xfrm>
          <a:prstGeom prst="rect">
            <a:avLst/>
          </a:prstGeom>
        </p:spPr>
      </p:pic>
      <p:pic>
        <p:nvPicPr>
          <p:cNvPr id="5" name="图片 4">
            <a:extLst>
              <a:ext uri="{FF2B5EF4-FFF2-40B4-BE49-F238E27FC236}">
                <a16:creationId xmlns:a16="http://schemas.microsoft.com/office/drawing/2014/main" id="{2A7E210E-DB2E-A29B-5924-9983156EA601}"/>
              </a:ext>
            </a:extLst>
          </p:cNvPr>
          <p:cNvPicPr>
            <a:picLocks noChangeAspect="1"/>
          </p:cNvPicPr>
          <p:nvPr/>
        </p:nvPicPr>
        <p:blipFill>
          <a:blip r:embed="rId6"/>
          <a:stretch>
            <a:fillRect/>
          </a:stretch>
        </p:blipFill>
        <p:spPr>
          <a:xfrm>
            <a:off x="5551413" y="2030787"/>
            <a:ext cx="612521" cy="20667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E83B-2D91-E172-D87F-C4C0281751C6}"/>
              </a:ext>
            </a:extLst>
          </p:cNvPr>
          <p:cNvSpPr>
            <a:spLocks noGrp="1"/>
          </p:cNvSpPr>
          <p:nvPr>
            <p:ph type="title"/>
          </p:nvPr>
        </p:nvSpPr>
        <p:spPr/>
        <p:txBody>
          <a:bodyPr/>
          <a:lstStyle/>
          <a:p>
            <a:r>
              <a:rPr lang="en-US"/>
              <a:t>NAR Models: </a:t>
            </a:r>
            <a:r>
              <a:rPr lang="en-US" err="1"/>
              <a:t>UniCATS</a:t>
            </a:r>
            <a:endParaRPr lang="en-HK"/>
          </a:p>
        </p:txBody>
      </p:sp>
      <p:sp>
        <p:nvSpPr>
          <p:cNvPr id="5" name="文本框 413">
            <a:extLst>
              <a:ext uri="{FF2B5EF4-FFF2-40B4-BE49-F238E27FC236}">
                <a16:creationId xmlns:a16="http://schemas.microsoft.com/office/drawing/2014/main" id="{741437A3-6250-67C1-F1B0-971A5B338835}"/>
              </a:ext>
            </a:extLst>
          </p:cNvPr>
          <p:cNvSpPr txBox="1"/>
          <p:nvPr/>
        </p:nvSpPr>
        <p:spPr>
          <a:xfrm>
            <a:off x="0" y="6364395"/>
            <a:ext cx="8202887" cy="261610"/>
          </a:xfrm>
          <a:prstGeom prst="rect">
            <a:avLst/>
          </a:prstGeom>
          <a:solidFill>
            <a:srgbClr val="FFFFFF">
              <a:alpha val="100000"/>
            </a:srgbClr>
          </a:solidFill>
          <a:ln w="6350">
            <a:prstDash val="solid"/>
          </a:ln>
        </p:spPr>
        <p:txBody>
          <a:bodyPr wrap="none">
            <a:spAutoFit/>
          </a:bodyPr>
          <a:lstStyle/>
          <a:p>
            <a:r>
              <a:rPr lang="en-US" sz="1100">
                <a:solidFill>
                  <a:srgbClr val="222222">
                    <a:alpha val="100000"/>
                  </a:srgbClr>
                </a:solidFill>
                <a:highlight>
                  <a:srgbClr val="FFFFFF">
                    <a:alpha val="100000"/>
                  </a:srgbClr>
                </a:highlight>
                <a:latin typeface="Arial"/>
                <a:ea typeface="Arial"/>
                <a:cs typeface="+mn-cs"/>
              </a:rPr>
              <a:t>D</a:t>
            </a:r>
            <a:r>
              <a:rPr lang="en-US" altLang="zh-CN" sz="1100">
                <a:solidFill>
                  <a:srgbClr val="222222">
                    <a:alpha val="100000"/>
                  </a:srgbClr>
                </a:solidFill>
                <a:highlight>
                  <a:srgbClr val="FFFFFF">
                    <a:alpha val="100000"/>
                  </a:srgbClr>
                </a:highlight>
                <a:latin typeface="Arial"/>
                <a:ea typeface="Arial"/>
                <a:cs typeface="+mn-cs"/>
              </a:rPr>
              <a:t>u </a:t>
            </a:r>
            <a:r>
              <a:rPr sz="1100">
                <a:solidFill>
                  <a:srgbClr val="222222">
                    <a:alpha val="100000"/>
                  </a:srgbClr>
                </a:solidFill>
                <a:highlight>
                  <a:srgbClr val="FFFFFF">
                    <a:alpha val="100000"/>
                  </a:srgbClr>
                </a:highlight>
                <a:latin typeface="Arial"/>
                <a:ea typeface="Arial"/>
                <a:cs typeface="+mn-cs"/>
              </a:rPr>
              <a:t>et al. </a:t>
            </a:r>
            <a:r>
              <a:rPr lang="en-US" sz="1100" err="1">
                <a:solidFill>
                  <a:srgbClr val="222222">
                    <a:alpha val="100000"/>
                  </a:srgbClr>
                </a:solidFill>
                <a:highlight>
                  <a:srgbClr val="FFFFFF">
                    <a:alpha val="100000"/>
                  </a:srgbClr>
                </a:highlight>
                <a:latin typeface="Arial"/>
                <a:ea typeface="Arial"/>
                <a:cs typeface="+mn-cs"/>
              </a:rPr>
              <a:t>UniCATS</a:t>
            </a:r>
            <a:r>
              <a:rPr lang="en-US" sz="1100">
                <a:solidFill>
                  <a:srgbClr val="222222">
                    <a:alpha val="100000"/>
                  </a:srgbClr>
                </a:solidFill>
                <a:highlight>
                  <a:srgbClr val="FFFFFF">
                    <a:alpha val="100000"/>
                  </a:srgbClr>
                </a:highlight>
                <a:latin typeface="Arial"/>
                <a:ea typeface="Arial"/>
                <a:cs typeface="+mn-cs"/>
              </a:rPr>
              <a:t>: A </a:t>
            </a:r>
            <a:r>
              <a:rPr lang="en-US" sz="1100">
                <a:solidFill>
                  <a:srgbClr val="222222">
                    <a:alpha val="100000"/>
                  </a:srgbClr>
                </a:solidFill>
                <a:highlight>
                  <a:srgbClr val="FFFFFF">
                    <a:alpha val="100000"/>
                  </a:srgbClr>
                </a:highlight>
                <a:latin typeface="Arial"/>
              </a:rPr>
              <a:t>Unified</a:t>
            </a:r>
            <a:r>
              <a:rPr lang="en-US" sz="1100">
                <a:solidFill>
                  <a:srgbClr val="222222">
                    <a:alpha val="100000"/>
                  </a:srgbClr>
                </a:solidFill>
                <a:highlight>
                  <a:srgbClr val="FFFFFF">
                    <a:alpha val="100000"/>
                  </a:srgbClr>
                </a:highlight>
                <a:latin typeface="Arial"/>
                <a:ea typeface="Arial"/>
                <a:cs typeface="+mn-cs"/>
              </a:rPr>
              <a:t> Context-Aware Text-to-Speech Framework with Contextual VQ-Diffusion and Vocoding</a:t>
            </a:r>
            <a:r>
              <a:rPr sz="1100">
                <a:solidFill>
                  <a:srgbClr val="222222">
                    <a:alpha val="100000"/>
                  </a:srgbClr>
                </a:solidFill>
                <a:highlight>
                  <a:srgbClr val="FFFFFF">
                    <a:alpha val="100000"/>
                  </a:srgbClr>
                </a:highlight>
                <a:latin typeface="Arial"/>
                <a:ea typeface="Arial"/>
                <a:cs typeface="+mn-cs"/>
              </a:rPr>
              <a:t>. </a:t>
            </a:r>
            <a:r>
              <a:rPr lang="en-US" sz="1100">
                <a:solidFill>
                  <a:srgbClr val="222222">
                    <a:alpha val="100000"/>
                  </a:srgbClr>
                </a:solidFill>
                <a:highlight>
                  <a:srgbClr val="FFFFFF">
                    <a:alpha val="100000"/>
                  </a:srgbClr>
                </a:highlight>
                <a:latin typeface="Arial"/>
                <a:ea typeface="Arial"/>
                <a:cs typeface="+mn-cs"/>
              </a:rPr>
              <a:t>AAAI</a:t>
            </a:r>
            <a:r>
              <a:rPr sz="1100">
                <a:solidFill>
                  <a:srgbClr val="222222">
                    <a:alpha val="100000"/>
                  </a:srgbClr>
                </a:solidFill>
                <a:highlight>
                  <a:srgbClr val="FFFFFF">
                    <a:alpha val="100000"/>
                  </a:srgbClr>
                </a:highlight>
                <a:latin typeface="Arial"/>
                <a:ea typeface="Arial"/>
                <a:cs typeface="+mn-cs"/>
              </a:rPr>
              <a:t> </a:t>
            </a:r>
            <a:r>
              <a:rPr lang="en-US" altLang="zh-CN" sz="1100">
                <a:solidFill>
                  <a:srgbClr val="222222">
                    <a:alpha val="100000"/>
                  </a:srgbClr>
                </a:solidFill>
                <a:highlight>
                  <a:srgbClr val="FFFFFF">
                    <a:alpha val="100000"/>
                  </a:srgbClr>
                </a:highlight>
                <a:latin typeface="Arial"/>
                <a:ea typeface="Arial"/>
                <a:cs typeface="+mn-cs"/>
              </a:rPr>
              <a:t>2024</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pic>
        <p:nvPicPr>
          <p:cNvPr id="8" name="Picture 7">
            <a:extLst>
              <a:ext uri="{FF2B5EF4-FFF2-40B4-BE49-F238E27FC236}">
                <a16:creationId xmlns:a16="http://schemas.microsoft.com/office/drawing/2014/main" id="{9E657C91-87CF-A2FC-373D-BD3C1CA592BD}"/>
              </a:ext>
            </a:extLst>
          </p:cNvPr>
          <p:cNvPicPr>
            <a:picLocks noChangeAspect="1"/>
          </p:cNvPicPr>
          <p:nvPr/>
        </p:nvPicPr>
        <p:blipFill>
          <a:blip r:embed="rId3"/>
          <a:stretch>
            <a:fillRect/>
          </a:stretch>
        </p:blipFill>
        <p:spPr>
          <a:xfrm>
            <a:off x="560642" y="1536453"/>
            <a:ext cx="5377684" cy="4457817"/>
          </a:xfrm>
          <a:prstGeom prst="rect">
            <a:avLst/>
          </a:prstGeom>
        </p:spPr>
      </p:pic>
      <p:grpSp>
        <p:nvGrpSpPr>
          <p:cNvPr id="14" name="Group 13">
            <a:extLst>
              <a:ext uri="{FF2B5EF4-FFF2-40B4-BE49-F238E27FC236}">
                <a16:creationId xmlns:a16="http://schemas.microsoft.com/office/drawing/2014/main" id="{9F3857B0-BFAB-7D59-49A1-AF72730CAB13}"/>
              </a:ext>
            </a:extLst>
          </p:cNvPr>
          <p:cNvGrpSpPr/>
          <p:nvPr/>
        </p:nvGrpSpPr>
        <p:grpSpPr>
          <a:xfrm>
            <a:off x="6100629" y="207803"/>
            <a:ext cx="5128119" cy="6104097"/>
            <a:chOff x="6100629" y="207803"/>
            <a:chExt cx="5128119" cy="6104097"/>
          </a:xfrm>
        </p:grpSpPr>
        <p:pic>
          <p:nvPicPr>
            <p:cNvPr id="10" name="Picture 9">
              <a:extLst>
                <a:ext uri="{FF2B5EF4-FFF2-40B4-BE49-F238E27FC236}">
                  <a16:creationId xmlns:a16="http://schemas.microsoft.com/office/drawing/2014/main" id="{3B49A080-6122-7BDA-35FA-8BBE65DB0097}"/>
                </a:ext>
              </a:extLst>
            </p:cNvPr>
            <p:cNvPicPr>
              <a:picLocks noChangeAspect="1"/>
            </p:cNvPicPr>
            <p:nvPr/>
          </p:nvPicPr>
          <p:blipFill>
            <a:blip r:embed="rId4"/>
            <a:stretch>
              <a:fillRect/>
            </a:stretch>
          </p:blipFill>
          <p:spPr>
            <a:xfrm>
              <a:off x="6100629" y="3765362"/>
              <a:ext cx="5128119" cy="2546538"/>
            </a:xfrm>
            <a:prstGeom prst="rect">
              <a:avLst/>
            </a:prstGeom>
          </p:spPr>
        </p:pic>
        <p:pic>
          <p:nvPicPr>
            <p:cNvPr id="12" name="Picture 11">
              <a:extLst>
                <a:ext uri="{FF2B5EF4-FFF2-40B4-BE49-F238E27FC236}">
                  <a16:creationId xmlns:a16="http://schemas.microsoft.com/office/drawing/2014/main" id="{39AFE6CA-05DF-DE9A-A7A0-0F917D46FD79}"/>
                </a:ext>
              </a:extLst>
            </p:cNvPr>
            <p:cNvPicPr>
              <a:picLocks noChangeAspect="1"/>
            </p:cNvPicPr>
            <p:nvPr/>
          </p:nvPicPr>
          <p:blipFill>
            <a:blip r:embed="rId5"/>
            <a:stretch>
              <a:fillRect/>
            </a:stretch>
          </p:blipFill>
          <p:spPr>
            <a:xfrm>
              <a:off x="6352527" y="207803"/>
              <a:ext cx="4624322" cy="3400237"/>
            </a:xfrm>
            <a:prstGeom prst="rect">
              <a:avLst/>
            </a:prstGeom>
          </p:spPr>
        </p:pic>
      </p:grpSp>
      <p:cxnSp>
        <p:nvCxnSpPr>
          <p:cNvPr id="16" name="Straight Arrow Connector 15">
            <a:extLst>
              <a:ext uri="{FF2B5EF4-FFF2-40B4-BE49-F238E27FC236}">
                <a16:creationId xmlns:a16="http://schemas.microsoft.com/office/drawing/2014/main" id="{055CE065-A71B-50C7-7297-3AB102580F72}"/>
              </a:ext>
            </a:extLst>
          </p:cNvPr>
          <p:cNvCxnSpPr>
            <a:cxnSpLocks/>
          </p:cNvCxnSpPr>
          <p:nvPr/>
        </p:nvCxnSpPr>
        <p:spPr>
          <a:xfrm flipV="1">
            <a:off x="5531867" y="2268318"/>
            <a:ext cx="1328659" cy="628230"/>
          </a:xfrm>
          <a:prstGeom prst="straightConnector1">
            <a:avLst/>
          </a:prstGeom>
          <a:ln>
            <a:tailEnd type="stealth" w="lg" len="lg"/>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07603115-E63F-A851-4589-227EB7EDB026}"/>
              </a:ext>
            </a:extLst>
          </p:cNvPr>
          <p:cNvCxnSpPr>
            <a:cxnSpLocks/>
          </p:cNvCxnSpPr>
          <p:nvPr/>
        </p:nvCxnSpPr>
        <p:spPr>
          <a:xfrm>
            <a:off x="5531867" y="4779368"/>
            <a:ext cx="820660" cy="213042"/>
          </a:xfrm>
          <a:prstGeom prst="straightConnector1">
            <a:avLst/>
          </a:prstGeom>
          <a:ln>
            <a:tailEnd type="stealth"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69DD81B9-AF09-79BA-BA96-1E051AC1A1D3}"/>
              </a:ext>
            </a:extLst>
          </p:cNvPr>
          <p:cNvCxnSpPr>
            <a:cxnSpLocks/>
          </p:cNvCxnSpPr>
          <p:nvPr/>
        </p:nvCxnSpPr>
        <p:spPr>
          <a:xfrm>
            <a:off x="6111576" y="3647496"/>
            <a:ext cx="5063301"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05B0235-3897-5C94-AA18-8A0846FF9C35}"/>
              </a:ext>
            </a:extLst>
          </p:cNvPr>
          <p:cNvCxnSpPr>
            <a:cxnSpLocks/>
          </p:cNvCxnSpPr>
          <p:nvPr/>
        </p:nvCxnSpPr>
        <p:spPr>
          <a:xfrm flipH="1">
            <a:off x="6096000" y="1524000"/>
            <a:ext cx="31153" cy="447027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2833E8FC-9BE3-8C6E-A99F-B7A10A2D43C9}"/>
              </a:ext>
            </a:extLst>
          </p:cNvPr>
          <p:cNvSpPr>
            <a:spLocks noGrp="1"/>
          </p:cNvSpPr>
          <p:nvPr>
            <p:ph type="sldNum" sz="quarter" idx="12"/>
          </p:nvPr>
        </p:nvSpPr>
        <p:spPr>
          <a:xfrm>
            <a:off x="8737600" y="6245225"/>
            <a:ext cx="2844800" cy="476250"/>
          </a:xfrm>
        </p:spPr>
        <p:txBody>
          <a:bodyPr/>
          <a:lstStyle/>
          <a:p>
            <a:fld id="{E35E9E6D-B1E9-4F08-8E83-0E081C425F53}" type="slidenum">
              <a:rPr/>
              <a:t>70</a:t>
            </a:fld>
            <a:endParaRPr lang="de-DE"/>
          </a:p>
        </p:txBody>
      </p:sp>
    </p:spTree>
    <p:extLst>
      <p:ext uri="{BB962C8B-B14F-4D97-AF65-F5344CB8AC3E}">
        <p14:creationId xmlns:p14="http://schemas.microsoft.com/office/powerpoint/2010/main" val="2003282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16B0-6538-6256-464C-DB93E11E0A48}"/>
              </a:ext>
            </a:extLst>
          </p:cNvPr>
          <p:cNvSpPr>
            <a:spLocks noGrp="1"/>
          </p:cNvSpPr>
          <p:nvPr>
            <p:ph type="title"/>
          </p:nvPr>
        </p:nvSpPr>
        <p:spPr/>
        <p:txBody>
          <a:bodyPr/>
          <a:lstStyle/>
          <a:p>
            <a:r>
              <a:rPr lang="en-US"/>
              <a:t>NAR Models: </a:t>
            </a:r>
            <a:r>
              <a:rPr lang="en-HK" err="1"/>
              <a:t>MaskGCT</a:t>
            </a:r>
            <a:endParaRPr lang="en-HK"/>
          </a:p>
        </p:txBody>
      </p:sp>
      <p:sp>
        <p:nvSpPr>
          <p:cNvPr id="4" name="Slide Number Placeholder 3">
            <a:extLst>
              <a:ext uri="{FF2B5EF4-FFF2-40B4-BE49-F238E27FC236}">
                <a16:creationId xmlns:a16="http://schemas.microsoft.com/office/drawing/2014/main" id="{142AAA99-D27C-B712-347D-E3972CC1BBCC}"/>
              </a:ext>
            </a:extLst>
          </p:cNvPr>
          <p:cNvSpPr>
            <a:spLocks noGrp="1"/>
          </p:cNvSpPr>
          <p:nvPr>
            <p:ph type="sldNum" sz="quarter" idx="12"/>
          </p:nvPr>
        </p:nvSpPr>
        <p:spPr/>
        <p:txBody>
          <a:bodyPr/>
          <a:lstStyle/>
          <a:p>
            <a:fld id="{E35E9E6D-B1E9-4F08-8E83-0E081C425F53}" type="slidenum">
              <a:rPr lang="en-HK" smtClean="0"/>
              <a:t>71</a:t>
            </a:fld>
            <a:endParaRPr lang="en-HK"/>
          </a:p>
        </p:txBody>
      </p:sp>
      <p:pic>
        <p:nvPicPr>
          <p:cNvPr id="6" name="Picture 5">
            <a:extLst>
              <a:ext uri="{FF2B5EF4-FFF2-40B4-BE49-F238E27FC236}">
                <a16:creationId xmlns:a16="http://schemas.microsoft.com/office/drawing/2014/main" id="{2779D9CD-25A0-46D4-3F01-0BE53BDA0415}"/>
              </a:ext>
            </a:extLst>
          </p:cNvPr>
          <p:cNvPicPr>
            <a:picLocks noChangeAspect="1"/>
          </p:cNvPicPr>
          <p:nvPr/>
        </p:nvPicPr>
        <p:blipFill>
          <a:blip r:embed="rId3"/>
          <a:stretch>
            <a:fillRect/>
          </a:stretch>
        </p:blipFill>
        <p:spPr>
          <a:xfrm>
            <a:off x="200093" y="1608321"/>
            <a:ext cx="11557716" cy="1672657"/>
          </a:xfrm>
          <a:prstGeom prst="rect">
            <a:avLst/>
          </a:prstGeom>
        </p:spPr>
      </p:pic>
      <p:pic>
        <p:nvPicPr>
          <p:cNvPr id="8" name="Picture 7">
            <a:extLst>
              <a:ext uri="{FF2B5EF4-FFF2-40B4-BE49-F238E27FC236}">
                <a16:creationId xmlns:a16="http://schemas.microsoft.com/office/drawing/2014/main" id="{FECA9690-AF89-0D3D-0697-0E4092FFB4F0}"/>
              </a:ext>
            </a:extLst>
          </p:cNvPr>
          <p:cNvPicPr>
            <a:picLocks noChangeAspect="1"/>
          </p:cNvPicPr>
          <p:nvPr/>
        </p:nvPicPr>
        <p:blipFill>
          <a:blip r:embed="rId4"/>
          <a:stretch>
            <a:fillRect/>
          </a:stretch>
        </p:blipFill>
        <p:spPr>
          <a:xfrm>
            <a:off x="1184506" y="3449208"/>
            <a:ext cx="10619485" cy="2672505"/>
          </a:xfrm>
          <a:prstGeom prst="rect">
            <a:avLst/>
          </a:prstGeom>
        </p:spPr>
      </p:pic>
      <p:cxnSp>
        <p:nvCxnSpPr>
          <p:cNvPr id="11" name="Straight Arrow Connector 10">
            <a:extLst>
              <a:ext uri="{FF2B5EF4-FFF2-40B4-BE49-F238E27FC236}">
                <a16:creationId xmlns:a16="http://schemas.microsoft.com/office/drawing/2014/main" id="{2FFED33C-2922-EC84-D4CE-7693984429C7}"/>
              </a:ext>
            </a:extLst>
          </p:cNvPr>
          <p:cNvCxnSpPr>
            <a:cxnSpLocks/>
          </p:cNvCxnSpPr>
          <p:nvPr/>
        </p:nvCxnSpPr>
        <p:spPr>
          <a:xfrm flipH="1">
            <a:off x="4001132" y="2889706"/>
            <a:ext cx="868932" cy="822960"/>
          </a:xfrm>
          <a:prstGeom prst="straightConnector1">
            <a:avLst/>
          </a:prstGeom>
          <a:ln>
            <a:tailEnd type="stealth" w="lg" len="lg"/>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E63C8871-8D73-0A4D-708B-42A44719F95E}"/>
              </a:ext>
            </a:extLst>
          </p:cNvPr>
          <p:cNvCxnSpPr>
            <a:cxnSpLocks/>
          </p:cNvCxnSpPr>
          <p:nvPr/>
        </p:nvCxnSpPr>
        <p:spPr>
          <a:xfrm>
            <a:off x="7292639" y="2856475"/>
            <a:ext cx="788101" cy="822960"/>
          </a:xfrm>
          <a:prstGeom prst="straightConnector1">
            <a:avLst/>
          </a:prstGeom>
          <a:ln>
            <a:tailEnd type="stealth" w="lg" len="lg"/>
          </a:ln>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9D41ADAE-1C3E-65F8-291B-C01757C35F69}"/>
              </a:ext>
            </a:extLst>
          </p:cNvPr>
          <p:cNvCxnSpPr>
            <a:cxnSpLocks/>
          </p:cNvCxnSpPr>
          <p:nvPr/>
        </p:nvCxnSpPr>
        <p:spPr>
          <a:xfrm>
            <a:off x="899244" y="3420156"/>
            <a:ext cx="10275633"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D7EB902-6EEE-E498-BEDA-E669005E5ACD}"/>
              </a:ext>
            </a:extLst>
          </p:cNvPr>
          <p:cNvCxnSpPr>
            <a:cxnSpLocks/>
          </p:cNvCxnSpPr>
          <p:nvPr/>
        </p:nvCxnSpPr>
        <p:spPr>
          <a:xfrm>
            <a:off x="6096000" y="3429000"/>
            <a:ext cx="0" cy="256527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3" name="文本框 413">
            <a:extLst>
              <a:ext uri="{FF2B5EF4-FFF2-40B4-BE49-F238E27FC236}">
                <a16:creationId xmlns:a16="http://schemas.microsoft.com/office/drawing/2014/main" id="{13FC091B-4629-95AE-B918-78B96570BAAE}"/>
              </a:ext>
            </a:extLst>
          </p:cNvPr>
          <p:cNvSpPr txBox="1"/>
          <p:nvPr/>
        </p:nvSpPr>
        <p:spPr>
          <a:xfrm>
            <a:off x="0" y="6383314"/>
            <a:ext cx="6859570" cy="261610"/>
          </a:xfrm>
          <a:prstGeom prst="rect">
            <a:avLst/>
          </a:prstGeom>
          <a:solidFill>
            <a:srgbClr val="FFFFFF">
              <a:alpha val="100000"/>
            </a:srgbClr>
          </a:solidFill>
          <a:ln w="6350">
            <a:prstDash val="solid"/>
          </a:ln>
        </p:spPr>
        <p:txBody>
          <a:bodyPr wrap="none">
            <a:spAutoFit/>
          </a:bodyPr>
          <a:lstStyle/>
          <a:p>
            <a:r>
              <a:rPr lang="en-US" sz="1100">
                <a:solidFill>
                  <a:srgbClr val="222222">
                    <a:alpha val="100000"/>
                  </a:srgbClr>
                </a:solidFill>
                <a:highlight>
                  <a:srgbClr val="FFFFFF">
                    <a:alpha val="100000"/>
                  </a:srgbClr>
                </a:highlight>
                <a:latin typeface="Arial"/>
                <a:ea typeface="Arial"/>
                <a:cs typeface="+mn-cs"/>
              </a:rPr>
              <a:t>Wang</a:t>
            </a:r>
            <a:r>
              <a:rPr lang="en-US" altLang="zh-CN" sz="1100">
                <a:solidFill>
                  <a:srgbClr val="222222">
                    <a:alpha val="100000"/>
                  </a:srgbClr>
                </a:solidFill>
                <a:highlight>
                  <a:srgbClr val="FFFFFF">
                    <a:alpha val="100000"/>
                  </a:srgbClr>
                </a:highlight>
                <a:latin typeface="Arial"/>
                <a:ea typeface="Arial"/>
                <a:cs typeface="+mn-cs"/>
              </a:rPr>
              <a:t> </a:t>
            </a:r>
            <a:r>
              <a:rPr sz="1100">
                <a:solidFill>
                  <a:srgbClr val="222222">
                    <a:alpha val="100000"/>
                  </a:srgbClr>
                </a:solidFill>
                <a:highlight>
                  <a:srgbClr val="FFFFFF">
                    <a:alpha val="100000"/>
                  </a:srgbClr>
                </a:highlight>
                <a:latin typeface="Arial"/>
                <a:ea typeface="Arial"/>
                <a:cs typeface="+mn-cs"/>
              </a:rPr>
              <a:t>et al. </a:t>
            </a:r>
            <a:r>
              <a:rPr lang="en-US" sz="1100" err="1">
                <a:solidFill>
                  <a:srgbClr val="222222">
                    <a:alpha val="100000"/>
                  </a:srgbClr>
                </a:solidFill>
                <a:highlight>
                  <a:srgbClr val="FFFFFF">
                    <a:alpha val="100000"/>
                  </a:srgbClr>
                </a:highlight>
                <a:latin typeface="Arial"/>
                <a:ea typeface="Arial"/>
                <a:cs typeface="+mn-cs"/>
              </a:rPr>
              <a:t>MaskGCT</a:t>
            </a:r>
            <a:r>
              <a:rPr lang="en-US" sz="1100">
                <a:solidFill>
                  <a:srgbClr val="222222">
                    <a:alpha val="100000"/>
                  </a:srgbClr>
                </a:solidFill>
                <a:highlight>
                  <a:srgbClr val="FFFFFF">
                    <a:alpha val="100000"/>
                  </a:srgbClr>
                </a:highlight>
                <a:latin typeface="Arial"/>
                <a:ea typeface="Arial"/>
                <a:cs typeface="+mn-cs"/>
              </a:rPr>
              <a:t>: Zero-Shot Text-to-Speech with Masked Generative Codec Transformer</a:t>
            </a:r>
            <a:r>
              <a:rPr sz="1100">
                <a:solidFill>
                  <a:srgbClr val="222222">
                    <a:alpha val="100000"/>
                  </a:srgbClr>
                </a:solidFill>
                <a:highlight>
                  <a:srgbClr val="FFFFFF">
                    <a:alpha val="100000"/>
                  </a:srgbClr>
                </a:highlight>
                <a:latin typeface="Arial"/>
                <a:ea typeface="Arial"/>
                <a:cs typeface="+mn-cs"/>
              </a:rPr>
              <a:t>. </a:t>
            </a:r>
            <a:r>
              <a:rPr lang="en-US" sz="1100" err="1">
                <a:solidFill>
                  <a:srgbClr val="222222">
                    <a:alpha val="100000"/>
                  </a:srgbClr>
                </a:solidFill>
                <a:highlight>
                  <a:srgbClr val="FFFFFF">
                    <a:alpha val="100000"/>
                  </a:srgbClr>
                </a:highlight>
                <a:latin typeface="Arial"/>
                <a:ea typeface="Arial"/>
                <a:cs typeface="+mn-cs"/>
              </a:rPr>
              <a:t>A</a:t>
            </a:r>
            <a:r>
              <a:rPr lang="en-US" altLang="zh-CN" sz="1100" err="1">
                <a:solidFill>
                  <a:srgbClr val="222222">
                    <a:alpha val="100000"/>
                  </a:srgbClr>
                </a:solidFill>
                <a:highlight>
                  <a:srgbClr val="FFFFFF">
                    <a:alpha val="100000"/>
                  </a:srgbClr>
                </a:highlight>
                <a:latin typeface="Arial"/>
                <a:ea typeface="Arial"/>
                <a:cs typeface="+mn-cs"/>
              </a:rPr>
              <a:t>rxiv</a:t>
            </a:r>
            <a:r>
              <a:rPr sz="1100">
                <a:solidFill>
                  <a:srgbClr val="222222">
                    <a:alpha val="100000"/>
                  </a:srgbClr>
                </a:solidFill>
                <a:highlight>
                  <a:srgbClr val="FFFFFF">
                    <a:alpha val="100000"/>
                  </a:srgbClr>
                </a:highlight>
                <a:latin typeface="Arial"/>
                <a:ea typeface="Arial"/>
                <a:cs typeface="+mn-cs"/>
              </a:rPr>
              <a:t> </a:t>
            </a:r>
            <a:r>
              <a:rPr lang="en-US" altLang="zh-CN" sz="1100">
                <a:solidFill>
                  <a:srgbClr val="222222">
                    <a:alpha val="100000"/>
                  </a:srgbClr>
                </a:solidFill>
                <a:highlight>
                  <a:srgbClr val="FFFFFF">
                    <a:alpha val="100000"/>
                  </a:srgbClr>
                </a:highlight>
                <a:latin typeface="Arial"/>
                <a:ea typeface="Arial"/>
                <a:cs typeface="+mn-cs"/>
              </a:rPr>
              <a:t>202</a:t>
            </a:r>
            <a:r>
              <a:rPr lang="en-US" altLang="zh-CN" sz="1100">
                <a:solidFill>
                  <a:srgbClr val="222222">
                    <a:alpha val="100000"/>
                  </a:srgbClr>
                </a:solidFill>
                <a:highlight>
                  <a:srgbClr val="FFFFFF">
                    <a:alpha val="100000"/>
                  </a:srgbClr>
                </a:highlight>
                <a:latin typeface="Arial"/>
                <a:ea typeface="Arial"/>
              </a:rPr>
              <a:t>4</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spTree>
    <p:extLst>
      <p:ext uri="{BB962C8B-B14F-4D97-AF65-F5344CB8AC3E}">
        <p14:creationId xmlns:p14="http://schemas.microsoft.com/office/powerpoint/2010/main" val="1640782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8E51-7472-E8BE-FD81-77DA71BAE8E5}"/>
              </a:ext>
            </a:extLst>
          </p:cNvPr>
          <p:cNvSpPr>
            <a:spLocks noGrp="1"/>
          </p:cNvSpPr>
          <p:nvPr>
            <p:ph type="title"/>
          </p:nvPr>
        </p:nvSpPr>
        <p:spPr/>
        <p:txBody>
          <a:bodyPr/>
          <a:lstStyle/>
          <a:p>
            <a:r>
              <a:rPr lang="en-US"/>
              <a:t>NAR Models: </a:t>
            </a:r>
            <a:r>
              <a:rPr lang="en-HK" err="1"/>
              <a:t>SyncSpeech</a:t>
            </a:r>
            <a:endParaRPr lang="en-HK"/>
          </a:p>
        </p:txBody>
      </p:sp>
      <p:pic>
        <p:nvPicPr>
          <p:cNvPr id="6" name="Picture 5">
            <a:extLst>
              <a:ext uri="{FF2B5EF4-FFF2-40B4-BE49-F238E27FC236}">
                <a16:creationId xmlns:a16="http://schemas.microsoft.com/office/drawing/2014/main" id="{4F994862-6BF5-EFD9-D47A-4D3B7190CEE2}"/>
              </a:ext>
            </a:extLst>
          </p:cNvPr>
          <p:cNvPicPr>
            <a:picLocks noChangeAspect="1"/>
          </p:cNvPicPr>
          <p:nvPr/>
        </p:nvPicPr>
        <p:blipFill>
          <a:blip r:embed="rId3"/>
          <a:stretch>
            <a:fillRect/>
          </a:stretch>
        </p:blipFill>
        <p:spPr>
          <a:xfrm>
            <a:off x="315500" y="1734039"/>
            <a:ext cx="11560999" cy="4122159"/>
          </a:xfrm>
          <a:prstGeom prst="rect">
            <a:avLst/>
          </a:prstGeom>
        </p:spPr>
      </p:pic>
      <mc:AlternateContent xmlns:mc="http://schemas.openxmlformats.org/markup-compatibility/2006" xmlns:a14="http://schemas.microsoft.com/office/drawing/2010/main">
        <mc:Choice Requires="a14">
          <p:sp>
            <p:nvSpPr>
              <p:cNvPr id="7" name="Callout: Bent Line 6">
                <a:extLst>
                  <a:ext uri="{FF2B5EF4-FFF2-40B4-BE49-F238E27FC236}">
                    <a16:creationId xmlns:a16="http://schemas.microsoft.com/office/drawing/2014/main" id="{00501F60-4216-82E0-E235-44626C0953E6}"/>
                  </a:ext>
                </a:extLst>
              </p:cNvPr>
              <p:cNvSpPr/>
              <p:nvPr/>
            </p:nvSpPr>
            <p:spPr>
              <a:xfrm>
                <a:off x="2311996" y="1366630"/>
                <a:ext cx="1277872" cy="406061"/>
              </a:xfrm>
              <a:prstGeom prst="borderCallout2">
                <a:avLst>
                  <a:gd name="adj1" fmla="val 18750"/>
                  <a:gd name="adj2" fmla="val -8333"/>
                  <a:gd name="adj3" fmla="val 18750"/>
                  <a:gd name="adj4" fmla="val -16667"/>
                  <a:gd name="adj5" fmla="val 134971"/>
                  <a:gd name="adj6" fmla="val -4202"/>
                </a:avLst>
              </a:prstGeom>
              <a:noFill/>
              <a:ln>
                <a:solidFill>
                  <a:srgbClr val="FFE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Duration for </a:t>
                </a:r>
                <a14:m>
                  <m:oMath xmlns:m="http://schemas.openxmlformats.org/officeDocument/2006/math">
                    <m:sSub>
                      <m:sSubPr>
                        <m:ctrlPr>
                          <a:rPr lang="en-US" sz="1200" b="0" i="1" u="none" strike="noStrike" baseline="0" smtClean="0">
                            <a:solidFill>
                              <a:schemeClr val="tx1"/>
                            </a:solidFill>
                            <a:latin typeface="Cambria Math" panose="02040503050406030204" pitchFamily="18" charset="0"/>
                          </a:rPr>
                        </m:ctrlPr>
                      </m:sSubPr>
                      <m:e>
                        <m:r>
                          <a:rPr lang="en-HK" sz="1200" b="0" i="1" u="none" strike="noStrike" baseline="0" smtClean="0">
                            <a:solidFill>
                              <a:schemeClr val="tx1"/>
                            </a:solidFill>
                            <a:latin typeface="Cambria Math" panose="02040503050406030204" pitchFamily="18" charset="0"/>
                          </a:rPr>
                          <m:t>𝑦</m:t>
                        </m:r>
                      </m:e>
                      <m:sub>
                        <m:r>
                          <a:rPr lang="en-HK" sz="1200" b="0" i="1" u="none" strike="noStrike" baseline="0" smtClean="0">
                            <a:solidFill>
                              <a:schemeClr val="tx1"/>
                            </a:solidFill>
                            <a:latin typeface="Cambria Math" panose="02040503050406030204" pitchFamily="18" charset="0"/>
                          </a:rPr>
                          <m:t>1</m:t>
                        </m:r>
                      </m:sub>
                    </m:sSub>
                  </m:oMath>
                </a14:m>
                <a:endParaRPr lang="en-HK" sz="1200">
                  <a:solidFill>
                    <a:schemeClr val="tx1"/>
                  </a:solidFill>
                </a:endParaRPr>
              </a:p>
            </p:txBody>
          </p:sp>
        </mc:Choice>
        <mc:Fallback xmlns="">
          <p:sp>
            <p:nvSpPr>
              <p:cNvPr id="7" name="Callout: Bent Line 6">
                <a:extLst>
                  <a:ext uri="{FF2B5EF4-FFF2-40B4-BE49-F238E27FC236}">
                    <a16:creationId xmlns:a16="http://schemas.microsoft.com/office/drawing/2014/main" id="{00501F60-4216-82E0-E235-44626C0953E6}"/>
                  </a:ext>
                </a:extLst>
              </p:cNvPr>
              <p:cNvSpPr>
                <a:spLocks noRot="1" noChangeAspect="1" noMove="1" noResize="1" noEditPoints="1" noAdjustHandles="1" noChangeArrowheads="1" noChangeShapeType="1" noTextEdit="1"/>
              </p:cNvSpPr>
              <p:nvPr/>
            </p:nvSpPr>
            <p:spPr>
              <a:xfrm>
                <a:off x="2311996" y="1366630"/>
                <a:ext cx="1277872" cy="406061"/>
              </a:xfrm>
              <a:prstGeom prst="borderCallout2">
                <a:avLst>
                  <a:gd name="adj1" fmla="val 18750"/>
                  <a:gd name="adj2" fmla="val -8333"/>
                  <a:gd name="adj3" fmla="val 18750"/>
                  <a:gd name="adj4" fmla="val -16667"/>
                  <a:gd name="adj5" fmla="val 134971"/>
                  <a:gd name="adj6" fmla="val -4202"/>
                </a:avLst>
              </a:prstGeom>
              <a:blipFill>
                <a:blip r:embed="rId4"/>
                <a:stretch>
                  <a:fillRect/>
                </a:stretch>
              </a:blipFill>
              <a:ln>
                <a:solidFill>
                  <a:srgbClr val="FFE6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llout: Bent Line 7">
                <a:extLst>
                  <a:ext uri="{FF2B5EF4-FFF2-40B4-BE49-F238E27FC236}">
                    <a16:creationId xmlns:a16="http://schemas.microsoft.com/office/drawing/2014/main" id="{80587EDC-5823-FB13-CCA4-A83A83DDB18B}"/>
                  </a:ext>
                </a:extLst>
              </p:cNvPr>
              <p:cNvSpPr/>
              <p:nvPr/>
            </p:nvSpPr>
            <p:spPr>
              <a:xfrm flipH="1">
                <a:off x="3920067" y="1366630"/>
                <a:ext cx="1486196" cy="406061"/>
              </a:xfrm>
              <a:prstGeom prst="borderCallout2">
                <a:avLst>
                  <a:gd name="adj1" fmla="val 18750"/>
                  <a:gd name="adj2" fmla="val -8333"/>
                  <a:gd name="adj3" fmla="val 18750"/>
                  <a:gd name="adj4" fmla="val -16667"/>
                  <a:gd name="adj5" fmla="val 130801"/>
                  <a:gd name="adj6" fmla="val -2752"/>
                </a:avLst>
              </a:prstGeom>
              <a:noFill/>
              <a:ln>
                <a:solidFill>
                  <a:srgbClr val="DAE8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Speech tokens for </a:t>
                </a:r>
                <a14:m>
                  <m:oMath xmlns:m="http://schemas.openxmlformats.org/officeDocument/2006/math">
                    <m:sSub>
                      <m:sSubPr>
                        <m:ctrlPr>
                          <a:rPr lang="en-US" sz="1200" b="0" i="1" u="none" strike="noStrike" baseline="0" smtClean="0">
                            <a:solidFill>
                              <a:schemeClr val="tx1"/>
                            </a:solidFill>
                            <a:latin typeface="Cambria Math" panose="02040503050406030204" pitchFamily="18" charset="0"/>
                          </a:rPr>
                        </m:ctrlPr>
                      </m:sSubPr>
                      <m:e>
                        <m:r>
                          <a:rPr lang="en-HK" sz="1200" b="0" i="1" u="none" strike="noStrike" baseline="0" smtClean="0">
                            <a:solidFill>
                              <a:schemeClr val="tx1"/>
                            </a:solidFill>
                            <a:latin typeface="Cambria Math" panose="02040503050406030204" pitchFamily="18" charset="0"/>
                          </a:rPr>
                          <m:t>𝑦</m:t>
                        </m:r>
                      </m:e>
                      <m:sub>
                        <m:r>
                          <a:rPr lang="en-HK" sz="1200" b="0" i="1" u="none" strike="noStrike" baseline="0" smtClean="0">
                            <a:solidFill>
                              <a:schemeClr val="tx1"/>
                            </a:solidFill>
                            <a:latin typeface="Cambria Math" panose="02040503050406030204" pitchFamily="18" charset="0"/>
                          </a:rPr>
                          <m:t>1</m:t>
                        </m:r>
                      </m:sub>
                    </m:sSub>
                  </m:oMath>
                </a14:m>
                <a:endParaRPr lang="en-HK" sz="1200">
                  <a:solidFill>
                    <a:schemeClr val="tx1"/>
                  </a:solidFill>
                </a:endParaRPr>
              </a:p>
            </p:txBody>
          </p:sp>
        </mc:Choice>
        <mc:Fallback xmlns="">
          <p:sp>
            <p:nvSpPr>
              <p:cNvPr id="8" name="Callout: Bent Line 7">
                <a:extLst>
                  <a:ext uri="{FF2B5EF4-FFF2-40B4-BE49-F238E27FC236}">
                    <a16:creationId xmlns:a16="http://schemas.microsoft.com/office/drawing/2014/main" id="{80587EDC-5823-FB13-CCA4-A83A83DDB18B}"/>
                  </a:ext>
                </a:extLst>
              </p:cNvPr>
              <p:cNvSpPr>
                <a:spLocks noRot="1" noChangeAspect="1" noMove="1" noResize="1" noEditPoints="1" noAdjustHandles="1" noChangeArrowheads="1" noChangeShapeType="1" noTextEdit="1"/>
              </p:cNvSpPr>
              <p:nvPr/>
            </p:nvSpPr>
            <p:spPr>
              <a:xfrm flipH="1">
                <a:off x="3920067" y="1366630"/>
                <a:ext cx="1486196" cy="406061"/>
              </a:xfrm>
              <a:prstGeom prst="borderCallout2">
                <a:avLst>
                  <a:gd name="adj1" fmla="val 18750"/>
                  <a:gd name="adj2" fmla="val -8333"/>
                  <a:gd name="adj3" fmla="val 18750"/>
                  <a:gd name="adj4" fmla="val -16667"/>
                  <a:gd name="adj5" fmla="val 130801"/>
                  <a:gd name="adj6" fmla="val -2752"/>
                </a:avLst>
              </a:prstGeom>
              <a:blipFill>
                <a:blip r:embed="rId5"/>
                <a:stretch>
                  <a:fillRect/>
                </a:stretch>
              </a:blipFill>
              <a:ln>
                <a:solidFill>
                  <a:srgbClr val="DAE8F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llout: Bent Line 8">
                <a:extLst>
                  <a:ext uri="{FF2B5EF4-FFF2-40B4-BE49-F238E27FC236}">
                    <a16:creationId xmlns:a16="http://schemas.microsoft.com/office/drawing/2014/main" id="{ACB7FACE-E83E-CDE8-AEB6-7B24A6D09F7E}"/>
                  </a:ext>
                </a:extLst>
              </p:cNvPr>
              <p:cNvSpPr/>
              <p:nvPr/>
            </p:nvSpPr>
            <p:spPr>
              <a:xfrm>
                <a:off x="6032799" y="1366630"/>
                <a:ext cx="1277872" cy="406061"/>
              </a:xfrm>
              <a:prstGeom prst="borderCallout2">
                <a:avLst>
                  <a:gd name="adj1" fmla="val 18750"/>
                  <a:gd name="adj2" fmla="val -8333"/>
                  <a:gd name="adj3" fmla="val 18750"/>
                  <a:gd name="adj4" fmla="val -16667"/>
                  <a:gd name="adj5" fmla="val 134971"/>
                  <a:gd name="adj6" fmla="val -12153"/>
                </a:avLst>
              </a:prstGeom>
              <a:noFill/>
              <a:ln>
                <a:solidFill>
                  <a:srgbClr val="FFE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Duration for </a:t>
                </a:r>
                <a14:m>
                  <m:oMath xmlns:m="http://schemas.openxmlformats.org/officeDocument/2006/math">
                    <m:sSub>
                      <m:sSubPr>
                        <m:ctrlPr>
                          <a:rPr lang="en-US" sz="1200" b="0" i="1" u="none" strike="noStrike" baseline="0" smtClean="0">
                            <a:solidFill>
                              <a:schemeClr val="tx1"/>
                            </a:solidFill>
                            <a:latin typeface="Cambria Math" panose="02040503050406030204" pitchFamily="18" charset="0"/>
                          </a:rPr>
                        </m:ctrlPr>
                      </m:sSubPr>
                      <m:e>
                        <m:r>
                          <a:rPr lang="en-HK" sz="1200" b="0" i="1" u="none" strike="noStrike" baseline="0" smtClean="0">
                            <a:solidFill>
                              <a:schemeClr val="tx1"/>
                            </a:solidFill>
                            <a:latin typeface="Cambria Math" panose="02040503050406030204" pitchFamily="18" charset="0"/>
                          </a:rPr>
                          <m:t>𝑦</m:t>
                        </m:r>
                      </m:e>
                      <m:sub>
                        <m:r>
                          <a:rPr lang="en-HK" sz="1200" b="0" i="1" u="none" strike="noStrike" baseline="0" smtClean="0">
                            <a:solidFill>
                              <a:schemeClr val="tx1"/>
                            </a:solidFill>
                            <a:latin typeface="Cambria Math" panose="02040503050406030204" pitchFamily="18" charset="0"/>
                          </a:rPr>
                          <m:t>2</m:t>
                        </m:r>
                      </m:sub>
                    </m:sSub>
                  </m:oMath>
                </a14:m>
                <a:endParaRPr lang="en-HK" sz="1200">
                  <a:solidFill>
                    <a:schemeClr val="tx1"/>
                  </a:solidFill>
                </a:endParaRPr>
              </a:p>
            </p:txBody>
          </p:sp>
        </mc:Choice>
        <mc:Fallback xmlns="">
          <p:sp>
            <p:nvSpPr>
              <p:cNvPr id="9" name="Callout: Bent Line 8">
                <a:extLst>
                  <a:ext uri="{FF2B5EF4-FFF2-40B4-BE49-F238E27FC236}">
                    <a16:creationId xmlns:a16="http://schemas.microsoft.com/office/drawing/2014/main" id="{ACB7FACE-E83E-CDE8-AEB6-7B24A6D09F7E}"/>
                  </a:ext>
                </a:extLst>
              </p:cNvPr>
              <p:cNvSpPr>
                <a:spLocks noRot="1" noChangeAspect="1" noMove="1" noResize="1" noEditPoints="1" noAdjustHandles="1" noChangeArrowheads="1" noChangeShapeType="1" noTextEdit="1"/>
              </p:cNvSpPr>
              <p:nvPr/>
            </p:nvSpPr>
            <p:spPr>
              <a:xfrm>
                <a:off x="6032799" y="1366630"/>
                <a:ext cx="1277872" cy="406061"/>
              </a:xfrm>
              <a:prstGeom prst="borderCallout2">
                <a:avLst>
                  <a:gd name="adj1" fmla="val 18750"/>
                  <a:gd name="adj2" fmla="val -8333"/>
                  <a:gd name="adj3" fmla="val 18750"/>
                  <a:gd name="adj4" fmla="val -16667"/>
                  <a:gd name="adj5" fmla="val 134971"/>
                  <a:gd name="adj6" fmla="val -12153"/>
                </a:avLst>
              </a:prstGeom>
              <a:blipFill>
                <a:blip r:embed="rId6"/>
                <a:stretch>
                  <a:fillRect/>
                </a:stretch>
              </a:blipFill>
              <a:ln>
                <a:solidFill>
                  <a:srgbClr val="FFE6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llout: Bent Line 9">
                <a:extLst>
                  <a:ext uri="{FF2B5EF4-FFF2-40B4-BE49-F238E27FC236}">
                    <a16:creationId xmlns:a16="http://schemas.microsoft.com/office/drawing/2014/main" id="{033248DB-4422-D6EC-C264-A07089922EBD}"/>
                  </a:ext>
                </a:extLst>
              </p:cNvPr>
              <p:cNvSpPr/>
              <p:nvPr/>
            </p:nvSpPr>
            <p:spPr>
              <a:xfrm flipH="1">
                <a:off x="8400308" y="1366630"/>
                <a:ext cx="1486196" cy="406061"/>
              </a:xfrm>
              <a:prstGeom prst="borderCallout2">
                <a:avLst>
                  <a:gd name="adj1" fmla="val 18750"/>
                  <a:gd name="adj2" fmla="val -8333"/>
                  <a:gd name="adj3" fmla="val 18750"/>
                  <a:gd name="adj4" fmla="val -16667"/>
                  <a:gd name="adj5" fmla="val 130801"/>
                  <a:gd name="adj6" fmla="val -2752"/>
                </a:avLst>
              </a:prstGeom>
              <a:noFill/>
              <a:ln>
                <a:solidFill>
                  <a:srgbClr val="DAE8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Speech tokens for </a:t>
                </a:r>
                <a14:m>
                  <m:oMath xmlns:m="http://schemas.openxmlformats.org/officeDocument/2006/math">
                    <m:sSub>
                      <m:sSubPr>
                        <m:ctrlPr>
                          <a:rPr lang="en-US" sz="1200" b="0" i="1" u="none" strike="noStrike" baseline="0" smtClean="0">
                            <a:solidFill>
                              <a:schemeClr val="tx1"/>
                            </a:solidFill>
                            <a:latin typeface="Cambria Math" panose="02040503050406030204" pitchFamily="18" charset="0"/>
                          </a:rPr>
                        </m:ctrlPr>
                      </m:sSubPr>
                      <m:e>
                        <m:r>
                          <a:rPr lang="en-HK" sz="1200" b="0" i="1" u="none" strike="noStrike" baseline="0" smtClean="0">
                            <a:solidFill>
                              <a:schemeClr val="tx1"/>
                            </a:solidFill>
                            <a:latin typeface="Cambria Math" panose="02040503050406030204" pitchFamily="18" charset="0"/>
                          </a:rPr>
                          <m:t>𝑦</m:t>
                        </m:r>
                      </m:e>
                      <m:sub>
                        <m:r>
                          <a:rPr lang="en-HK" sz="1200" b="0" i="1" u="none" strike="noStrike" baseline="0" smtClean="0">
                            <a:solidFill>
                              <a:schemeClr val="tx1"/>
                            </a:solidFill>
                            <a:latin typeface="Cambria Math" panose="02040503050406030204" pitchFamily="18" charset="0"/>
                          </a:rPr>
                          <m:t>2</m:t>
                        </m:r>
                      </m:sub>
                    </m:sSub>
                  </m:oMath>
                </a14:m>
                <a:endParaRPr lang="en-HK" sz="1200">
                  <a:solidFill>
                    <a:schemeClr val="tx1"/>
                  </a:solidFill>
                </a:endParaRPr>
              </a:p>
            </p:txBody>
          </p:sp>
        </mc:Choice>
        <mc:Fallback xmlns="">
          <p:sp>
            <p:nvSpPr>
              <p:cNvPr id="10" name="Callout: Bent Line 9">
                <a:extLst>
                  <a:ext uri="{FF2B5EF4-FFF2-40B4-BE49-F238E27FC236}">
                    <a16:creationId xmlns:a16="http://schemas.microsoft.com/office/drawing/2014/main" id="{033248DB-4422-D6EC-C264-A07089922EBD}"/>
                  </a:ext>
                </a:extLst>
              </p:cNvPr>
              <p:cNvSpPr>
                <a:spLocks noRot="1" noChangeAspect="1" noMove="1" noResize="1" noEditPoints="1" noAdjustHandles="1" noChangeArrowheads="1" noChangeShapeType="1" noTextEdit="1"/>
              </p:cNvSpPr>
              <p:nvPr/>
            </p:nvSpPr>
            <p:spPr>
              <a:xfrm flipH="1">
                <a:off x="8400308" y="1366630"/>
                <a:ext cx="1486196" cy="406061"/>
              </a:xfrm>
              <a:prstGeom prst="borderCallout2">
                <a:avLst>
                  <a:gd name="adj1" fmla="val 18750"/>
                  <a:gd name="adj2" fmla="val -8333"/>
                  <a:gd name="adj3" fmla="val 18750"/>
                  <a:gd name="adj4" fmla="val -16667"/>
                  <a:gd name="adj5" fmla="val 130801"/>
                  <a:gd name="adj6" fmla="val -2752"/>
                </a:avLst>
              </a:prstGeom>
              <a:blipFill>
                <a:blip r:embed="rId7"/>
                <a:stretch>
                  <a:fillRect/>
                </a:stretch>
              </a:blipFill>
              <a:ln>
                <a:solidFill>
                  <a:srgbClr val="DAE8F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llout: Bent Line 10">
                <a:extLst>
                  <a:ext uri="{FF2B5EF4-FFF2-40B4-BE49-F238E27FC236}">
                    <a16:creationId xmlns:a16="http://schemas.microsoft.com/office/drawing/2014/main" id="{3E3419A7-FE49-244F-5CFC-5950D3903B83}"/>
                  </a:ext>
                </a:extLst>
              </p:cNvPr>
              <p:cNvSpPr/>
              <p:nvPr/>
            </p:nvSpPr>
            <p:spPr>
              <a:xfrm flipH="1">
                <a:off x="10216703" y="1366630"/>
                <a:ext cx="1265472" cy="406061"/>
              </a:xfrm>
              <a:prstGeom prst="borderCallout2">
                <a:avLst>
                  <a:gd name="adj1" fmla="val 18750"/>
                  <a:gd name="adj2" fmla="val -8333"/>
                  <a:gd name="adj3" fmla="val 18750"/>
                  <a:gd name="adj4" fmla="val -16667"/>
                  <a:gd name="adj5" fmla="val 139065"/>
                  <a:gd name="adj6" fmla="val 1642"/>
                </a:avLst>
              </a:prstGeom>
              <a:noFill/>
              <a:ln>
                <a:solidFill>
                  <a:srgbClr val="FFE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200" b="0" i="0" u="none" strike="noStrike" baseline="0">
                    <a:solidFill>
                      <a:schemeClr val="tx1"/>
                    </a:solidFill>
                    <a:latin typeface="NimbusRomNo9L-Regu"/>
                  </a:rPr>
                  <a:t>Duration for </a:t>
                </a:r>
                <a14:m>
                  <m:oMath xmlns:m="http://schemas.openxmlformats.org/officeDocument/2006/math">
                    <m:sSub>
                      <m:sSubPr>
                        <m:ctrlPr>
                          <a:rPr lang="en-US" sz="1200" b="0" i="1" u="none" strike="noStrike" baseline="0" smtClean="0">
                            <a:solidFill>
                              <a:schemeClr val="tx1"/>
                            </a:solidFill>
                            <a:latin typeface="Cambria Math" panose="02040503050406030204" pitchFamily="18" charset="0"/>
                          </a:rPr>
                        </m:ctrlPr>
                      </m:sSubPr>
                      <m:e>
                        <m:r>
                          <a:rPr lang="en-HK" sz="1200" b="0" i="1" u="none" strike="noStrike" baseline="0" smtClean="0">
                            <a:solidFill>
                              <a:schemeClr val="tx1"/>
                            </a:solidFill>
                            <a:latin typeface="Cambria Math" panose="02040503050406030204" pitchFamily="18" charset="0"/>
                          </a:rPr>
                          <m:t>𝑦</m:t>
                        </m:r>
                      </m:e>
                      <m:sub>
                        <m:r>
                          <a:rPr lang="en-HK" sz="1200" b="0" i="1" u="none" strike="noStrike" baseline="0" smtClean="0">
                            <a:solidFill>
                              <a:schemeClr val="tx1"/>
                            </a:solidFill>
                            <a:latin typeface="Cambria Math" panose="02040503050406030204" pitchFamily="18" charset="0"/>
                          </a:rPr>
                          <m:t>3</m:t>
                        </m:r>
                      </m:sub>
                    </m:sSub>
                  </m:oMath>
                </a14:m>
                <a:endParaRPr lang="en-HK" sz="1200">
                  <a:solidFill>
                    <a:schemeClr val="tx1"/>
                  </a:solidFill>
                </a:endParaRPr>
              </a:p>
            </p:txBody>
          </p:sp>
        </mc:Choice>
        <mc:Fallback xmlns="">
          <p:sp>
            <p:nvSpPr>
              <p:cNvPr id="11" name="Callout: Bent Line 10">
                <a:extLst>
                  <a:ext uri="{FF2B5EF4-FFF2-40B4-BE49-F238E27FC236}">
                    <a16:creationId xmlns:a16="http://schemas.microsoft.com/office/drawing/2014/main" id="{3E3419A7-FE49-244F-5CFC-5950D3903B83}"/>
                  </a:ext>
                </a:extLst>
              </p:cNvPr>
              <p:cNvSpPr>
                <a:spLocks noRot="1" noChangeAspect="1" noMove="1" noResize="1" noEditPoints="1" noAdjustHandles="1" noChangeArrowheads="1" noChangeShapeType="1" noTextEdit="1"/>
              </p:cNvSpPr>
              <p:nvPr/>
            </p:nvSpPr>
            <p:spPr>
              <a:xfrm flipH="1">
                <a:off x="10216703" y="1366630"/>
                <a:ext cx="1265472" cy="406061"/>
              </a:xfrm>
              <a:prstGeom prst="borderCallout2">
                <a:avLst>
                  <a:gd name="adj1" fmla="val 18750"/>
                  <a:gd name="adj2" fmla="val -8333"/>
                  <a:gd name="adj3" fmla="val 18750"/>
                  <a:gd name="adj4" fmla="val -16667"/>
                  <a:gd name="adj5" fmla="val 139065"/>
                  <a:gd name="adj6" fmla="val 1642"/>
                </a:avLst>
              </a:prstGeom>
              <a:blipFill>
                <a:blip r:embed="rId8"/>
                <a:stretch>
                  <a:fillRect/>
                </a:stretch>
              </a:blipFill>
              <a:ln>
                <a:solidFill>
                  <a:srgbClr val="FFE6CC"/>
                </a:solidFill>
              </a:ln>
            </p:spPr>
            <p:txBody>
              <a:bodyPr/>
              <a:lstStyle/>
              <a:p>
                <a:r>
                  <a:rPr lang="en-US">
                    <a:noFill/>
                  </a:rPr>
                  <a:t> </a:t>
                </a:r>
              </a:p>
            </p:txBody>
          </p:sp>
        </mc:Fallback>
      </mc:AlternateContent>
      <p:sp>
        <p:nvSpPr>
          <p:cNvPr id="13" name="Left Brace 12">
            <a:extLst>
              <a:ext uri="{FF2B5EF4-FFF2-40B4-BE49-F238E27FC236}">
                <a16:creationId xmlns:a16="http://schemas.microsoft.com/office/drawing/2014/main" id="{66603BA9-E1CD-676F-7E31-B1E7CBD86641}"/>
              </a:ext>
            </a:extLst>
          </p:cNvPr>
          <p:cNvSpPr/>
          <p:nvPr/>
        </p:nvSpPr>
        <p:spPr>
          <a:xfrm rot="16200000">
            <a:off x="1255106" y="5302327"/>
            <a:ext cx="292253" cy="134589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K"/>
          </a:p>
        </p:txBody>
      </p:sp>
      <p:sp>
        <p:nvSpPr>
          <p:cNvPr id="14" name="Left Brace 13">
            <a:extLst>
              <a:ext uri="{FF2B5EF4-FFF2-40B4-BE49-F238E27FC236}">
                <a16:creationId xmlns:a16="http://schemas.microsoft.com/office/drawing/2014/main" id="{A154871F-BF39-DB77-E661-622C961C0893}"/>
              </a:ext>
            </a:extLst>
          </p:cNvPr>
          <p:cNvSpPr/>
          <p:nvPr/>
        </p:nvSpPr>
        <p:spPr>
          <a:xfrm rot="16200000">
            <a:off x="5690025" y="3957743"/>
            <a:ext cx="292253" cy="403506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K"/>
          </a:p>
        </p:txBody>
      </p:sp>
      <p:sp>
        <p:nvSpPr>
          <p:cNvPr id="15" name="TextBox 14">
            <a:extLst>
              <a:ext uri="{FF2B5EF4-FFF2-40B4-BE49-F238E27FC236}">
                <a16:creationId xmlns:a16="http://schemas.microsoft.com/office/drawing/2014/main" id="{CC3DF7CC-D0AE-C186-229E-35BDFBA1DF1C}"/>
              </a:ext>
            </a:extLst>
          </p:cNvPr>
          <p:cNvSpPr txBox="1"/>
          <p:nvPr/>
        </p:nvSpPr>
        <p:spPr>
          <a:xfrm>
            <a:off x="213214" y="6139411"/>
            <a:ext cx="2376035" cy="307777"/>
          </a:xfrm>
          <a:prstGeom prst="rect">
            <a:avLst/>
          </a:prstGeom>
          <a:noFill/>
        </p:spPr>
        <p:txBody>
          <a:bodyPr wrap="none" rtlCol="0">
            <a:spAutoFit/>
          </a:bodyPr>
          <a:lstStyle/>
          <a:p>
            <a:r>
              <a:rPr lang="en-HK" sz="1400"/>
              <a:t>Transcript of Speech Prompt</a:t>
            </a:r>
          </a:p>
        </p:txBody>
      </p:sp>
      <p:sp>
        <p:nvSpPr>
          <p:cNvPr id="16" name="TextBox 15">
            <a:extLst>
              <a:ext uri="{FF2B5EF4-FFF2-40B4-BE49-F238E27FC236}">
                <a16:creationId xmlns:a16="http://schemas.microsoft.com/office/drawing/2014/main" id="{C5731411-D7A4-BAEA-0D12-C6E2FDDECE3A}"/>
              </a:ext>
            </a:extLst>
          </p:cNvPr>
          <p:cNvSpPr txBox="1"/>
          <p:nvPr/>
        </p:nvSpPr>
        <p:spPr>
          <a:xfrm>
            <a:off x="4550413" y="6139411"/>
            <a:ext cx="2430089" cy="307777"/>
          </a:xfrm>
          <a:prstGeom prst="rect">
            <a:avLst/>
          </a:prstGeom>
          <a:noFill/>
        </p:spPr>
        <p:txBody>
          <a:bodyPr wrap="none" rtlCol="0">
            <a:spAutoFit/>
          </a:bodyPr>
          <a:lstStyle/>
          <a:p>
            <a:r>
              <a:rPr lang="en-HK" sz="1400"/>
              <a:t>Tokens of the Speech Prompt</a:t>
            </a:r>
          </a:p>
        </p:txBody>
      </p:sp>
      <p:sp>
        <p:nvSpPr>
          <p:cNvPr id="3" name="文本框 413">
            <a:extLst>
              <a:ext uri="{FF2B5EF4-FFF2-40B4-BE49-F238E27FC236}">
                <a16:creationId xmlns:a16="http://schemas.microsoft.com/office/drawing/2014/main" id="{9EAD51E4-225D-95DE-BAA8-3D6B104243E4}"/>
              </a:ext>
            </a:extLst>
          </p:cNvPr>
          <p:cNvSpPr txBox="1"/>
          <p:nvPr/>
        </p:nvSpPr>
        <p:spPr>
          <a:xfrm>
            <a:off x="0" y="6383314"/>
            <a:ext cx="8664551" cy="261610"/>
          </a:xfrm>
          <a:prstGeom prst="rect">
            <a:avLst/>
          </a:prstGeom>
          <a:solidFill>
            <a:srgbClr val="FFFFFF">
              <a:alpha val="100000"/>
            </a:srgbClr>
          </a:solidFill>
          <a:ln w="6350">
            <a:prstDash val="solid"/>
          </a:ln>
        </p:spPr>
        <p:txBody>
          <a:bodyPr wrap="none">
            <a:spAutoFit/>
          </a:bodyPr>
          <a:lstStyle/>
          <a:p>
            <a:r>
              <a:rPr lang="en-US" sz="1100">
                <a:solidFill>
                  <a:srgbClr val="222222">
                    <a:alpha val="100000"/>
                  </a:srgbClr>
                </a:solidFill>
                <a:highlight>
                  <a:srgbClr val="FFFFFF">
                    <a:alpha val="100000"/>
                  </a:srgbClr>
                </a:highlight>
                <a:latin typeface="Arial"/>
                <a:ea typeface="Arial"/>
                <a:cs typeface="+mn-cs"/>
              </a:rPr>
              <a:t>Zheng</a:t>
            </a:r>
            <a:r>
              <a:rPr lang="en-US" altLang="zh-CN" sz="1100">
                <a:solidFill>
                  <a:srgbClr val="222222">
                    <a:alpha val="100000"/>
                  </a:srgbClr>
                </a:solidFill>
                <a:highlight>
                  <a:srgbClr val="FFFFFF">
                    <a:alpha val="100000"/>
                  </a:srgbClr>
                </a:highlight>
                <a:latin typeface="Arial"/>
                <a:ea typeface="Arial"/>
                <a:cs typeface="+mn-cs"/>
              </a:rPr>
              <a:t> </a:t>
            </a:r>
            <a:r>
              <a:rPr sz="1100">
                <a:solidFill>
                  <a:srgbClr val="222222">
                    <a:alpha val="100000"/>
                  </a:srgbClr>
                </a:solidFill>
                <a:highlight>
                  <a:srgbClr val="FFFFFF">
                    <a:alpha val="100000"/>
                  </a:srgbClr>
                </a:highlight>
                <a:latin typeface="Arial"/>
                <a:ea typeface="Arial"/>
                <a:cs typeface="+mn-cs"/>
              </a:rPr>
              <a:t>et al. </a:t>
            </a:r>
            <a:r>
              <a:rPr lang="en-US" sz="1100" err="1">
                <a:solidFill>
                  <a:srgbClr val="222222">
                    <a:alpha val="100000"/>
                  </a:srgbClr>
                </a:solidFill>
                <a:highlight>
                  <a:srgbClr val="FFFFFF">
                    <a:alpha val="100000"/>
                  </a:srgbClr>
                </a:highlight>
                <a:latin typeface="Arial"/>
                <a:ea typeface="Arial"/>
                <a:cs typeface="+mn-cs"/>
              </a:rPr>
              <a:t>SyncSpeech</a:t>
            </a:r>
            <a:r>
              <a:rPr lang="en-US" sz="1100">
                <a:solidFill>
                  <a:srgbClr val="222222">
                    <a:alpha val="100000"/>
                  </a:srgbClr>
                </a:solidFill>
                <a:highlight>
                  <a:srgbClr val="FFFFFF">
                    <a:alpha val="100000"/>
                  </a:srgbClr>
                </a:highlight>
                <a:latin typeface="Arial"/>
                <a:ea typeface="Arial"/>
                <a:cs typeface="+mn-cs"/>
              </a:rPr>
              <a:t>: Low-Latency and Efficient Dual-Stream Text-to-Speech based on Temporal Masked Transformer</a:t>
            </a:r>
            <a:r>
              <a:rPr sz="1100">
                <a:solidFill>
                  <a:srgbClr val="222222">
                    <a:alpha val="100000"/>
                  </a:srgbClr>
                </a:solidFill>
                <a:highlight>
                  <a:srgbClr val="FFFFFF">
                    <a:alpha val="100000"/>
                  </a:srgbClr>
                </a:highlight>
                <a:latin typeface="Arial"/>
                <a:ea typeface="Arial"/>
                <a:cs typeface="+mn-cs"/>
              </a:rPr>
              <a:t>. </a:t>
            </a:r>
            <a:r>
              <a:rPr lang="en-US" sz="1100" err="1">
                <a:solidFill>
                  <a:srgbClr val="222222">
                    <a:alpha val="100000"/>
                  </a:srgbClr>
                </a:solidFill>
                <a:highlight>
                  <a:srgbClr val="FFFFFF">
                    <a:alpha val="100000"/>
                  </a:srgbClr>
                </a:highlight>
                <a:latin typeface="Arial"/>
                <a:ea typeface="Arial"/>
                <a:cs typeface="+mn-cs"/>
              </a:rPr>
              <a:t>A</a:t>
            </a:r>
            <a:r>
              <a:rPr lang="en-US" altLang="zh-CN" sz="1100" err="1">
                <a:solidFill>
                  <a:srgbClr val="222222">
                    <a:alpha val="100000"/>
                  </a:srgbClr>
                </a:solidFill>
                <a:highlight>
                  <a:srgbClr val="FFFFFF">
                    <a:alpha val="100000"/>
                  </a:srgbClr>
                </a:highlight>
                <a:latin typeface="Arial"/>
                <a:ea typeface="Arial"/>
                <a:cs typeface="+mn-cs"/>
              </a:rPr>
              <a:t>rxiv</a:t>
            </a:r>
            <a:r>
              <a:rPr sz="1100">
                <a:solidFill>
                  <a:srgbClr val="222222">
                    <a:alpha val="100000"/>
                  </a:srgbClr>
                </a:solidFill>
                <a:highlight>
                  <a:srgbClr val="FFFFFF">
                    <a:alpha val="100000"/>
                  </a:srgbClr>
                </a:highlight>
                <a:latin typeface="Arial"/>
                <a:ea typeface="Arial"/>
                <a:cs typeface="+mn-cs"/>
              </a:rPr>
              <a:t> </a:t>
            </a:r>
            <a:r>
              <a:rPr lang="en-US" altLang="zh-CN" sz="1100">
                <a:solidFill>
                  <a:srgbClr val="222222">
                    <a:alpha val="100000"/>
                  </a:srgbClr>
                </a:solidFill>
                <a:highlight>
                  <a:srgbClr val="FFFFFF">
                    <a:alpha val="100000"/>
                  </a:srgbClr>
                </a:highlight>
                <a:latin typeface="Arial"/>
                <a:ea typeface="Arial"/>
                <a:cs typeface="+mn-cs"/>
              </a:rPr>
              <a:t>2025</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sp>
        <p:nvSpPr>
          <p:cNvPr id="4" name="Slide Number Placeholder 5">
            <a:extLst>
              <a:ext uri="{FF2B5EF4-FFF2-40B4-BE49-F238E27FC236}">
                <a16:creationId xmlns:a16="http://schemas.microsoft.com/office/drawing/2014/main" id="{32A85B98-6024-C851-6350-11D6776920DB}"/>
              </a:ext>
            </a:extLst>
          </p:cNvPr>
          <p:cNvSpPr>
            <a:spLocks noGrp="1"/>
          </p:cNvSpPr>
          <p:nvPr>
            <p:ph type="sldNum" sz="quarter" idx="12"/>
          </p:nvPr>
        </p:nvSpPr>
        <p:spPr>
          <a:xfrm>
            <a:off x="8737600" y="6245225"/>
            <a:ext cx="2844800" cy="476250"/>
          </a:xfrm>
        </p:spPr>
        <p:txBody>
          <a:bodyPr/>
          <a:lstStyle/>
          <a:p>
            <a:fld id="{E35E9E6D-B1E9-4F08-8E83-0E081C425F53}" type="slidenum">
              <a:rPr/>
              <a:t>72</a:t>
            </a:fld>
            <a:endParaRPr lang="de-DE"/>
          </a:p>
        </p:txBody>
      </p:sp>
    </p:spTree>
    <p:extLst>
      <p:ext uri="{BB962C8B-B14F-4D97-AF65-F5344CB8AC3E}">
        <p14:creationId xmlns:p14="http://schemas.microsoft.com/office/powerpoint/2010/main" val="835937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E6992F-B78B-D08A-C7BA-3017F99DED28}"/>
              </a:ext>
            </a:extLst>
          </p:cNvPr>
          <p:cNvPicPr>
            <a:picLocks noChangeAspect="1"/>
          </p:cNvPicPr>
          <p:nvPr/>
        </p:nvPicPr>
        <p:blipFill>
          <a:blip r:embed="rId3"/>
          <a:stretch>
            <a:fillRect/>
          </a:stretch>
        </p:blipFill>
        <p:spPr>
          <a:xfrm>
            <a:off x="6096000" y="1329647"/>
            <a:ext cx="5345804" cy="5163228"/>
          </a:xfrm>
          <a:prstGeom prst="rect">
            <a:avLst/>
          </a:prstGeom>
        </p:spPr>
      </p:pic>
      <p:sp>
        <p:nvSpPr>
          <p:cNvPr id="2" name="Title 1">
            <a:extLst>
              <a:ext uri="{FF2B5EF4-FFF2-40B4-BE49-F238E27FC236}">
                <a16:creationId xmlns:a16="http://schemas.microsoft.com/office/drawing/2014/main" id="{73C951CE-BC4F-AD52-D700-52F16F4F397B}"/>
              </a:ext>
            </a:extLst>
          </p:cNvPr>
          <p:cNvSpPr>
            <a:spLocks noGrp="1"/>
          </p:cNvSpPr>
          <p:nvPr>
            <p:ph type="title"/>
          </p:nvPr>
        </p:nvSpPr>
        <p:spPr/>
        <p:txBody>
          <a:bodyPr/>
          <a:lstStyle/>
          <a:p>
            <a:r>
              <a:rPr lang="en-HK" altLang="zh-CN"/>
              <a:t>Encoder-Decoder Model:</a:t>
            </a:r>
            <a:r>
              <a:rPr lang="en-US"/>
              <a:t> </a:t>
            </a:r>
            <a:r>
              <a:rPr lang="en-US" err="1"/>
              <a:t>Aud</a:t>
            </a:r>
            <a:r>
              <a:rPr lang="en-US" altLang="zh-CN" err="1"/>
              <a:t>i</a:t>
            </a:r>
            <a:r>
              <a:rPr lang="en-US" err="1"/>
              <a:t>oGen</a:t>
            </a:r>
            <a:endParaRPr lang="en-US"/>
          </a:p>
        </p:txBody>
      </p:sp>
      <p:sp>
        <p:nvSpPr>
          <p:cNvPr id="3" name="Content Placeholder 2">
            <a:extLst>
              <a:ext uri="{FF2B5EF4-FFF2-40B4-BE49-F238E27FC236}">
                <a16:creationId xmlns:a16="http://schemas.microsoft.com/office/drawing/2014/main" id="{B45EF62E-1FCC-91FA-4799-0F4C6CAA49BD}"/>
              </a:ext>
            </a:extLst>
          </p:cNvPr>
          <p:cNvSpPr>
            <a:spLocks noGrp="1"/>
          </p:cNvSpPr>
          <p:nvPr>
            <p:ph idx="1"/>
          </p:nvPr>
        </p:nvSpPr>
        <p:spPr>
          <a:xfrm>
            <a:off x="406400" y="1625600"/>
            <a:ext cx="6159292" cy="4467226"/>
          </a:xfrm>
        </p:spPr>
        <p:txBody>
          <a:bodyPr/>
          <a:lstStyle/>
          <a:p>
            <a:pPr marL="0" indent="0" algn="ctr">
              <a:buNone/>
            </a:pPr>
            <a:endParaRPr lang="en-US" sz="2400" b="1"/>
          </a:p>
          <a:p>
            <a:pPr lvl="1"/>
            <a:endParaRPr lang="en-US" sz="1800"/>
          </a:p>
          <a:p>
            <a:pPr lvl="1">
              <a:lnSpc>
                <a:spcPct val="150000"/>
              </a:lnSpc>
            </a:pPr>
            <a:r>
              <a:rPr lang="en-HK" sz="1800"/>
              <a:t>An encoder to encode input text</a:t>
            </a:r>
            <a:endParaRPr lang="en-US" sz="1800"/>
          </a:p>
          <a:p>
            <a:pPr lvl="1">
              <a:lnSpc>
                <a:spcPct val="150000"/>
              </a:lnSpc>
            </a:pPr>
            <a:r>
              <a:rPr lang="en-HK" altLang="zh-CN" sz="1800"/>
              <a:t>A decoder to generate the codec tokens</a:t>
            </a:r>
          </a:p>
          <a:p>
            <a:pPr lvl="1">
              <a:lnSpc>
                <a:spcPct val="150000"/>
              </a:lnSpc>
            </a:pPr>
            <a:r>
              <a:rPr lang="en-HK" altLang="zh-CN" sz="1800"/>
              <a:t>Cross-attention to connect the encoder and decoder</a:t>
            </a:r>
          </a:p>
          <a:p>
            <a:pPr lvl="1">
              <a:lnSpc>
                <a:spcPct val="150000"/>
              </a:lnSpc>
            </a:pPr>
            <a:r>
              <a:rPr lang="en-HK" sz="1800"/>
              <a:t>Audio decoder to generate the final waveform</a:t>
            </a:r>
            <a:endParaRPr lang="en-US" sz="1800"/>
          </a:p>
        </p:txBody>
      </p:sp>
      <p:sp>
        <p:nvSpPr>
          <p:cNvPr id="4" name="Slide Number Placeholder 3">
            <a:extLst>
              <a:ext uri="{FF2B5EF4-FFF2-40B4-BE49-F238E27FC236}">
                <a16:creationId xmlns:a16="http://schemas.microsoft.com/office/drawing/2014/main" id="{E84CA4CC-5193-37CD-B623-7CF0FDA621EE}"/>
              </a:ext>
            </a:extLst>
          </p:cNvPr>
          <p:cNvSpPr>
            <a:spLocks noGrp="1"/>
          </p:cNvSpPr>
          <p:nvPr>
            <p:ph type="sldNum" sz="quarter" idx="12"/>
          </p:nvPr>
        </p:nvSpPr>
        <p:spPr/>
        <p:txBody>
          <a:bodyPr/>
          <a:lstStyle/>
          <a:p>
            <a:fld id="{E35E9E6D-B1E9-4F08-8E83-0E081C425F53}" type="slidenum">
              <a:rPr lang="en-US" smtClean="0"/>
              <a:t>73</a:t>
            </a:fld>
            <a:endParaRPr lang="en-US"/>
          </a:p>
        </p:txBody>
      </p:sp>
      <p:sp>
        <p:nvSpPr>
          <p:cNvPr id="5" name="文本框 413">
            <a:extLst>
              <a:ext uri="{FF2B5EF4-FFF2-40B4-BE49-F238E27FC236}">
                <a16:creationId xmlns:a16="http://schemas.microsoft.com/office/drawing/2014/main" id="{28CDED8A-7F6D-56C5-9097-510BC21D3AA7}"/>
              </a:ext>
            </a:extLst>
          </p:cNvPr>
          <p:cNvSpPr txBox="1"/>
          <p:nvPr/>
        </p:nvSpPr>
        <p:spPr>
          <a:xfrm>
            <a:off x="0" y="6352545"/>
            <a:ext cx="4592924" cy="261610"/>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err="1">
                <a:solidFill>
                  <a:srgbClr val="222222">
                    <a:alpha val="100000"/>
                  </a:srgbClr>
                </a:solidFill>
                <a:highlight>
                  <a:srgbClr val="FFFFFF">
                    <a:alpha val="100000"/>
                  </a:srgbClr>
                </a:highlight>
                <a:latin typeface="Arial"/>
                <a:ea typeface="Arial"/>
                <a:cs typeface="+mn-cs"/>
              </a:rPr>
              <a:t>Kreuk</a:t>
            </a:r>
            <a:r>
              <a:rPr lang="en-US" altLang="zh-CN" sz="1100">
                <a:solidFill>
                  <a:srgbClr val="222222">
                    <a:alpha val="100000"/>
                  </a:srgbClr>
                </a:solidFill>
                <a:highlight>
                  <a:srgbClr val="FFFFFF">
                    <a:alpha val="100000"/>
                  </a:srgbClr>
                </a:highlight>
                <a:latin typeface="Arial"/>
                <a:ea typeface="Arial"/>
                <a:cs typeface="+mn-cs"/>
              </a:rPr>
              <a:t> </a:t>
            </a:r>
            <a:r>
              <a:rPr lang="en-US" sz="1100">
                <a:solidFill>
                  <a:srgbClr val="222222">
                    <a:alpha val="100000"/>
                  </a:srgbClr>
                </a:solidFill>
                <a:highlight>
                  <a:srgbClr val="FFFFFF">
                    <a:alpha val="100000"/>
                  </a:srgbClr>
                </a:highlight>
                <a:latin typeface="Arial"/>
                <a:ea typeface="Arial"/>
                <a:cs typeface="+mn-cs"/>
              </a:rPr>
              <a:t>et al. </a:t>
            </a:r>
            <a:r>
              <a:rPr lang="en-US" sz="1100" i="0" err="1">
                <a:solidFill>
                  <a:srgbClr val="000000"/>
                </a:solidFill>
                <a:effectLst/>
                <a:latin typeface="Lucida Grande"/>
                <a:ea typeface="等线" panose="02010600030101010101" pitchFamily="2" charset="-122"/>
              </a:rPr>
              <a:t>AudioGen</a:t>
            </a:r>
            <a:r>
              <a:rPr lang="en-US" sz="1100" i="0">
                <a:solidFill>
                  <a:srgbClr val="000000"/>
                </a:solidFill>
                <a:effectLst/>
                <a:latin typeface="Lucida Grande"/>
                <a:ea typeface="等线" panose="02010600030101010101" pitchFamily="2" charset="-122"/>
              </a:rPr>
              <a:t>: Textually Guided Audio Generation</a:t>
            </a:r>
            <a:r>
              <a:rPr lang="en-US" sz="1100">
                <a:solidFill>
                  <a:srgbClr val="222222">
                    <a:alpha val="100000"/>
                  </a:srgbClr>
                </a:solidFill>
                <a:highlight>
                  <a:srgbClr val="FFFFFF">
                    <a:alpha val="100000"/>
                  </a:srgbClr>
                </a:highlight>
                <a:latin typeface="Arial"/>
                <a:ea typeface="Arial"/>
                <a:cs typeface="+mn-cs"/>
              </a:rPr>
              <a:t>. ICLR 2023</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spTree>
    <p:extLst>
      <p:ext uri="{BB962C8B-B14F-4D97-AF65-F5344CB8AC3E}">
        <p14:creationId xmlns:p14="http://schemas.microsoft.com/office/powerpoint/2010/main" val="2378018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Title 1"/>
          <p:cNvSpPr>
            <a:spLocks noGrp="1"/>
          </p:cNvSpPr>
          <p:nvPr>
            <p:ph type="title"/>
          </p:nvPr>
        </p:nvSpPr>
        <p:spPr/>
        <p:txBody>
          <a:bodyPr/>
          <a:lstStyle/>
          <a:p>
            <a:r>
              <a:rPr lang="en-HK" altLang="zh-CN"/>
              <a:t>Decoder Only Models:</a:t>
            </a:r>
            <a:r>
              <a:rPr lang="zh-CN" altLang="en-US"/>
              <a:t> </a:t>
            </a:r>
            <a:r>
              <a:rPr lang="en-US" err="1"/>
              <a:t>AudioLM</a:t>
            </a:r>
            <a:endParaRPr/>
          </a:p>
        </p:txBody>
      </p:sp>
      <p:sp>
        <p:nvSpPr>
          <p:cNvPr id="662" name="Slide Number Placeholder 5"/>
          <p:cNvSpPr>
            <a:spLocks noGrp="1"/>
          </p:cNvSpPr>
          <p:nvPr>
            <p:ph type="sldNum" sz="quarter" idx="12"/>
          </p:nvPr>
        </p:nvSpPr>
        <p:spPr/>
        <p:txBody>
          <a:bodyPr/>
          <a:lstStyle/>
          <a:p>
            <a:fld id="{E35E9E6D-B1E9-4F08-8E83-0E081C425F53}" type="slidenum">
              <a:rPr/>
              <a:t>74</a:t>
            </a:fld>
            <a:endParaRPr lang="de-DE"/>
          </a:p>
        </p:txBody>
      </p:sp>
      <p:grpSp>
        <p:nvGrpSpPr>
          <p:cNvPr id="4" name="Group 3">
            <a:extLst>
              <a:ext uri="{FF2B5EF4-FFF2-40B4-BE49-F238E27FC236}">
                <a16:creationId xmlns:a16="http://schemas.microsoft.com/office/drawing/2014/main" id="{F42F4894-D36A-4413-476D-BDEF96AE1E6F}"/>
              </a:ext>
            </a:extLst>
          </p:cNvPr>
          <p:cNvGrpSpPr/>
          <p:nvPr/>
        </p:nvGrpSpPr>
        <p:grpSpPr>
          <a:xfrm>
            <a:off x="7140218" y="1533395"/>
            <a:ext cx="4921961" cy="2862712"/>
            <a:chOff x="7140218" y="1533395"/>
            <a:chExt cx="4921961" cy="2862712"/>
          </a:xfrm>
        </p:grpSpPr>
        <p:pic>
          <p:nvPicPr>
            <p:cNvPr id="5" name="Picture 4">
              <a:extLst>
                <a:ext uri="{FF2B5EF4-FFF2-40B4-BE49-F238E27FC236}">
                  <a16:creationId xmlns:a16="http://schemas.microsoft.com/office/drawing/2014/main" id="{1A42EFE2-17D8-8E36-DC05-DBB9822C8E8C}"/>
                </a:ext>
              </a:extLst>
            </p:cNvPr>
            <p:cNvPicPr>
              <a:picLocks noChangeAspect="1"/>
            </p:cNvPicPr>
            <p:nvPr/>
          </p:nvPicPr>
          <p:blipFill>
            <a:blip r:embed="rId3"/>
            <a:stretch>
              <a:fillRect/>
            </a:stretch>
          </p:blipFill>
          <p:spPr>
            <a:xfrm>
              <a:off x="7140218" y="1533395"/>
              <a:ext cx="4921961" cy="2862712"/>
            </a:xfrm>
            <a:prstGeom prst="rect">
              <a:avLst/>
            </a:prstGeom>
          </p:spPr>
        </p:pic>
        <p:sp>
          <p:nvSpPr>
            <p:cNvPr id="6" name="Oval 5">
              <a:extLst>
                <a:ext uri="{FF2B5EF4-FFF2-40B4-BE49-F238E27FC236}">
                  <a16:creationId xmlns:a16="http://schemas.microsoft.com/office/drawing/2014/main" id="{D37C14CB-B2AC-7655-6769-1041B32D25A5}"/>
                </a:ext>
              </a:extLst>
            </p:cNvPr>
            <p:cNvSpPr/>
            <p:nvPr/>
          </p:nvSpPr>
          <p:spPr>
            <a:xfrm>
              <a:off x="7140218" y="1533395"/>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grpSp>
      <p:pic>
        <p:nvPicPr>
          <p:cNvPr id="12" name="Picture 11">
            <a:extLst>
              <a:ext uri="{FF2B5EF4-FFF2-40B4-BE49-F238E27FC236}">
                <a16:creationId xmlns:a16="http://schemas.microsoft.com/office/drawing/2014/main" id="{06AEF4E4-A59C-D99C-24CC-0A31B009D488}"/>
              </a:ext>
            </a:extLst>
          </p:cNvPr>
          <p:cNvPicPr>
            <a:picLocks noChangeAspect="1"/>
          </p:cNvPicPr>
          <p:nvPr/>
        </p:nvPicPr>
        <p:blipFill>
          <a:blip r:embed="rId4"/>
          <a:stretch>
            <a:fillRect/>
          </a:stretch>
        </p:blipFill>
        <p:spPr>
          <a:xfrm>
            <a:off x="838200" y="4404050"/>
            <a:ext cx="9759821" cy="1816894"/>
          </a:xfrm>
          <a:prstGeom prst="rect">
            <a:avLst/>
          </a:prstGeom>
        </p:spPr>
      </p:pic>
      <p:cxnSp>
        <p:nvCxnSpPr>
          <p:cNvPr id="13" name="Straight Connector 12">
            <a:extLst>
              <a:ext uri="{FF2B5EF4-FFF2-40B4-BE49-F238E27FC236}">
                <a16:creationId xmlns:a16="http://schemas.microsoft.com/office/drawing/2014/main" id="{08DC2FDD-2C7B-815E-5200-9AFDFB3B19A5}"/>
              </a:ext>
            </a:extLst>
          </p:cNvPr>
          <p:cNvCxnSpPr>
            <a:cxnSpLocks/>
          </p:cNvCxnSpPr>
          <p:nvPr/>
        </p:nvCxnSpPr>
        <p:spPr>
          <a:xfrm>
            <a:off x="838200" y="4404050"/>
            <a:ext cx="11223979"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DABF717-CDA7-2904-617C-92B3FC7E663B}"/>
              </a:ext>
            </a:extLst>
          </p:cNvPr>
          <p:cNvSpPr/>
          <p:nvPr/>
        </p:nvSpPr>
        <p:spPr>
          <a:xfrm>
            <a:off x="508679" y="4643009"/>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cxnSp>
        <p:nvCxnSpPr>
          <p:cNvPr id="9" name="Straight Connector 8">
            <a:extLst>
              <a:ext uri="{FF2B5EF4-FFF2-40B4-BE49-F238E27FC236}">
                <a16:creationId xmlns:a16="http://schemas.microsoft.com/office/drawing/2014/main" id="{C08C9339-1455-4252-A34D-07EEE3DCEE12}"/>
              </a:ext>
            </a:extLst>
          </p:cNvPr>
          <p:cNvCxnSpPr>
            <a:cxnSpLocks/>
          </p:cNvCxnSpPr>
          <p:nvPr/>
        </p:nvCxnSpPr>
        <p:spPr>
          <a:xfrm>
            <a:off x="838199" y="4965538"/>
            <a:ext cx="316664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97EB22-1F31-A33A-1946-57141520BA41}"/>
              </a:ext>
            </a:extLst>
          </p:cNvPr>
          <p:cNvCxnSpPr>
            <a:cxnSpLocks/>
          </p:cNvCxnSpPr>
          <p:nvPr/>
        </p:nvCxnSpPr>
        <p:spPr>
          <a:xfrm>
            <a:off x="838199" y="5615650"/>
            <a:ext cx="543527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DEE875-292E-9F8B-6AC2-1BAFFFDEF25B}"/>
              </a:ext>
            </a:extLst>
          </p:cNvPr>
          <p:cNvCxnSpPr>
            <a:cxnSpLocks/>
          </p:cNvCxnSpPr>
          <p:nvPr/>
        </p:nvCxnSpPr>
        <p:spPr>
          <a:xfrm>
            <a:off x="838199" y="6220944"/>
            <a:ext cx="772706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99BCD83-3193-206A-6ECF-5BBF8B77C567}"/>
              </a:ext>
            </a:extLst>
          </p:cNvPr>
          <p:cNvSpPr>
            <a:spLocks noGrp="1"/>
          </p:cNvSpPr>
          <p:nvPr>
            <p:ph idx="1"/>
          </p:nvPr>
        </p:nvSpPr>
        <p:spPr>
          <a:xfrm>
            <a:off x="788867" y="1522968"/>
            <a:ext cx="6226629" cy="2456827"/>
          </a:xfrm>
        </p:spPr>
        <p:txBody>
          <a:bodyPr>
            <a:normAutofit fontScale="85000" lnSpcReduction="10000"/>
          </a:bodyPr>
          <a:lstStyle/>
          <a:p>
            <a:pPr marL="0" indent="0" algn="just">
              <a:lnSpc>
                <a:spcPct val="120000"/>
              </a:lnSpc>
              <a:spcAft>
                <a:spcPts val="400"/>
              </a:spcAft>
              <a:buNone/>
            </a:pPr>
            <a:r>
              <a:rPr lang="en-US" altLang="zh-CN" sz="1800"/>
              <a:t>w2v-Bert to convert speech to semantic tokens and </a:t>
            </a:r>
            <a:r>
              <a:rPr lang="en-US" altLang="zh-CN" sz="1800" err="1"/>
              <a:t>SoundStream</a:t>
            </a:r>
            <a:r>
              <a:rPr lang="en-US" altLang="zh-CN" sz="1800"/>
              <a:t> to tokenize speech to acoustic tokens (8 layers)</a:t>
            </a:r>
            <a:endParaRPr lang="en-US" sz="1800"/>
          </a:p>
          <a:p>
            <a:pPr marL="0" indent="0" algn="just">
              <a:lnSpc>
                <a:spcPct val="120000"/>
              </a:lnSpc>
              <a:spcAft>
                <a:spcPts val="400"/>
              </a:spcAft>
              <a:buNone/>
            </a:pPr>
            <a:r>
              <a:rPr lang="en-US" altLang="zh-CN" sz="1800"/>
              <a:t>Train the first LM for semantic modeling with semantic tokens</a:t>
            </a:r>
          </a:p>
          <a:p>
            <a:pPr marL="0" indent="0" algn="just">
              <a:lnSpc>
                <a:spcPct val="120000"/>
              </a:lnSpc>
              <a:spcAft>
                <a:spcPts val="400"/>
              </a:spcAft>
              <a:buNone/>
            </a:pPr>
            <a:r>
              <a:rPr lang="en-US" altLang="zh-CN" sz="1800"/>
              <a:t>Train the second LM to predict coarse (first layer) acoustic tokens based on semantic tokens</a:t>
            </a:r>
          </a:p>
          <a:p>
            <a:pPr marL="0" indent="0" algn="just">
              <a:lnSpc>
                <a:spcPct val="120000"/>
              </a:lnSpc>
              <a:spcAft>
                <a:spcPts val="400"/>
              </a:spcAft>
              <a:buNone/>
            </a:pPr>
            <a:r>
              <a:rPr lang="en-HK" altLang="zh-CN" sz="1800"/>
              <a:t>Train the </a:t>
            </a:r>
            <a:r>
              <a:rPr lang="en-US" altLang="zh-CN" sz="1800"/>
              <a:t>third LM to predict fine (left 7 layers) acoustic tokens based on the coarse acoustic tokens.</a:t>
            </a:r>
            <a:endParaRPr lang="en-US" sz="1800" b="1"/>
          </a:p>
        </p:txBody>
      </p:sp>
      <p:sp>
        <p:nvSpPr>
          <p:cNvPr id="16" name="Oval 15">
            <a:extLst>
              <a:ext uri="{FF2B5EF4-FFF2-40B4-BE49-F238E27FC236}">
                <a16:creationId xmlns:a16="http://schemas.microsoft.com/office/drawing/2014/main" id="{36D944AD-D712-ED8C-A947-7206C9140C60}"/>
              </a:ext>
            </a:extLst>
          </p:cNvPr>
          <p:cNvSpPr/>
          <p:nvPr/>
        </p:nvSpPr>
        <p:spPr>
          <a:xfrm>
            <a:off x="508679" y="1524651"/>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17" name="Oval 16">
            <a:extLst>
              <a:ext uri="{FF2B5EF4-FFF2-40B4-BE49-F238E27FC236}">
                <a16:creationId xmlns:a16="http://schemas.microsoft.com/office/drawing/2014/main" id="{359630B5-7E62-554D-25FA-ED702AD540BA}"/>
              </a:ext>
            </a:extLst>
          </p:cNvPr>
          <p:cNvSpPr/>
          <p:nvPr/>
        </p:nvSpPr>
        <p:spPr>
          <a:xfrm>
            <a:off x="508679" y="2175324"/>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 name="Oval 1">
            <a:extLst>
              <a:ext uri="{FF2B5EF4-FFF2-40B4-BE49-F238E27FC236}">
                <a16:creationId xmlns:a16="http://schemas.microsoft.com/office/drawing/2014/main" id="{D8166F4E-04CD-F64E-9F73-E657CD18EF8E}"/>
              </a:ext>
            </a:extLst>
          </p:cNvPr>
          <p:cNvSpPr/>
          <p:nvPr/>
        </p:nvSpPr>
        <p:spPr>
          <a:xfrm>
            <a:off x="508679" y="5303348"/>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18" name="Oval 17">
            <a:extLst>
              <a:ext uri="{FF2B5EF4-FFF2-40B4-BE49-F238E27FC236}">
                <a16:creationId xmlns:a16="http://schemas.microsoft.com/office/drawing/2014/main" id="{04A27BB6-873A-C344-C9E1-EDDCE06680D6}"/>
              </a:ext>
            </a:extLst>
          </p:cNvPr>
          <p:cNvSpPr/>
          <p:nvPr/>
        </p:nvSpPr>
        <p:spPr>
          <a:xfrm>
            <a:off x="508679" y="5963686"/>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19" name="Oval 18">
            <a:extLst>
              <a:ext uri="{FF2B5EF4-FFF2-40B4-BE49-F238E27FC236}">
                <a16:creationId xmlns:a16="http://schemas.microsoft.com/office/drawing/2014/main" id="{6A300992-6786-E6DA-AE45-FA4F7E8A2B6F}"/>
              </a:ext>
            </a:extLst>
          </p:cNvPr>
          <p:cNvSpPr/>
          <p:nvPr/>
        </p:nvSpPr>
        <p:spPr>
          <a:xfrm>
            <a:off x="508679" y="2585656"/>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0" name="Oval 19">
            <a:extLst>
              <a:ext uri="{FF2B5EF4-FFF2-40B4-BE49-F238E27FC236}">
                <a16:creationId xmlns:a16="http://schemas.microsoft.com/office/drawing/2014/main" id="{C955BD64-371C-DC0D-AA05-8028F4D256E2}"/>
              </a:ext>
            </a:extLst>
          </p:cNvPr>
          <p:cNvSpPr/>
          <p:nvPr/>
        </p:nvSpPr>
        <p:spPr>
          <a:xfrm>
            <a:off x="508679" y="3230870"/>
            <a:ext cx="314682" cy="32252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7" name="文本框 413">
            <a:extLst>
              <a:ext uri="{FF2B5EF4-FFF2-40B4-BE49-F238E27FC236}">
                <a16:creationId xmlns:a16="http://schemas.microsoft.com/office/drawing/2014/main" id="{5FA15103-DA79-A3AB-0F02-34F85A37B79D}"/>
              </a:ext>
            </a:extLst>
          </p:cNvPr>
          <p:cNvSpPr txBox="1"/>
          <p:nvPr/>
        </p:nvSpPr>
        <p:spPr>
          <a:xfrm>
            <a:off x="0" y="6352545"/>
            <a:ext cx="5719836" cy="261610"/>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a:solidFill>
                  <a:srgbClr val="222222">
                    <a:alpha val="100000"/>
                  </a:srgbClr>
                </a:solidFill>
                <a:highlight>
                  <a:srgbClr val="FFFFFF">
                    <a:alpha val="100000"/>
                  </a:srgbClr>
                </a:highlight>
                <a:latin typeface="Arial"/>
                <a:ea typeface="Arial"/>
                <a:cs typeface="+mn-cs"/>
              </a:rPr>
              <a:t>Borsos</a:t>
            </a:r>
            <a:r>
              <a:rPr lang="en-US" altLang="zh-CN" sz="1100">
                <a:solidFill>
                  <a:srgbClr val="222222">
                    <a:alpha val="100000"/>
                  </a:srgbClr>
                </a:solidFill>
                <a:highlight>
                  <a:srgbClr val="FFFFFF">
                    <a:alpha val="100000"/>
                  </a:srgbClr>
                </a:highlight>
                <a:latin typeface="Arial"/>
                <a:ea typeface="Arial"/>
                <a:cs typeface="+mn-cs"/>
              </a:rPr>
              <a:t> </a:t>
            </a:r>
            <a:r>
              <a:rPr sz="1100">
                <a:solidFill>
                  <a:srgbClr val="222222">
                    <a:alpha val="100000"/>
                  </a:srgbClr>
                </a:solidFill>
                <a:highlight>
                  <a:srgbClr val="FFFFFF">
                    <a:alpha val="100000"/>
                  </a:srgbClr>
                </a:highlight>
                <a:latin typeface="Arial"/>
                <a:ea typeface="Arial"/>
                <a:cs typeface="+mn-cs"/>
              </a:rPr>
              <a:t>et al. </a:t>
            </a:r>
            <a:r>
              <a:rPr lang="en-US" sz="1100" i="0" err="1">
                <a:solidFill>
                  <a:srgbClr val="000000"/>
                </a:solidFill>
                <a:effectLst/>
                <a:latin typeface="Lucida Grande"/>
                <a:ea typeface="等线" panose="02010600030101010101" pitchFamily="2" charset="-122"/>
              </a:rPr>
              <a:t>AudioLM</a:t>
            </a:r>
            <a:r>
              <a:rPr lang="en-US" sz="1100" i="0">
                <a:solidFill>
                  <a:srgbClr val="000000"/>
                </a:solidFill>
                <a:effectLst/>
                <a:latin typeface="Lucida Grande"/>
                <a:ea typeface="等线" panose="02010600030101010101" pitchFamily="2" charset="-122"/>
              </a:rPr>
              <a:t>: a Language Modeling Approach to Audio Generation</a:t>
            </a:r>
            <a:r>
              <a:rPr sz="1100">
                <a:solidFill>
                  <a:srgbClr val="222222">
                    <a:alpha val="100000"/>
                  </a:srgbClr>
                </a:solidFill>
                <a:highlight>
                  <a:srgbClr val="FFFFFF">
                    <a:alpha val="100000"/>
                  </a:srgbClr>
                </a:highlight>
                <a:latin typeface="Arial"/>
                <a:ea typeface="Arial"/>
                <a:cs typeface="+mn-cs"/>
              </a:rPr>
              <a:t>. </a:t>
            </a:r>
            <a:r>
              <a:rPr lang="en-US" sz="1100" err="1">
                <a:solidFill>
                  <a:srgbClr val="222222">
                    <a:alpha val="100000"/>
                  </a:srgbClr>
                </a:solidFill>
                <a:highlight>
                  <a:srgbClr val="FFFFFF">
                    <a:alpha val="100000"/>
                  </a:srgbClr>
                </a:highlight>
                <a:latin typeface="Arial"/>
                <a:ea typeface="Arial"/>
              </a:rPr>
              <a:t>arxiv</a:t>
            </a:r>
            <a:r>
              <a:rPr sz="1100">
                <a:solidFill>
                  <a:srgbClr val="222222">
                    <a:alpha val="100000"/>
                  </a:srgbClr>
                </a:solidFill>
                <a:highlight>
                  <a:srgbClr val="FFFFFF">
                    <a:alpha val="100000"/>
                  </a:srgbClr>
                </a:highlight>
                <a:latin typeface="Arial"/>
                <a:ea typeface="Arial"/>
                <a:cs typeface="+mn-cs"/>
              </a:rPr>
              <a:t> 20</a:t>
            </a:r>
            <a:r>
              <a:rPr lang="en-US" sz="1100">
                <a:solidFill>
                  <a:srgbClr val="222222">
                    <a:alpha val="100000"/>
                  </a:srgbClr>
                </a:solidFill>
                <a:highlight>
                  <a:srgbClr val="FFFFFF">
                    <a:alpha val="100000"/>
                  </a:srgbClr>
                </a:highlight>
                <a:latin typeface="Arial"/>
                <a:ea typeface="Arial"/>
                <a:cs typeface="+mn-cs"/>
              </a:rPr>
              <a:t>22</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886F-50D8-B207-59B1-4796CF10C9E6}"/>
              </a:ext>
            </a:extLst>
          </p:cNvPr>
          <p:cNvSpPr>
            <a:spLocks noGrp="1"/>
          </p:cNvSpPr>
          <p:nvPr>
            <p:ph type="title"/>
          </p:nvPr>
        </p:nvSpPr>
        <p:spPr/>
        <p:txBody>
          <a:bodyPr/>
          <a:lstStyle/>
          <a:p>
            <a:r>
              <a:rPr lang="en-HK" altLang="zh-CN"/>
              <a:t>Decoder Only Models </a:t>
            </a:r>
            <a:r>
              <a:rPr lang="en-US" altLang="zh-Hans-HK"/>
              <a:t>: VALL-E</a:t>
            </a:r>
            <a:endParaRPr lang="zh-Hans-HK" altLang="en-US"/>
          </a:p>
        </p:txBody>
      </p:sp>
      <p:sp>
        <p:nvSpPr>
          <p:cNvPr id="71" name="Google Shape;1636;p165">
            <a:extLst>
              <a:ext uri="{FF2B5EF4-FFF2-40B4-BE49-F238E27FC236}">
                <a16:creationId xmlns:a16="http://schemas.microsoft.com/office/drawing/2014/main" id="{A3208168-100C-DAF0-139C-E8C11EF9F0C5}"/>
              </a:ext>
            </a:extLst>
          </p:cNvPr>
          <p:cNvSpPr txBox="1"/>
          <p:nvPr/>
        </p:nvSpPr>
        <p:spPr>
          <a:xfrm>
            <a:off x="0" y="6389468"/>
            <a:ext cx="6128601"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Wang et al., Neural Codec Language Models are Zero-Shot Text to Speech Synthesizers. 2023</a:t>
            </a:r>
          </a:p>
        </p:txBody>
      </p:sp>
      <p:pic>
        <p:nvPicPr>
          <p:cNvPr id="74" name="Picture 73">
            <a:extLst>
              <a:ext uri="{FF2B5EF4-FFF2-40B4-BE49-F238E27FC236}">
                <a16:creationId xmlns:a16="http://schemas.microsoft.com/office/drawing/2014/main" id="{1E62B927-0B31-55EC-9E84-333FC68E9F4B}"/>
              </a:ext>
            </a:extLst>
          </p:cNvPr>
          <p:cNvPicPr>
            <a:picLocks noChangeAspect="1"/>
          </p:cNvPicPr>
          <p:nvPr/>
        </p:nvPicPr>
        <p:blipFill>
          <a:blip r:embed="rId3"/>
          <a:stretch>
            <a:fillRect/>
          </a:stretch>
        </p:blipFill>
        <p:spPr>
          <a:xfrm>
            <a:off x="1897170" y="1393712"/>
            <a:ext cx="8961850" cy="4808968"/>
          </a:xfrm>
          <a:prstGeom prst="rect">
            <a:avLst/>
          </a:prstGeom>
        </p:spPr>
      </p:pic>
      <p:sp>
        <p:nvSpPr>
          <p:cNvPr id="3" name="Slide Number Placeholder 5">
            <a:extLst>
              <a:ext uri="{FF2B5EF4-FFF2-40B4-BE49-F238E27FC236}">
                <a16:creationId xmlns:a16="http://schemas.microsoft.com/office/drawing/2014/main" id="{B90AF0C6-A695-3E46-97F6-B748AD191E41}"/>
              </a:ext>
            </a:extLst>
          </p:cNvPr>
          <p:cNvSpPr>
            <a:spLocks noGrp="1"/>
          </p:cNvSpPr>
          <p:nvPr>
            <p:ph type="sldNum" sz="quarter" idx="12"/>
          </p:nvPr>
        </p:nvSpPr>
        <p:spPr>
          <a:xfrm>
            <a:off x="8737600" y="6245225"/>
            <a:ext cx="2844800" cy="476250"/>
          </a:xfrm>
        </p:spPr>
        <p:txBody>
          <a:bodyPr/>
          <a:lstStyle/>
          <a:p>
            <a:fld id="{E35E9E6D-B1E9-4F08-8E83-0E081C425F53}" type="slidenum">
              <a:rPr/>
              <a:t>75</a:t>
            </a:fld>
            <a:endParaRPr lang="de-DE"/>
          </a:p>
        </p:txBody>
      </p:sp>
    </p:spTree>
    <p:extLst>
      <p:ext uri="{BB962C8B-B14F-4D97-AF65-F5344CB8AC3E}">
        <p14:creationId xmlns:p14="http://schemas.microsoft.com/office/powerpoint/2010/main" val="3300209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CB6F-89B8-8AB6-5AD2-91DA7A1A6EA4}"/>
              </a:ext>
            </a:extLst>
          </p:cNvPr>
          <p:cNvSpPr>
            <a:spLocks noGrp="1"/>
          </p:cNvSpPr>
          <p:nvPr>
            <p:ph type="title"/>
          </p:nvPr>
        </p:nvSpPr>
        <p:spPr/>
        <p:txBody>
          <a:bodyPr/>
          <a:lstStyle/>
          <a:p>
            <a:r>
              <a:rPr lang="en-HK" altLang="zh-CN"/>
              <a:t>Decoder Only Models </a:t>
            </a:r>
            <a:r>
              <a:rPr lang="en-US" altLang="zh-Hans-HK"/>
              <a:t>: VALL-E</a:t>
            </a:r>
            <a:endParaRPr lang="zh-Hans-HK" altLang="en-US"/>
          </a:p>
        </p:txBody>
      </p:sp>
      <p:pic>
        <p:nvPicPr>
          <p:cNvPr id="5" name="Picture 4">
            <a:extLst>
              <a:ext uri="{FF2B5EF4-FFF2-40B4-BE49-F238E27FC236}">
                <a16:creationId xmlns:a16="http://schemas.microsoft.com/office/drawing/2014/main" id="{98741389-F4E7-BC59-A647-5B2C69175F93}"/>
              </a:ext>
            </a:extLst>
          </p:cNvPr>
          <p:cNvPicPr>
            <a:picLocks noChangeAspect="1"/>
          </p:cNvPicPr>
          <p:nvPr/>
        </p:nvPicPr>
        <p:blipFill>
          <a:blip r:embed="rId3"/>
          <a:stretch>
            <a:fillRect/>
          </a:stretch>
        </p:blipFill>
        <p:spPr>
          <a:xfrm>
            <a:off x="1007280" y="1458201"/>
            <a:ext cx="6408000" cy="2382886"/>
          </a:xfrm>
          <a:prstGeom prst="rect">
            <a:avLst/>
          </a:prstGeom>
          <a:ln w="12700">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97DA30-3BCE-12EF-9812-BFDCD1C375C5}"/>
              </a:ext>
            </a:extLst>
          </p:cNvPr>
          <p:cNvPicPr>
            <a:picLocks noChangeAspect="1"/>
          </p:cNvPicPr>
          <p:nvPr/>
        </p:nvPicPr>
        <p:blipFill>
          <a:blip r:embed="rId4"/>
          <a:stretch>
            <a:fillRect/>
          </a:stretch>
        </p:blipFill>
        <p:spPr>
          <a:xfrm>
            <a:off x="1007280" y="4097982"/>
            <a:ext cx="6408000" cy="1983988"/>
          </a:xfrm>
          <a:prstGeom prst="rect">
            <a:avLst/>
          </a:prstGeom>
          <a:ln w="12700">
            <a:no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8B3EF3E-BE69-466E-98E2-1F1E0CB29843}"/>
              </a:ext>
            </a:extLst>
          </p:cNvPr>
          <p:cNvSpPr txBox="1"/>
          <p:nvPr/>
        </p:nvSpPr>
        <p:spPr>
          <a:xfrm>
            <a:off x="7894826" y="4063976"/>
            <a:ext cx="3744000" cy="166199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defPPr>
              <a:defRPr lang="en-US"/>
            </a:defPPr>
            <a:lvl2pPr lvl="1"/>
          </a:lstStyle>
          <a:p>
            <a:pPr marL="0" lvl="1" algn="ctr"/>
            <a:r>
              <a:rPr lang="en-US" b="1"/>
              <a:t>NAR Model for Fine Generation</a:t>
            </a:r>
          </a:p>
          <a:p>
            <a:pPr marL="285750" lvl="1" indent="-285750" algn="just">
              <a:buFont typeface="Arial" panose="020B0604020202020204" pitchFamily="34" charset="0"/>
              <a:buChar char="•"/>
            </a:pPr>
            <a:r>
              <a:rPr lang="en-US" sz="1400"/>
              <a:t>Use the previous layer codec codes to predict the codes in the current layer</a:t>
            </a:r>
          </a:p>
          <a:p>
            <a:pPr marL="285750" lvl="1" indent="-285750" algn="just">
              <a:buFont typeface="Arial" panose="020B0604020202020204" pitchFamily="34" charset="0"/>
              <a:buChar char="•"/>
            </a:pPr>
            <a:r>
              <a:rPr lang="en-US" sz="1400"/>
              <a:t>No mask for the input during model training</a:t>
            </a:r>
          </a:p>
          <a:p>
            <a:pPr marL="285750" lvl="1" indent="-285750" algn="just">
              <a:buFont typeface="Arial" panose="020B0604020202020204" pitchFamily="34" charset="0"/>
              <a:buChar char="•"/>
            </a:pPr>
            <a:r>
              <a:rPr lang="en-US" sz="1400"/>
              <a:t>All the codec codes can be predicted simultaneously</a:t>
            </a:r>
          </a:p>
        </p:txBody>
      </p:sp>
      <p:sp>
        <p:nvSpPr>
          <p:cNvPr id="13" name="TextBox 12">
            <a:extLst>
              <a:ext uri="{FF2B5EF4-FFF2-40B4-BE49-F238E27FC236}">
                <a16:creationId xmlns:a16="http://schemas.microsoft.com/office/drawing/2014/main" id="{5A042661-746C-6BA6-36F7-78764E5E69C9}"/>
              </a:ext>
            </a:extLst>
          </p:cNvPr>
          <p:cNvSpPr txBox="1"/>
          <p:nvPr/>
        </p:nvSpPr>
        <p:spPr>
          <a:xfrm>
            <a:off x="7894826" y="1623644"/>
            <a:ext cx="3744000" cy="144655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lvl="1" algn="ctr"/>
            <a:r>
              <a:rPr lang="en-US" altLang="zh-Hans-HK" b="1"/>
              <a:t>AR Model for Coarse Generation</a:t>
            </a:r>
          </a:p>
          <a:p>
            <a:pPr marL="285750" lvl="1" indent="-285750" algn="just">
              <a:buFont typeface="Arial" panose="020B0604020202020204" pitchFamily="34" charset="0"/>
              <a:buChar char="•"/>
            </a:pPr>
            <a:r>
              <a:rPr lang="en-US" altLang="zh-Hans-HK" sz="1400"/>
              <a:t>Causal mask is used for model training</a:t>
            </a:r>
          </a:p>
          <a:p>
            <a:pPr marL="285750" lvl="1" indent="-285750" algn="just">
              <a:buFont typeface="Arial" panose="020B0604020202020204" pitchFamily="34" charset="0"/>
              <a:buChar char="•"/>
            </a:pPr>
            <a:r>
              <a:rPr lang="en-US" altLang="zh-Hans-HK" sz="1400"/>
              <a:t>Only the left context is considered to generate the current output</a:t>
            </a:r>
          </a:p>
          <a:p>
            <a:pPr marL="285750" lvl="1" indent="-285750" algn="just">
              <a:buFont typeface="Arial" panose="020B0604020202020204" pitchFamily="34" charset="0"/>
              <a:buChar char="•"/>
            </a:pPr>
            <a:r>
              <a:rPr lang="en-US" altLang="zh-Hans-HK" sz="1400"/>
              <a:t>Generate the codec tokens in the first layer one by one</a:t>
            </a:r>
          </a:p>
        </p:txBody>
      </p:sp>
      <p:pic>
        <p:nvPicPr>
          <p:cNvPr id="3" name="MS logo gray - EMF" descr="Microsoft logo, gray text version">
            <a:extLst>
              <a:ext uri="{FF2B5EF4-FFF2-40B4-BE49-F238E27FC236}">
                <a16:creationId xmlns:a16="http://schemas.microsoft.com/office/drawing/2014/main" id="{3BF1EC32-5154-614F-9900-5D877C2303CA}"/>
              </a:ext>
            </a:extLst>
          </p:cNvPr>
          <p:cNvPicPr>
            <a:picLocks noChangeAspect="1"/>
          </p:cNvPicPr>
          <p:nvPr/>
        </p:nvPicPr>
        <p:blipFill>
          <a:blip r:embed="rId5"/>
          <a:stretch>
            <a:fillRect/>
          </a:stretch>
        </p:blipFill>
        <p:spPr bwMode="black">
          <a:xfrm>
            <a:off x="10695129" y="166237"/>
            <a:ext cx="1366440" cy="292608"/>
          </a:xfrm>
          <a:prstGeom prst="rect">
            <a:avLst/>
          </a:prstGeom>
        </p:spPr>
      </p:pic>
      <p:sp>
        <p:nvSpPr>
          <p:cNvPr id="4" name="Google Shape;1636;p165">
            <a:extLst>
              <a:ext uri="{FF2B5EF4-FFF2-40B4-BE49-F238E27FC236}">
                <a16:creationId xmlns:a16="http://schemas.microsoft.com/office/drawing/2014/main" id="{74535506-6E60-2133-3196-F4F34BD91E97}"/>
              </a:ext>
            </a:extLst>
          </p:cNvPr>
          <p:cNvSpPr txBox="1"/>
          <p:nvPr/>
        </p:nvSpPr>
        <p:spPr>
          <a:xfrm>
            <a:off x="0" y="6389468"/>
            <a:ext cx="6128601"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Wang et al., Neural Codec Language Models are Zero-Shot Text to Speech Synthesizers. 2023</a:t>
            </a:r>
          </a:p>
        </p:txBody>
      </p:sp>
      <p:sp>
        <p:nvSpPr>
          <p:cNvPr id="6" name="Slide Number Placeholder 5">
            <a:extLst>
              <a:ext uri="{FF2B5EF4-FFF2-40B4-BE49-F238E27FC236}">
                <a16:creationId xmlns:a16="http://schemas.microsoft.com/office/drawing/2014/main" id="{BBEC3C3E-93B0-782B-3807-9EB6CECE8670}"/>
              </a:ext>
            </a:extLst>
          </p:cNvPr>
          <p:cNvSpPr>
            <a:spLocks noGrp="1"/>
          </p:cNvSpPr>
          <p:nvPr>
            <p:ph type="sldNum" sz="quarter" idx="12"/>
          </p:nvPr>
        </p:nvSpPr>
        <p:spPr>
          <a:xfrm>
            <a:off x="8737600" y="6245225"/>
            <a:ext cx="2844800" cy="476250"/>
          </a:xfrm>
        </p:spPr>
        <p:txBody>
          <a:bodyPr/>
          <a:lstStyle/>
          <a:p>
            <a:fld id="{E35E9E6D-B1E9-4F08-8E83-0E081C425F53}" type="slidenum">
              <a:rPr/>
              <a:t>76</a:t>
            </a:fld>
            <a:endParaRPr lang="de-DE"/>
          </a:p>
        </p:txBody>
      </p:sp>
    </p:spTree>
    <p:extLst>
      <p:ext uri="{BB962C8B-B14F-4D97-AF65-F5344CB8AC3E}">
        <p14:creationId xmlns:p14="http://schemas.microsoft.com/office/powerpoint/2010/main" val="4259123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C79A-9A83-1814-AE6F-9014B8842136}"/>
              </a:ext>
            </a:extLst>
          </p:cNvPr>
          <p:cNvSpPr>
            <a:spLocks noGrp="1"/>
          </p:cNvSpPr>
          <p:nvPr>
            <p:ph type="title"/>
          </p:nvPr>
        </p:nvSpPr>
        <p:spPr/>
        <p:txBody>
          <a:bodyPr/>
          <a:lstStyle/>
          <a:p>
            <a:r>
              <a:rPr lang="en-HK"/>
              <a:t>AR and NAR for </a:t>
            </a:r>
            <a:r>
              <a:rPr lang="en-US"/>
              <a:t>Fine Acoustic Token Generation</a:t>
            </a:r>
          </a:p>
        </p:txBody>
      </p:sp>
      <p:sp>
        <p:nvSpPr>
          <p:cNvPr id="4" name="Slide Number Placeholder 3">
            <a:extLst>
              <a:ext uri="{FF2B5EF4-FFF2-40B4-BE49-F238E27FC236}">
                <a16:creationId xmlns:a16="http://schemas.microsoft.com/office/drawing/2014/main" id="{4C2022F6-CF01-06B2-23ED-5F59038C935A}"/>
              </a:ext>
            </a:extLst>
          </p:cNvPr>
          <p:cNvSpPr>
            <a:spLocks noGrp="1"/>
          </p:cNvSpPr>
          <p:nvPr>
            <p:ph type="sldNum" sz="quarter" idx="12"/>
          </p:nvPr>
        </p:nvSpPr>
        <p:spPr/>
        <p:txBody>
          <a:bodyPr/>
          <a:lstStyle/>
          <a:p>
            <a:fld id="{E35E9E6D-B1E9-4F08-8E83-0E081C425F53}" type="slidenum">
              <a:rPr lang="en-US" smtClean="0"/>
              <a:t>77</a:t>
            </a:fld>
            <a:endParaRPr lang="en-US"/>
          </a:p>
        </p:txBody>
      </p:sp>
      <p:pic>
        <p:nvPicPr>
          <p:cNvPr id="6" name="Picture 5">
            <a:extLst>
              <a:ext uri="{FF2B5EF4-FFF2-40B4-BE49-F238E27FC236}">
                <a16:creationId xmlns:a16="http://schemas.microsoft.com/office/drawing/2014/main" id="{065A8025-AC96-2BF4-9405-F05112E97D2F}"/>
              </a:ext>
            </a:extLst>
          </p:cNvPr>
          <p:cNvPicPr>
            <a:picLocks noChangeAspect="1"/>
          </p:cNvPicPr>
          <p:nvPr/>
        </p:nvPicPr>
        <p:blipFill>
          <a:blip r:embed="rId3"/>
          <a:stretch>
            <a:fillRect/>
          </a:stretch>
        </p:blipFill>
        <p:spPr>
          <a:xfrm>
            <a:off x="5127559" y="1237633"/>
            <a:ext cx="6454534" cy="4885902"/>
          </a:xfrm>
          <a:prstGeom prst="rect">
            <a:avLst/>
          </a:prstGeom>
        </p:spPr>
      </p:pic>
      <p:pic>
        <p:nvPicPr>
          <p:cNvPr id="8" name="Picture 7">
            <a:extLst>
              <a:ext uri="{FF2B5EF4-FFF2-40B4-BE49-F238E27FC236}">
                <a16:creationId xmlns:a16="http://schemas.microsoft.com/office/drawing/2014/main" id="{7E0AC395-1514-637B-1948-D8DB3A9A7E9E}"/>
              </a:ext>
            </a:extLst>
          </p:cNvPr>
          <p:cNvPicPr>
            <a:picLocks noChangeAspect="1"/>
          </p:cNvPicPr>
          <p:nvPr/>
        </p:nvPicPr>
        <p:blipFill rotWithShape="1">
          <a:blip r:embed="rId4"/>
          <a:srcRect b="41320"/>
          <a:stretch/>
        </p:blipFill>
        <p:spPr>
          <a:xfrm>
            <a:off x="1037003" y="2720580"/>
            <a:ext cx="3453548" cy="3033094"/>
          </a:xfrm>
          <a:prstGeom prst="rect">
            <a:avLst/>
          </a:prstGeom>
        </p:spPr>
      </p:pic>
      <p:sp>
        <p:nvSpPr>
          <p:cNvPr id="10" name="TextBox 9">
            <a:extLst>
              <a:ext uri="{FF2B5EF4-FFF2-40B4-BE49-F238E27FC236}">
                <a16:creationId xmlns:a16="http://schemas.microsoft.com/office/drawing/2014/main" id="{E3DAAE82-7408-7F90-8B6C-3E835E84EC78}"/>
              </a:ext>
            </a:extLst>
          </p:cNvPr>
          <p:cNvSpPr txBox="1"/>
          <p:nvPr/>
        </p:nvSpPr>
        <p:spPr>
          <a:xfrm>
            <a:off x="6733008" y="5969578"/>
            <a:ext cx="2222823" cy="369332"/>
          </a:xfrm>
          <a:prstGeom prst="rect">
            <a:avLst/>
          </a:prstGeom>
          <a:noFill/>
        </p:spPr>
        <p:txBody>
          <a:bodyPr wrap="square">
            <a:spAutoFit/>
          </a:bodyPr>
          <a:lstStyle/>
          <a:p>
            <a:pPr algn="ctr"/>
            <a:r>
              <a:rPr lang="en-US" b="1" err="1">
                <a:ea typeface="等线" panose="02010600030101010101" pitchFamily="2" charset="-122"/>
              </a:rPr>
              <a:t>SpeechGPT</a:t>
            </a:r>
            <a:r>
              <a:rPr lang="en-US" b="1">
                <a:ea typeface="等线" panose="02010600030101010101" pitchFamily="2" charset="-122"/>
              </a:rPr>
              <a:t>-Gen</a:t>
            </a:r>
          </a:p>
        </p:txBody>
      </p:sp>
      <p:sp>
        <p:nvSpPr>
          <p:cNvPr id="5" name="文本框 413">
            <a:extLst>
              <a:ext uri="{FF2B5EF4-FFF2-40B4-BE49-F238E27FC236}">
                <a16:creationId xmlns:a16="http://schemas.microsoft.com/office/drawing/2014/main" id="{3FF7ED16-C1C1-F159-6D69-CC93B5385102}"/>
              </a:ext>
            </a:extLst>
          </p:cNvPr>
          <p:cNvSpPr txBox="1"/>
          <p:nvPr/>
        </p:nvSpPr>
        <p:spPr>
          <a:xfrm>
            <a:off x="0" y="6352545"/>
            <a:ext cx="5838458" cy="261610"/>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a:solidFill>
                  <a:srgbClr val="222222">
                    <a:alpha val="100000"/>
                  </a:srgbClr>
                </a:solidFill>
                <a:highlight>
                  <a:srgbClr val="FFFFFF">
                    <a:alpha val="100000"/>
                  </a:srgbClr>
                </a:highlight>
                <a:latin typeface="Arial"/>
                <a:ea typeface="Arial"/>
                <a:cs typeface="+mn-cs"/>
              </a:rPr>
              <a:t>Zhang</a:t>
            </a:r>
            <a:r>
              <a:rPr lang="en-US" altLang="zh-CN" sz="1100">
                <a:solidFill>
                  <a:srgbClr val="222222">
                    <a:alpha val="100000"/>
                  </a:srgbClr>
                </a:solidFill>
                <a:highlight>
                  <a:srgbClr val="FFFFFF">
                    <a:alpha val="100000"/>
                  </a:srgbClr>
                </a:highlight>
                <a:latin typeface="Arial"/>
                <a:ea typeface="Arial"/>
                <a:cs typeface="+mn-cs"/>
              </a:rPr>
              <a:t> </a:t>
            </a:r>
            <a:r>
              <a:rPr sz="1100">
                <a:solidFill>
                  <a:srgbClr val="222222">
                    <a:alpha val="100000"/>
                  </a:srgbClr>
                </a:solidFill>
                <a:highlight>
                  <a:srgbClr val="FFFFFF">
                    <a:alpha val="100000"/>
                  </a:srgbClr>
                </a:highlight>
                <a:latin typeface="Arial"/>
                <a:ea typeface="Arial"/>
                <a:cs typeface="+mn-cs"/>
              </a:rPr>
              <a:t>et al. </a:t>
            </a:r>
            <a:r>
              <a:rPr lang="en-US" sz="1100" i="0" err="1">
                <a:solidFill>
                  <a:srgbClr val="000000"/>
                </a:solidFill>
                <a:effectLst/>
                <a:latin typeface="Lucida Grande"/>
                <a:ea typeface="等线" panose="02010600030101010101" pitchFamily="2" charset="-122"/>
              </a:rPr>
              <a:t>SpeechGPT</a:t>
            </a:r>
            <a:r>
              <a:rPr lang="en-US" sz="1100" i="0">
                <a:solidFill>
                  <a:srgbClr val="000000"/>
                </a:solidFill>
                <a:effectLst/>
                <a:latin typeface="Lucida Grande"/>
                <a:ea typeface="等线" panose="02010600030101010101" pitchFamily="2" charset="-122"/>
              </a:rPr>
              <a:t>-Gen: Scaling Chain-of-Information Speech Generation</a:t>
            </a:r>
            <a:r>
              <a:rPr sz="1100">
                <a:solidFill>
                  <a:srgbClr val="222222">
                    <a:alpha val="100000"/>
                  </a:srgbClr>
                </a:solidFill>
                <a:highlight>
                  <a:srgbClr val="FFFFFF">
                    <a:alpha val="100000"/>
                  </a:srgbClr>
                </a:highlight>
                <a:latin typeface="Arial"/>
                <a:ea typeface="Arial"/>
                <a:cs typeface="+mn-cs"/>
              </a:rPr>
              <a:t>. </a:t>
            </a:r>
            <a:r>
              <a:rPr lang="en-US" sz="1100" err="1">
                <a:solidFill>
                  <a:srgbClr val="222222">
                    <a:alpha val="100000"/>
                  </a:srgbClr>
                </a:solidFill>
                <a:highlight>
                  <a:srgbClr val="FFFFFF">
                    <a:alpha val="100000"/>
                  </a:srgbClr>
                </a:highlight>
                <a:latin typeface="Arial"/>
                <a:ea typeface="Arial"/>
              </a:rPr>
              <a:t>arxiv</a:t>
            </a:r>
            <a:r>
              <a:rPr sz="1100">
                <a:solidFill>
                  <a:srgbClr val="222222">
                    <a:alpha val="100000"/>
                  </a:srgbClr>
                </a:solidFill>
                <a:highlight>
                  <a:srgbClr val="FFFFFF">
                    <a:alpha val="100000"/>
                  </a:srgbClr>
                </a:highlight>
                <a:latin typeface="Arial"/>
                <a:ea typeface="Arial"/>
                <a:cs typeface="+mn-cs"/>
              </a:rPr>
              <a:t> 20</a:t>
            </a:r>
            <a:r>
              <a:rPr lang="en-US" sz="1100">
                <a:solidFill>
                  <a:srgbClr val="222222">
                    <a:alpha val="100000"/>
                  </a:srgbClr>
                </a:solidFill>
                <a:highlight>
                  <a:srgbClr val="FFFFFF">
                    <a:alpha val="100000"/>
                  </a:srgbClr>
                </a:highlight>
                <a:latin typeface="Arial"/>
                <a:ea typeface="Arial"/>
                <a:cs typeface="+mn-cs"/>
              </a:rPr>
              <a:t>2</a:t>
            </a:r>
            <a:r>
              <a:rPr lang="en-US" sz="1100">
                <a:solidFill>
                  <a:srgbClr val="222222">
                    <a:alpha val="100000"/>
                  </a:srgbClr>
                </a:solidFill>
                <a:highlight>
                  <a:srgbClr val="FFFFFF">
                    <a:alpha val="100000"/>
                  </a:srgbClr>
                </a:highlight>
                <a:latin typeface="Arial"/>
                <a:ea typeface="Arial"/>
              </a:rPr>
              <a:t>4</a:t>
            </a:r>
            <a:r>
              <a:rPr sz="1100">
                <a:solidFill>
                  <a:srgbClr val="222222">
                    <a:alpha val="100000"/>
                  </a:srgbClr>
                </a:solidFill>
                <a:highlight>
                  <a:srgbClr val="FFFFFF">
                    <a:alpha val="100000"/>
                  </a:srgbClr>
                </a:highlight>
                <a:latin typeface="Arial"/>
                <a:ea typeface="Arial"/>
                <a:cs typeface="+mn-cs"/>
              </a:rPr>
              <a:t>.</a:t>
            </a:r>
            <a:endParaRPr sz="1400">
              <a:ea typeface="等线" panose="02010600030101010101" pitchFamily="2" charset="-122"/>
            </a:endParaRPr>
          </a:p>
        </p:txBody>
      </p:sp>
      <p:cxnSp>
        <p:nvCxnSpPr>
          <p:cNvPr id="9" name="Connector: Elbow 8">
            <a:extLst>
              <a:ext uri="{FF2B5EF4-FFF2-40B4-BE49-F238E27FC236}">
                <a16:creationId xmlns:a16="http://schemas.microsoft.com/office/drawing/2014/main" id="{103CE059-9808-EB5B-121E-E450CC4FB937}"/>
              </a:ext>
            </a:extLst>
          </p:cNvPr>
          <p:cNvCxnSpPr>
            <a:cxnSpLocks/>
          </p:cNvCxnSpPr>
          <p:nvPr/>
        </p:nvCxnSpPr>
        <p:spPr>
          <a:xfrm rot="5400000" flipH="1" flipV="1">
            <a:off x="8455472" y="4485323"/>
            <a:ext cx="1038226" cy="674371"/>
          </a:xfrm>
          <a:prstGeom prst="bentConnector3">
            <a:avLst>
              <a:gd name="adj1" fmla="val 100275"/>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E5D7538B-C5DB-4AD8-3770-4B0BB711E7CF}"/>
              </a:ext>
            </a:extLst>
          </p:cNvPr>
          <p:cNvSpPr>
            <a:spLocks noGrp="1"/>
          </p:cNvSpPr>
          <p:nvPr>
            <p:ph idx="1"/>
          </p:nvPr>
        </p:nvSpPr>
        <p:spPr>
          <a:xfrm>
            <a:off x="429193" y="1237633"/>
            <a:ext cx="5486400" cy="4301436"/>
          </a:xfrm>
        </p:spPr>
        <p:txBody>
          <a:bodyPr>
            <a:normAutofit/>
          </a:bodyPr>
          <a:lstStyle/>
          <a:p>
            <a:r>
              <a:rPr lang="en-US" altLang="zh-CN" sz="2000"/>
              <a:t>AR Models</a:t>
            </a:r>
            <a:r>
              <a:rPr lang="zh-CN" altLang="en-US" sz="2000"/>
              <a:t>：</a:t>
            </a:r>
            <a:r>
              <a:rPr lang="en-US" altLang="zh-CN" sz="2000" err="1"/>
              <a:t>AudioLM</a:t>
            </a:r>
            <a:endParaRPr lang="en-US" altLang="zh-CN" sz="2000"/>
          </a:p>
          <a:p>
            <a:r>
              <a:rPr lang="en-US" altLang="zh-CN" sz="2000"/>
              <a:t>NAR Models</a:t>
            </a:r>
          </a:p>
          <a:p>
            <a:pPr lvl="1"/>
            <a:r>
              <a:rPr lang="en-US" altLang="zh-CN" sz="1800"/>
              <a:t>NAR Transformer (VALL-E) </a:t>
            </a:r>
          </a:p>
          <a:p>
            <a:pPr lvl="1"/>
            <a:r>
              <a:rPr lang="en-US" altLang="zh-CN" sz="1800"/>
              <a:t>Diffusion, Flow Matching</a:t>
            </a:r>
            <a:endParaRPr lang="en-US" sz="1800"/>
          </a:p>
        </p:txBody>
      </p:sp>
      <p:sp>
        <p:nvSpPr>
          <p:cNvPr id="3" name="Speech Bubble: Rectangle with Corners Rounded 2">
            <a:extLst>
              <a:ext uri="{FF2B5EF4-FFF2-40B4-BE49-F238E27FC236}">
                <a16:creationId xmlns:a16="http://schemas.microsoft.com/office/drawing/2014/main" id="{5F360E31-FCDB-79C7-BAA1-514FDA96E847}"/>
              </a:ext>
            </a:extLst>
          </p:cNvPr>
          <p:cNvSpPr/>
          <p:nvPr/>
        </p:nvSpPr>
        <p:spPr>
          <a:xfrm>
            <a:off x="5788593" y="4476230"/>
            <a:ext cx="1628207" cy="432320"/>
          </a:xfrm>
          <a:prstGeom prst="wedgeRoundRectCallout">
            <a:avLst>
              <a:gd name="adj1" fmla="val -12434"/>
              <a:gd name="adj2" fmla="val -698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altLang="zh-CN" sz="1000">
                <a:solidFill>
                  <a:schemeClr val="tx1"/>
                </a:solidFill>
              </a:rPr>
              <a:t>A simple </a:t>
            </a:r>
            <a:r>
              <a:rPr lang="en-HK" sz="1000" b="0" i="0" u="none" strike="noStrike" baseline="0">
                <a:solidFill>
                  <a:schemeClr val="tx1"/>
                </a:solidFill>
                <a:latin typeface="NimbusRomNo9L-Regu"/>
              </a:rPr>
              <a:t>standard gaussian prior distribution</a:t>
            </a:r>
            <a:endParaRPr kumimoji="1" lang="en-HK" sz="1000">
              <a:solidFill>
                <a:schemeClr val="tx1"/>
              </a:solidFill>
            </a:endParaRPr>
          </a:p>
        </p:txBody>
      </p:sp>
      <p:sp>
        <p:nvSpPr>
          <p:cNvPr id="7" name="Speech Bubble: Rectangle with Corners Rounded 6">
            <a:extLst>
              <a:ext uri="{FF2B5EF4-FFF2-40B4-BE49-F238E27FC236}">
                <a16:creationId xmlns:a16="http://schemas.microsoft.com/office/drawing/2014/main" id="{052C85F5-AA52-3F46-17F7-8416048E4AE1}"/>
              </a:ext>
            </a:extLst>
          </p:cNvPr>
          <p:cNvSpPr/>
          <p:nvPr/>
        </p:nvSpPr>
        <p:spPr>
          <a:xfrm>
            <a:off x="10074843" y="4711180"/>
            <a:ext cx="1958734" cy="432320"/>
          </a:xfrm>
          <a:prstGeom prst="wedgeRoundRectCallout">
            <a:avLst>
              <a:gd name="adj1" fmla="val -49094"/>
              <a:gd name="adj2" fmla="val -1021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0" i="0" u="none" strike="noStrike" baseline="0">
                <a:solidFill>
                  <a:schemeClr val="tx1"/>
                </a:solidFill>
                <a:latin typeface="NimbusRomNo9L-Regu"/>
              </a:rPr>
              <a:t>A </a:t>
            </a:r>
            <a:r>
              <a:rPr lang="en-HK" sz="1000" b="0" i="0" u="none" strike="noStrike" baseline="0">
                <a:solidFill>
                  <a:schemeClr val="tx1"/>
                </a:solidFill>
                <a:latin typeface="NimbusRomNo9L-Regu"/>
              </a:rPr>
              <a:t>gaussian prior distribution with the embedding of the coarse token as the mean</a:t>
            </a:r>
            <a:endParaRPr kumimoji="1" lang="en-HK" sz="1000">
              <a:solidFill>
                <a:schemeClr val="tx1"/>
              </a:solidFill>
            </a:endParaRPr>
          </a:p>
        </p:txBody>
      </p:sp>
    </p:spTree>
    <p:extLst>
      <p:ext uri="{BB962C8B-B14F-4D97-AF65-F5344CB8AC3E}">
        <p14:creationId xmlns:p14="http://schemas.microsoft.com/office/powerpoint/2010/main" val="3725044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7C95-0911-65E5-4F8C-E41061D22F47}"/>
              </a:ext>
            </a:extLst>
          </p:cNvPr>
          <p:cNvSpPr>
            <a:spLocks noGrp="1"/>
          </p:cNvSpPr>
          <p:nvPr>
            <p:ph type="title"/>
          </p:nvPr>
        </p:nvSpPr>
        <p:spPr/>
        <p:txBody>
          <a:bodyPr/>
          <a:lstStyle/>
          <a:p>
            <a:r>
              <a:rPr lang="en-US"/>
              <a:t>Continuous based Fine Acoustic Generation</a:t>
            </a:r>
          </a:p>
        </p:txBody>
      </p:sp>
      <p:sp>
        <p:nvSpPr>
          <p:cNvPr id="4" name="Slide Number Placeholder 3">
            <a:extLst>
              <a:ext uri="{FF2B5EF4-FFF2-40B4-BE49-F238E27FC236}">
                <a16:creationId xmlns:a16="http://schemas.microsoft.com/office/drawing/2014/main" id="{411E2CAB-77E3-8084-8240-3F81502D664E}"/>
              </a:ext>
            </a:extLst>
          </p:cNvPr>
          <p:cNvSpPr>
            <a:spLocks noGrp="1"/>
          </p:cNvSpPr>
          <p:nvPr>
            <p:ph type="sldNum" sz="quarter" idx="12"/>
          </p:nvPr>
        </p:nvSpPr>
        <p:spPr/>
        <p:txBody>
          <a:bodyPr/>
          <a:lstStyle/>
          <a:p>
            <a:fld id="{E35E9E6D-B1E9-4F08-8E83-0E081C425F53}" type="slidenum">
              <a:rPr lang="en-US" smtClean="0"/>
              <a:t>78</a:t>
            </a:fld>
            <a:endParaRPr lang="en-US"/>
          </a:p>
        </p:txBody>
      </p:sp>
      <p:sp>
        <p:nvSpPr>
          <p:cNvPr id="5" name="文本框 413">
            <a:extLst>
              <a:ext uri="{FF2B5EF4-FFF2-40B4-BE49-F238E27FC236}">
                <a16:creationId xmlns:a16="http://schemas.microsoft.com/office/drawing/2014/main" id="{3ED99D51-49DC-FBD7-7642-0DCE26F0C71E}"/>
              </a:ext>
            </a:extLst>
          </p:cNvPr>
          <p:cNvSpPr txBox="1"/>
          <p:nvPr/>
        </p:nvSpPr>
        <p:spPr>
          <a:xfrm>
            <a:off x="0" y="5860504"/>
            <a:ext cx="8448147" cy="769441"/>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i="0">
                <a:solidFill>
                  <a:srgbClr val="000000"/>
                </a:solidFill>
                <a:effectLst/>
                <a:latin typeface="Lucida Grande"/>
                <a:ea typeface="等线" panose="02010600030101010101" pitchFamily="2" charset="-122"/>
              </a:rPr>
              <a:t>Jame </a:t>
            </a:r>
            <a:r>
              <a:rPr lang="en-US" sz="1100" i="0" err="1">
                <a:solidFill>
                  <a:srgbClr val="000000"/>
                </a:solidFill>
                <a:effectLst/>
                <a:latin typeface="Lucida Grande"/>
                <a:ea typeface="等线" panose="02010600030101010101" pitchFamily="2" charset="-122"/>
              </a:rPr>
              <a:t>Betker</a:t>
            </a:r>
            <a:r>
              <a:rPr lang="en-US" sz="1100" i="0">
                <a:solidFill>
                  <a:srgbClr val="000000"/>
                </a:solidFill>
                <a:effectLst/>
                <a:latin typeface="Lucida Grande"/>
                <a:ea typeface="等线" panose="02010600030101010101" pitchFamily="2" charset="-122"/>
              </a:rPr>
              <a:t>, Better speech synthesis through scaling,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2023.</a:t>
            </a:r>
          </a:p>
          <a:p>
            <a:r>
              <a:rPr lang="en-US" sz="1100" i="0" err="1">
                <a:solidFill>
                  <a:srgbClr val="000000"/>
                </a:solidFill>
                <a:effectLst/>
                <a:latin typeface="Lucida Grande"/>
                <a:ea typeface="等线" panose="02010600030101010101" pitchFamily="2" charset="-122"/>
              </a:rPr>
              <a:t>Anastassiou</a:t>
            </a:r>
            <a:r>
              <a:rPr lang="en-US" sz="1100" i="0">
                <a:solidFill>
                  <a:srgbClr val="000000"/>
                </a:solidFill>
                <a:effectLst/>
                <a:latin typeface="Lucida Grande"/>
                <a:ea typeface="等线" panose="02010600030101010101" pitchFamily="2" charset="-122"/>
              </a:rPr>
              <a:t> et al., Seed-TTS: A Family of High-Quality Versatile Speech Generation Models,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a:p>
            <a:r>
              <a:rPr lang="en-US" sz="1100" i="0">
                <a:solidFill>
                  <a:srgbClr val="000000"/>
                </a:solidFill>
                <a:effectLst/>
                <a:latin typeface="Lucida Grande"/>
                <a:ea typeface="等线" panose="02010600030101010101" pitchFamily="2" charset="-122"/>
              </a:rPr>
              <a:t>Du et al., </a:t>
            </a:r>
            <a:r>
              <a:rPr lang="en-US" sz="1100" i="0" err="1">
                <a:solidFill>
                  <a:srgbClr val="000000"/>
                </a:solidFill>
                <a:effectLst/>
                <a:latin typeface="Lucida Grande"/>
                <a:ea typeface="等线" panose="02010600030101010101" pitchFamily="2" charset="-122"/>
              </a:rPr>
              <a:t>CosyVoice</a:t>
            </a:r>
            <a:r>
              <a:rPr lang="en-US" sz="1100" i="0">
                <a:solidFill>
                  <a:srgbClr val="000000"/>
                </a:solidFill>
                <a:effectLst/>
                <a:latin typeface="Lucida Grande"/>
                <a:ea typeface="等线" panose="02010600030101010101" pitchFamily="2" charset="-122"/>
              </a:rPr>
              <a:t>: A Scalable Multilingual Zero-shot Text-to-speech Synthesizer based on Supervised Semantic Tokens,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a:p>
            <a:r>
              <a:rPr lang="en-US" sz="1100" i="0" err="1">
                <a:solidFill>
                  <a:srgbClr val="000000"/>
                </a:solidFill>
                <a:effectLst/>
                <a:latin typeface="Lucida Grande"/>
                <a:ea typeface="等线" panose="02010600030101010101" pitchFamily="2" charset="-122"/>
              </a:rPr>
              <a:t>Łajszczak</a:t>
            </a:r>
            <a:r>
              <a:rPr lang="en-US" sz="1100" i="0">
                <a:solidFill>
                  <a:srgbClr val="000000"/>
                </a:solidFill>
                <a:effectLst/>
                <a:latin typeface="Lucida Grande"/>
                <a:ea typeface="等线" panose="02010600030101010101" pitchFamily="2" charset="-122"/>
              </a:rPr>
              <a:t> et al., ,BASE TTS: Lessons from building a billion-parameter Text-to-Speech model on 100K hours of data,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p:txBody>
      </p:sp>
      <p:grpSp>
        <p:nvGrpSpPr>
          <p:cNvPr id="11" name="Group 10">
            <a:extLst>
              <a:ext uri="{FF2B5EF4-FFF2-40B4-BE49-F238E27FC236}">
                <a16:creationId xmlns:a16="http://schemas.microsoft.com/office/drawing/2014/main" id="{EFF984F2-54E2-26A9-7FA5-3D607434E629}"/>
              </a:ext>
            </a:extLst>
          </p:cNvPr>
          <p:cNvGrpSpPr/>
          <p:nvPr/>
        </p:nvGrpSpPr>
        <p:grpSpPr>
          <a:xfrm>
            <a:off x="795304" y="1041748"/>
            <a:ext cx="10601392" cy="4774504"/>
            <a:chOff x="457199" y="987031"/>
            <a:chExt cx="10601392" cy="4774504"/>
          </a:xfrm>
        </p:grpSpPr>
        <p:grpSp>
          <p:nvGrpSpPr>
            <p:cNvPr id="15" name="Group 14">
              <a:extLst>
                <a:ext uri="{FF2B5EF4-FFF2-40B4-BE49-F238E27FC236}">
                  <a16:creationId xmlns:a16="http://schemas.microsoft.com/office/drawing/2014/main" id="{F59E181E-AB22-2C00-D88B-0E89E5888FA8}"/>
                </a:ext>
              </a:extLst>
            </p:cNvPr>
            <p:cNvGrpSpPr/>
            <p:nvPr/>
          </p:nvGrpSpPr>
          <p:grpSpPr>
            <a:xfrm>
              <a:off x="4818910" y="2135785"/>
              <a:ext cx="6239681" cy="3138990"/>
              <a:chOff x="5196810" y="1461162"/>
              <a:chExt cx="6239681" cy="3138990"/>
            </a:xfrm>
          </p:grpSpPr>
          <p:pic>
            <p:nvPicPr>
              <p:cNvPr id="12" name="Picture 11">
                <a:extLst>
                  <a:ext uri="{FF2B5EF4-FFF2-40B4-BE49-F238E27FC236}">
                    <a16:creationId xmlns:a16="http://schemas.microsoft.com/office/drawing/2014/main" id="{DC1A8FA8-DB03-2BF7-B938-7AF4712350F3}"/>
                  </a:ext>
                </a:extLst>
              </p:cNvPr>
              <p:cNvPicPr>
                <a:picLocks noChangeAspect="1"/>
              </p:cNvPicPr>
              <p:nvPr/>
            </p:nvPicPr>
            <p:blipFill>
              <a:blip r:embed="rId3"/>
              <a:stretch>
                <a:fillRect/>
              </a:stretch>
            </p:blipFill>
            <p:spPr>
              <a:xfrm>
                <a:off x="5196810" y="1461162"/>
                <a:ext cx="6239681" cy="3107002"/>
              </a:xfrm>
              <a:prstGeom prst="rect">
                <a:avLst/>
              </a:prstGeom>
            </p:spPr>
          </p:pic>
          <p:sp>
            <p:nvSpPr>
              <p:cNvPr id="13" name="Speech Bubble: Rectangle with Corners Rounded 12">
                <a:extLst>
                  <a:ext uri="{FF2B5EF4-FFF2-40B4-BE49-F238E27FC236}">
                    <a16:creationId xmlns:a16="http://schemas.microsoft.com/office/drawing/2014/main" id="{3D7FFB84-5D09-1106-FD17-FFF0138C5DA0}"/>
                  </a:ext>
                </a:extLst>
              </p:cNvPr>
              <p:cNvSpPr/>
              <p:nvPr/>
            </p:nvSpPr>
            <p:spPr>
              <a:xfrm>
                <a:off x="8316650" y="3974254"/>
                <a:ext cx="2171700" cy="625898"/>
              </a:xfrm>
              <a:prstGeom prst="wedgeRoundRectCallout">
                <a:avLst>
                  <a:gd name="adj1" fmla="val -50073"/>
                  <a:gd name="adj2" fmla="val -8209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linear and convolutional layers</a:t>
                </a:r>
              </a:p>
            </p:txBody>
          </p:sp>
        </p:grpSp>
        <p:sp>
          <p:nvSpPr>
            <p:cNvPr id="16" name="TextBox 15">
              <a:extLst>
                <a:ext uri="{FF2B5EF4-FFF2-40B4-BE49-F238E27FC236}">
                  <a16:creationId xmlns:a16="http://schemas.microsoft.com/office/drawing/2014/main" id="{049B127A-8FE5-6299-2B6C-6C051A01BFE6}"/>
                </a:ext>
              </a:extLst>
            </p:cNvPr>
            <p:cNvSpPr txBox="1"/>
            <p:nvPr/>
          </p:nvSpPr>
          <p:spPr>
            <a:xfrm>
              <a:off x="5391604" y="5299870"/>
              <a:ext cx="5094293" cy="461665"/>
            </a:xfrm>
            <a:prstGeom prst="rect">
              <a:avLst/>
            </a:prstGeom>
            <a:noFill/>
          </p:spPr>
          <p:txBody>
            <a:bodyPr wrap="square">
              <a:spAutoFit/>
            </a:bodyPr>
            <a:lstStyle/>
            <a:p>
              <a:pPr marL="0" lvl="1" algn="ctr">
                <a:spcAft>
                  <a:spcPts val="0"/>
                </a:spcAft>
              </a:pPr>
              <a:r>
                <a:rPr lang="en-US" sz="1200" b="1">
                  <a:ea typeface="等线" panose="02010600030101010101" pitchFamily="2" charset="-122"/>
                </a:rPr>
                <a:t>Generate </a:t>
              </a:r>
              <a:r>
                <a:rPr lang="en-US" sz="1200" b="1">
                  <a:solidFill>
                    <a:srgbClr val="FF0000"/>
                  </a:solidFill>
                  <a:ea typeface="等线" panose="02010600030101010101" pitchFamily="2" charset="-122"/>
                </a:rPr>
                <a:t>waveforms</a:t>
              </a:r>
              <a:r>
                <a:rPr lang="en-US" sz="1200" b="1">
                  <a:ea typeface="等线" panose="02010600030101010101" pitchFamily="2" charset="-122"/>
                </a:rPr>
                <a:t> directly</a:t>
              </a:r>
            </a:p>
            <a:p>
              <a:pPr marL="0" lvl="1" algn="ctr">
                <a:spcAft>
                  <a:spcPts val="0"/>
                </a:spcAft>
              </a:pPr>
              <a:r>
                <a:rPr lang="en-US" sz="1200" b="1">
                  <a:ea typeface="等线" panose="02010600030101010101" pitchFamily="2" charset="-122"/>
                </a:rPr>
                <a:t>(</a:t>
              </a:r>
              <a:r>
                <a:rPr lang="en-US" sz="1200" b="1" err="1">
                  <a:ea typeface="等线" panose="02010600030101010101" pitchFamily="2" charset="-122"/>
                </a:rPr>
                <a:t>BaseTTS</a:t>
              </a:r>
              <a:r>
                <a:rPr lang="en-US" sz="1200" b="1">
                  <a:ea typeface="等线" panose="02010600030101010101" pitchFamily="2" charset="-122"/>
                </a:rPr>
                <a:t>)</a:t>
              </a:r>
            </a:p>
          </p:txBody>
        </p:sp>
        <p:pic>
          <p:nvPicPr>
            <p:cNvPr id="6" name="Picture 5">
              <a:extLst>
                <a:ext uri="{FF2B5EF4-FFF2-40B4-BE49-F238E27FC236}">
                  <a16:creationId xmlns:a16="http://schemas.microsoft.com/office/drawing/2014/main" id="{50FC67CF-8757-ECC9-7B74-1C8C5FC2705C}"/>
                </a:ext>
              </a:extLst>
            </p:cNvPr>
            <p:cNvPicPr>
              <a:picLocks noChangeAspect="1"/>
            </p:cNvPicPr>
            <p:nvPr/>
          </p:nvPicPr>
          <p:blipFill>
            <a:blip r:embed="rId4"/>
            <a:stretch>
              <a:fillRect/>
            </a:stretch>
          </p:blipFill>
          <p:spPr>
            <a:xfrm>
              <a:off x="1221285" y="987031"/>
              <a:ext cx="2772661" cy="4287744"/>
            </a:xfrm>
            <a:prstGeom prst="rect">
              <a:avLst/>
            </a:prstGeom>
          </p:spPr>
        </p:pic>
        <p:sp>
          <p:nvSpPr>
            <p:cNvPr id="9" name="TextBox 8">
              <a:extLst>
                <a:ext uri="{FF2B5EF4-FFF2-40B4-BE49-F238E27FC236}">
                  <a16:creationId xmlns:a16="http://schemas.microsoft.com/office/drawing/2014/main" id="{BD3E7095-A36E-D27D-75AB-D3BEC156FE70}"/>
                </a:ext>
              </a:extLst>
            </p:cNvPr>
            <p:cNvSpPr txBox="1"/>
            <p:nvPr/>
          </p:nvSpPr>
          <p:spPr>
            <a:xfrm>
              <a:off x="457199" y="5299870"/>
              <a:ext cx="4300833" cy="461665"/>
            </a:xfrm>
            <a:prstGeom prst="rect">
              <a:avLst/>
            </a:prstGeom>
            <a:noFill/>
          </p:spPr>
          <p:txBody>
            <a:bodyPr wrap="square">
              <a:spAutoFit/>
            </a:bodyPr>
            <a:lstStyle/>
            <a:p>
              <a:pPr marL="0" lvl="1" algn="ctr">
                <a:spcAft>
                  <a:spcPts val="0"/>
                </a:spcAft>
              </a:pPr>
              <a:r>
                <a:rPr lang="en-US" sz="1200" b="1">
                  <a:ea typeface="等线" panose="02010600030101010101" pitchFamily="2" charset="-122"/>
                </a:rPr>
                <a:t>D</a:t>
              </a:r>
              <a:r>
                <a:rPr lang="en-US" altLang="zh-CN" sz="1200" b="1">
                  <a:ea typeface="等线" panose="02010600030101010101" pitchFamily="2" charset="-122"/>
                </a:rPr>
                <a:t>iffusion/Flow Matching</a:t>
              </a:r>
              <a:r>
                <a:rPr lang="en-HK" altLang="zh-CN" sz="1200" b="1">
                  <a:ea typeface="等线" panose="02010600030101010101" pitchFamily="2" charset="-122"/>
                </a:rPr>
                <a:t> to generate </a:t>
              </a:r>
              <a:r>
                <a:rPr lang="en-US" altLang="zh-CN" sz="1200" b="1">
                  <a:solidFill>
                    <a:srgbClr val="FF0000"/>
                  </a:solidFill>
                  <a:ea typeface="等线" panose="02010600030101010101" pitchFamily="2" charset="-122"/>
                </a:rPr>
                <a:t>Mel</a:t>
              </a:r>
              <a:r>
                <a:rPr lang="zh-CN" altLang="en-US" sz="1200" b="1">
                  <a:solidFill>
                    <a:srgbClr val="FF0000"/>
                  </a:solidFill>
                  <a:ea typeface="等线" panose="02010600030101010101" pitchFamily="2" charset="-122"/>
                </a:rPr>
                <a:t> </a:t>
              </a:r>
              <a:r>
                <a:rPr lang="en-HK" altLang="zh-CN" sz="1200" b="1">
                  <a:ea typeface="等线" panose="02010600030101010101" pitchFamily="2" charset="-122"/>
                </a:rPr>
                <a:t>Spectrograms</a:t>
              </a:r>
              <a:r>
                <a:rPr lang="en-US" altLang="zh-CN" sz="1200" b="1">
                  <a:ea typeface="等线" panose="02010600030101010101" pitchFamily="2" charset="-122"/>
                </a:rPr>
                <a:t> </a:t>
              </a:r>
            </a:p>
            <a:p>
              <a:pPr marL="0" lvl="1" algn="ctr">
                <a:spcAft>
                  <a:spcPts val="0"/>
                </a:spcAft>
              </a:pPr>
              <a:r>
                <a:rPr lang="en-US" altLang="zh-CN" sz="1200">
                  <a:ea typeface="等线" panose="02010600030101010101" pitchFamily="2" charset="-122"/>
                </a:rPr>
                <a:t>(</a:t>
              </a:r>
              <a:r>
                <a:rPr lang="en-US" sz="1200">
                  <a:ea typeface="等线" panose="02010600030101010101" pitchFamily="2" charset="-122"/>
                </a:rPr>
                <a:t>TorToise-v2, </a:t>
              </a:r>
              <a:r>
                <a:rPr lang="en-US" sz="1200" err="1">
                  <a:ea typeface="等线" panose="02010600030101010101" pitchFamily="2" charset="-122"/>
                </a:rPr>
                <a:t>SeedTTS</a:t>
              </a:r>
              <a:r>
                <a:rPr lang="en-US" sz="1200">
                  <a:ea typeface="等线" panose="02010600030101010101" pitchFamily="2" charset="-122"/>
                </a:rPr>
                <a:t>, </a:t>
              </a:r>
              <a:r>
                <a:rPr lang="en-US" sz="1200" err="1">
                  <a:ea typeface="等线" panose="02010600030101010101" pitchFamily="2" charset="-122"/>
                </a:rPr>
                <a:t>CosyVoice</a:t>
              </a:r>
              <a:r>
                <a:rPr lang="en-US" sz="1200">
                  <a:ea typeface="等线" panose="02010600030101010101" pitchFamily="2" charset="-122"/>
                </a:rPr>
                <a:t>)</a:t>
              </a:r>
            </a:p>
          </p:txBody>
        </p:sp>
      </p:grpSp>
    </p:spTree>
    <p:extLst>
      <p:ext uri="{BB962C8B-B14F-4D97-AF65-F5344CB8AC3E}">
        <p14:creationId xmlns:p14="http://schemas.microsoft.com/office/powerpoint/2010/main" val="21558174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1485-91D7-3C34-1B7A-CD0E02AE7A4A}"/>
              </a:ext>
            </a:extLst>
          </p:cNvPr>
          <p:cNvSpPr>
            <a:spLocks noGrp="1"/>
          </p:cNvSpPr>
          <p:nvPr>
            <p:ph type="title"/>
          </p:nvPr>
        </p:nvSpPr>
        <p:spPr/>
        <p:txBody>
          <a:bodyPr/>
          <a:lstStyle/>
          <a:p>
            <a:r>
              <a:rPr lang="en-US"/>
              <a:t>E</a:t>
            </a:r>
            <a:r>
              <a:rPr lang="en-US" altLang="zh-CN"/>
              <a:t>xplicitly Introduced Speaker Information</a:t>
            </a:r>
            <a:endParaRPr lang="en-US"/>
          </a:p>
        </p:txBody>
      </p:sp>
      <p:sp>
        <p:nvSpPr>
          <p:cNvPr id="4" name="Slide Number Placeholder 3">
            <a:extLst>
              <a:ext uri="{FF2B5EF4-FFF2-40B4-BE49-F238E27FC236}">
                <a16:creationId xmlns:a16="http://schemas.microsoft.com/office/drawing/2014/main" id="{AF2D779D-F228-14BA-1221-7D39AEEDF7E3}"/>
              </a:ext>
            </a:extLst>
          </p:cNvPr>
          <p:cNvSpPr>
            <a:spLocks noGrp="1"/>
          </p:cNvSpPr>
          <p:nvPr>
            <p:ph type="sldNum" sz="quarter" idx="12"/>
          </p:nvPr>
        </p:nvSpPr>
        <p:spPr/>
        <p:txBody>
          <a:bodyPr/>
          <a:lstStyle/>
          <a:p>
            <a:fld id="{E35E9E6D-B1E9-4F08-8E83-0E081C425F53}" type="slidenum">
              <a:rPr lang="en-US" smtClean="0"/>
              <a:t>79</a:t>
            </a:fld>
            <a:endParaRPr lang="en-US"/>
          </a:p>
        </p:txBody>
      </p:sp>
      <p:grpSp>
        <p:nvGrpSpPr>
          <p:cNvPr id="97" name="Group 96">
            <a:extLst>
              <a:ext uri="{FF2B5EF4-FFF2-40B4-BE49-F238E27FC236}">
                <a16:creationId xmlns:a16="http://schemas.microsoft.com/office/drawing/2014/main" id="{B16A8395-3117-95BD-6BEB-B51CC66A9B40}"/>
              </a:ext>
            </a:extLst>
          </p:cNvPr>
          <p:cNvGrpSpPr/>
          <p:nvPr/>
        </p:nvGrpSpPr>
        <p:grpSpPr>
          <a:xfrm>
            <a:off x="1181100" y="1179901"/>
            <a:ext cx="9362642" cy="1754789"/>
            <a:chOff x="1181100" y="1179901"/>
            <a:chExt cx="9362642" cy="1754789"/>
          </a:xfrm>
        </p:grpSpPr>
        <p:sp>
          <p:nvSpPr>
            <p:cNvPr id="12" name="Rectangle 11">
              <a:extLst>
                <a:ext uri="{FF2B5EF4-FFF2-40B4-BE49-F238E27FC236}">
                  <a16:creationId xmlns:a16="http://schemas.microsoft.com/office/drawing/2014/main" id="{A0DF888F-AABE-BC1D-D840-BDD151240BBC}"/>
                </a:ext>
              </a:extLst>
            </p:cNvPr>
            <p:cNvSpPr/>
            <p:nvPr/>
          </p:nvSpPr>
          <p:spPr>
            <a:xfrm>
              <a:off x="1648258" y="1206924"/>
              <a:ext cx="8895484" cy="7051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Conditional Neural Codec Language Model</a:t>
              </a:r>
            </a:p>
          </p:txBody>
        </p:sp>
        <p:sp>
          <p:nvSpPr>
            <p:cNvPr id="10" name="TextBox 9">
              <a:extLst>
                <a:ext uri="{FF2B5EF4-FFF2-40B4-BE49-F238E27FC236}">
                  <a16:creationId xmlns:a16="http://schemas.microsoft.com/office/drawing/2014/main" id="{25A92CE2-0846-F771-AF38-4746E5824B29}"/>
                </a:ext>
              </a:extLst>
            </p:cNvPr>
            <p:cNvSpPr txBox="1"/>
            <p:nvPr/>
          </p:nvSpPr>
          <p:spPr>
            <a:xfrm>
              <a:off x="4328879" y="2349915"/>
              <a:ext cx="2818480" cy="338554"/>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Previous Acoustic Tokens</a:t>
              </a:r>
              <a:endParaRPr lang="en-US" sz="1600" i="1">
                <a:solidFill>
                  <a:schemeClr val="tx1">
                    <a:lumMod val="95000"/>
                    <a:lumOff val="5000"/>
                  </a:schemeClr>
                </a:solidFill>
                <a:ea typeface="等线" panose="02010600030101010101" pitchFamily="2" charset="-122"/>
              </a:endParaRPr>
            </a:p>
          </p:txBody>
        </p:sp>
        <p:sp>
          <p:nvSpPr>
            <p:cNvPr id="11" name="TextBox 10">
              <a:extLst>
                <a:ext uri="{FF2B5EF4-FFF2-40B4-BE49-F238E27FC236}">
                  <a16:creationId xmlns:a16="http://schemas.microsoft.com/office/drawing/2014/main" id="{3093E012-5DD7-B95A-0F48-57C883B63320}"/>
                </a:ext>
              </a:extLst>
            </p:cNvPr>
            <p:cNvSpPr txBox="1"/>
            <p:nvPr/>
          </p:nvSpPr>
          <p:spPr>
            <a:xfrm>
              <a:off x="7468690" y="2349915"/>
              <a:ext cx="2478286" cy="338554"/>
            </a:xfrm>
            <a:prstGeom prst="rect">
              <a:avLst/>
            </a:prstGeom>
            <a:noFill/>
          </p:spPr>
          <p:txBody>
            <a:bodyPr wrap="square" rtlCol="0">
              <a:spAutoFit/>
            </a:bodyPr>
            <a:lstStyle>
              <a:defPPr>
                <a:defRPr lang="zh-CN"/>
              </a:defPPr>
              <a:lvl1pPr algn="ctr">
                <a:defRPr sz="1600">
                  <a:solidFill>
                    <a:schemeClr val="tx1">
                      <a:lumMod val="95000"/>
                      <a:lumOff val="5000"/>
                    </a:schemeClr>
                  </a:solidFill>
                </a:defRPr>
              </a:lvl1pPr>
            </a:lstStyle>
            <a:p>
              <a:r>
                <a:rPr lang="en-US">
                  <a:ea typeface="等线" panose="02010600030101010101" pitchFamily="2" charset="-122"/>
                </a:rPr>
                <a:t>Next Acoustic Tokens</a:t>
              </a:r>
            </a:p>
          </p:txBody>
        </p:sp>
        <p:grpSp>
          <p:nvGrpSpPr>
            <p:cNvPr id="22" name="Group 21">
              <a:extLst>
                <a:ext uri="{FF2B5EF4-FFF2-40B4-BE49-F238E27FC236}">
                  <a16:creationId xmlns:a16="http://schemas.microsoft.com/office/drawing/2014/main" id="{249B217D-0B45-A6D4-8DB7-5A681F428B5E}"/>
                </a:ext>
              </a:extLst>
            </p:cNvPr>
            <p:cNvGrpSpPr/>
            <p:nvPr/>
          </p:nvGrpSpPr>
          <p:grpSpPr>
            <a:xfrm>
              <a:off x="10185463" y="1179901"/>
              <a:ext cx="345535" cy="918654"/>
              <a:chOff x="8665223" y="2771638"/>
              <a:chExt cx="345535" cy="1323094"/>
            </a:xfrm>
          </p:grpSpPr>
          <p:sp>
            <p:nvSpPr>
              <p:cNvPr id="33" name="Flowchart: Connector 32">
                <a:extLst>
                  <a:ext uri="{FF2B5EF4-FFF2-40B4-BE49-F238E27FC236}">
                    <a16:creationId xmlns:a16="http://schemas.microsoft.com/office/drawing/2014/main" id="{093B8AC4-D7F6-F239-56B9-918B4373E3F5}"/>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01609F28-34D4-0995-A727-DD41F52B2F0D}"/>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nector: Curved 34">
                <a:extLst>
                  <a:ext uri="{FF2B5EF4-FFF2-40B4-BE49-F238E27FC236}">
                    <a16:creationId xmlns:a16="http://schemas.microsoft.com/office/drawing/2014/main" id="{046EB29B-D8E6-2EF8-73B2-97D4CC219D80}"/>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4BACE327-C640-E6E9-85FD-A0372CB66E88}"/>
                </a:ext>
              </a:extLst>
            </p:cNvPr>
            <p:cNvGrpSpPr/>
            <p:nvPr/>
          </p:nvGrpSpPr>
          <p:grpSpPr>
            <a:xfrm>
              <a:off x="9617049" y="1179901"/>
              <a:ext cx="345535" cy="918654"/>
              <a:chOff x="8665223" y="2771639"/>
              <a:chExt cx="345535" cy="1323094"/>
            </a:xfrm>
          </p:grpSpPr>
          <p:sp>
            <p:nvSpPr>
              <p:cNvPr id="27" name="Flowchart: Connector 26">
                <a:extLst>
                  <a:ext uri="{FF2B5EF4-FFF2-40B4-BE49-F238E27FC236}">
                    <a16:creationId xmlns:a16="http://schemas.microsoft.com/office/drawing/2014/main" id="{FB16A9EE-CA0E-CE1C-F4D8-1420213BBFEF}"/>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E822B71B-28A6-C597-7AAE-FF5A9D7B84E8}"/>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Curved 28">
                <a:extLst>
                  <a:ext uri="{FF2B5EF4-FFF2-40B4-BE49-F238E27FC236}">
                    <a16:creationId xmlns:a16="http://schemas.microsoft.com/office/drawing/2014/main" id="{DED89178-5334-F50A-E3C4-B189C3164B7F}"/>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26" name="Connector: Curved 25">
              <a:extLst>
                <a:ext uri="{FF2B5EF4-FFF2-40B4-BE49-F238E27FC236}">
                  <a16:creationId xmlns:a16="http://schemas.microsoft.com/office/drawing/2014/main" id="{8D4F355B-3D6F-E273-4930-C98DFFAC4580}"/>
                </a:ext>
              </a:extLst>
            </p:cNvPr>
            <p:cNvCxnSpPr>
              <a:cxnSpLocks/>
            </p:cNvCxnSpPr>
            <p:nvPr/>
          </p:nvCxnSpPr>
          <p:spPr>
            <a:xfrm rot="16200000" flipH="1">
              <a:off x="9614697" y="1512181"/>
              <a:ext cx="91865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1AFA754-F5A8-71B1-FC33-B563ACD9D8A3}"/>
                </a:ext>
              </a:extLst>
            </p:cNvPr>
            <p:cNvCxnSpPr>
              <a:cxnSpLocks/>
            </p:cNvCxnSpPr>
            <p:nvPr/>
          </p:nvCxnSpPr>
          <p:spPr>
            <a:xfrm>
              <a:off x="4676171"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D0443AD-DFC4-9AD9-D1F7-AD6EB421CBBF}"/>
                </a:ext>
              </a:extLst>
            </p:cNvPr>
            <p:cNvCxnSpPr>
              <a:cxnSpLocks/>
            </p:cNvCxnSpPr>
            <p:nvPr/>
          </p:nvCxnSpPr>
          <p:spPr>
            <a:xfrm>
              <a:off x="4941658"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783B630C-0DAD-5664-69EC-C9E7E3239028}"/>
                </a:ext>
              </a:extLst>
            </p:cNvPr>
            <p:cNvCxnSpPr>
              <a:cxnSpLocks/>
            </p:cNvCxnSpPr>
            <p:nvPr/>
          </p:nvCxnSpPr>
          <p:spPr>
            <a:xfrm>
              <a:off x="5207145"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528D3E-A56C-9C19-F231-61B743FA7B4B}"/>
                </a:ext>
              </a:extLst>
            </p:cNvPr>
            <p:cNvCxnSpPr>
              <a:cxnSpLocks/>
            </p:cNvCxnSpPr>
            <p:nvPr/>
          </p:nvCxnSpPr>
          <p:spPr>
            <a:xfrm>
              <a:off x="5472632"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0A5889B-5946-19B6-37C9-17F9AE17DBC8}"/>
                </a:ext>
              </a:extLst>
            </p:cNvPr>
            <p:cNvCxnSpPr>
              <a:cxnSpLocks/>
            </p:cNvCxnSpPr>
            <p:nvPr/>
          </p:nvCxnSpPr>
          <p:spPr>
            <a:xfrm>
              <a:off x="5738119"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F1E8FDCE-8FE3-DBDF-C69B-3ABB0DAEEF99}"/>
                </a:ext>
              </a:extLst>
            </p:cNvPr>
            <p:cNvCxnSpPr>
              <a:cxnSpLocks/>
            </p:cNvCxnSpPr>
            <p:nvPr/>
          </p:nvCxnSpPr>
          <p:spPr>
            <a:xfrm>
              <a:off x="6003606"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43049040-3790-02CD-3CC0-DA812F27B8FF}"/>
                </a:ext>
              </a:extLst>
            </p:cNvPr>
            <p:cNvCxnSpPr>
              <a:cxnSpLocks/>
            </p:cNvCxnSpPr>
            <p:nvPr/>
          </p:nvCxnSpPr>
          <p:spPr>
            <a:xfrm>
              <a:off x="6269093"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47574376-8104-F711-EF39-3D7C023C0D85}"/>
                </a:ext>
              </a:extLst>
            </p:cNvPr>
            <p:cNvCxnSpPr>
              <a:cxnSpLocks/>
            </p:cNvCxnSpPr>
            <p:nvPr/>
          </p:nvCxnSpPr>
          <p:spPr>
            <a:xfrm>
              <a:off x="6534580"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ECDF1D98-AB5C-01A6-9C51-899D34FF4039}"/>
                </a:ext>
              </a:extLst>
            </p:cNvPr>
            <p:cNvCxnSpPr>
              <a:cxnSpLocks/>
            </p:cNvCxnSpPr>
            <p:nvPr/>
          </p:nvCxnSpPr>
          <p:spPr>
            <a:xfrm>
              <a:off x="6800068"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AF28FC6-D4C3-2A29-B198-29FEB24E3711}"/>
                </a:ext>
              </a:extLst>
            </p:cNvPr>
            <p:cNvSpPr txBox="1"/>
            <p:nvPr/>
          </p:nvSpPr>
          <p:spPr>
            <a:xfrm>
              <a:off x="3107222" y="2349915"/>
              <a:ext cx="1174579" cy="338554"/>
            </a:xfrm>
            <a:prstGeom prst="rect">
              <a:avLst/>
            </a:prstGeom>
            <a:noFill/>
          </p:spPr>
          <p:txBody>
            <a:bodyPr wrap="square" rtlCol="0">
              <a:spAutoFit/>
            </a:bodyPr>
            <a:lstStyle/>
            <a:p>
              <a:pPr algn="ctr"/>
              <a:r>
                <a:rPr lang="en-US" sz="1600">
                  <a:solidFill>
                    <a:schemeClr val="tx1">
                      <a:lumMod val="95000"/>
                      <a:lumOff val="5000"/>
                    </a:schemeClr>
                  </a:solidFill>
                  <a:ea typeface="等线" panose="02010600030101010101" pitchFamily="2" charset="-122"/>
                </a:rPr>
                <a:t>Input Text</a:t>
              </a:r>
              <a:endParaRPr lang="en-US" sz="1600" i="1">
                <a:solidFill>
                  <a:schemeClr val="tx1">
                    <a:lumMod val="95000"/>
                    <a:lumOff val="5000"/>
                  </a:schemeClr>
                </a:solidFill>
                <a:ea typeface="等线" panose="02010600030101010101" pitchFamily="2" charset="-122"/>
              </a:endParaRPr>
            </a:p>
          </p:txBody>
        </p:sp>
        <p:cxnSp>
          <p:nvCxnSpPr>
            <p:cNvPr id="39" name="Straight Arrow Connector 38">
              <a:extLst>
                <a:ext uri="{FF2B5EF4-FFF2-40B4-BE49-F238E27FC236}">
                  <a16:creationId xmlns:a16="http://schemas.microsoft.com/office/drawing/2014/main" id="{AA0C21E5-2D07-49B6-8AB6-A0CEA035E24B}"/>
                </a:ext>
              </a:extLst>
            </p:cNvPr>
            <p:cNvCxnSpPr>
              <a:cxnSpLocks/>
            </p:cNvCxnSpPr>
            <p:nvPr/>
          </p:nvCxnSpPr>
          <p:spPr>
            <a:xfrm>
              <a:off x="3562578"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50BA8DD-2401-C426-217A-7382379F4EC4}"/>
                </a:ext>
              </a:extLst>
            </p:cNvPr>
            <p:cNvCxnSpPr>
              <a:cxnSpLocks/>
            </p:cNvCxnSpPr>
            <p:nvPr/>
          </p:nvCxnSpPr>
          <p:spPr>
            <a:xfrm>
              <a:off x="3826444"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44709AF1-77E9-1A0F-1D14-8BFBFE3A8A36}"/>
                </a:ext>
              </a:extLst>
            </p:cNvPr>
            <p:cNvCxnSpPr>
              <a:cxnSpLocks/>
            </p:cNvCxnSpPr>
            <p:nvPr/>
          </p:nvCxnSpPr>
          <p:spPr>
            <a:xfrm>
              <a:off x="4090310"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FC07FF0E-25C4-4CFE-6385-0955C3AE53EC}"/>
                </a:ext>
              </a:extLst>
            </p:cNvPr>
            <p:cNvCxnSpPr>
              <a:cxnSpLocks/>
            </p:cNvCxnSpPr>
            <p:nvPr/>
          </p:nvCxnSpPr>
          <p:spPr>
            <a:xfrm>
              <a:off x="3298712"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FD7110B3-4B95-3AFA-0B76-A55A5A26C4DF}"/>
                </a:ext>
              </a:extLst>
            </p:cNvPr>
            <p:cNvCxnSpPr>
              <a:cxnSpLocks/>
            </p:cNvCxnSpPr>
            <p:nvPr/>
          </p:nvCxnSpPr>
          <p:spPr>
            <a:xfrm>
              <a:off x="2205051" y="1961277"/>
              <a:ext cx="0" cy="310857"/>
            </a:xfrm>
            <a:prstGeom prst="straightConnector1">
              <a:avLst/>
            </a:prstGeom>
            <a:ln>
              <a:headEnd type="triangle" w="med" len="med"/>
              <a:tailEnd type="non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B413801A-4FCC-0307-BD93-09A72E85B610}"/>
                </a:ext>
              </a:extLst>
            </p:cNvPr>
            <p:cNvSpPr txBox="1"/>
            <p:nvPr/>
          </p:nvSpPr>
          <p:spPr>
            <a:xfrm>
              <a:off x="1181100" y="2349915"/>
              <a:ext cx="2047903" cy="584775"/>
            </a:xfrm>
            <a:prstGeom prst="rect">
              <a:avLst/>
            </a:prstGeom>
            <a:noFill/>
          </p:spPr>
          <p:txBody>
            <a:bodyPr wrap="square" rtlCol="0">
              <a:spAutoFit/>
            </a:bodyPr>
            <a:lstStyle/>
            <a:p>
              <a:pPr algn="ctr"/>
              <a:r>
                <a:rPr lang="en-US" sz="1600" b="1">
                  <a:solidFill>
                    <a:srgbClr val="C00000"/>
                  </a:solidFill>
                  <a:ea typeface="等线" panose="02010600030101010101" pitchFamily="2" charset="-122"/>
                </a:rPr>
                <a:t>Speaker/Reference Embedding</a:t>
              </a:r>
              <a:endParaRPr lang="en-US" sz="1600" b="1" i="1">
                <a:solidFill>
                  <a:srgbClr val="C00000"/>
                </a:solidFill>
                <a:ea typeface="等线" panose="02010600030101010101" pitchFamily="2" charset="-122"/>
              </a:endParaRPr>
            </a:p>
          </p:txBody>
        </p:sp>
        <p:grpSp>
          <p:nvGrpSpPr>
            <p:cNvPr id="68" name="Group 67">
              <a:extLst>
                <a:ext uri="{FF2B5EF4-FFF2-40B4-BE49-F238E27FC236}">
                  <a16:creationId xmlns:a16="http://schemas.microsoft.com/office/drawing/2014/main" id="{04A437B6-9840-C3BD-3C90-998F8133EF04}"/>
                </a:ext>
              </a:extLst>
            </p:cNvPr>
            <p:cNvGrpSpPr/>
            <p:nvPr/>
          </p:nvGrpSpPr>
          <p:grpSpPr>
            <a:xfrm>
              <a:off x="8718708" y="1179901"/>
              <a:ext cx="345535" cy="918654"/>
              <a:chOff x="8665223" y="2771638"/>
              <a:chExt cx="345535" cy="1323094"/>
            </a:xfrm>
          </p:grpSpPr>
          <p:sp>
            <p:nvSpPr>
              <p:cNvPr id="79" name="Flowchart: Connector 78">
                <a:extLst>
                  <a:ext uri="{FF2B5EF4-FFF2-40B4-BE49-F238E27FC236}">
                    <a16:creationId xmlns:a16="http://schemas.microsoft.com/office/drawing/2014/main" id="{A106D72C-519B-2668-6721-AA779418FFD6}"/>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a:extLst>
                  <a:ext uri="{FF2B5EF4-FFF2-40B4-BE49-F238E27FC236}">
                    <a16:creationId xmlns:a16="http://schemas.microsoft.com/office/drawing/2014/main" id="{481719B3-5639-9BD5-EA12-B07D4BBBE2F1}"/>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Connector: Curved 80">
                <a:extLst>
                  <a:ext uri="{FF2B5EF4-FFF2-40B4-BE49-F238E27FC236}">
                    <a16:creationId xmlns:a16="http://schemas.microsoft.com/office/drawing/2014/main" id="{365F182E-1839-3B66-F3FD-586D1B90BB71}"/>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86750606-3C04-9084-562E-EDBDECFD91E0}"/>
                </a:ext>
              </a:extLst>
            </p:cNvPr>
            <p:cNvGrpSpPr/>
            <p:nvPr/>
          </p:nvGrpSpPr>
          <p:grpSpPr>
            <a:xfrm>
              <a:off x="9048635" y="1179901"/>
              <a:ext cx="345535" cy="918654"/>
              <a:chOff x="8665223" y="2771639"/>
              <a:chExt cx="345535" cy="1323094"/>
            </a:xfrm>
          </p:grpSpPr>
          <p:sp>
            <p:nvSpPr>
              <p:cNvPr id="76" name="Flowchart: Connector 75">
                <a:extLst>
                  <a:ext uri="{FF2B5EF4-FFF2-40B4-BE49-F238E27FC236}">
                    <a16:creationId xmlns:a16="http://schemas.microsoft.com/office/drawing/2014/main" id="{726E0A4A-9E4D-C972-57A8-6023EBAB5F85}"/>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4998633B-B685-5E79-70F3-95EF849FFAE0}"/>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Connector: Curved 77">
                <a:extLst>
                  <a:ext uri="{FF2B5EF4-FFF2-40B4-BE49-F238E27FC236}">
                    <a16:creationId xmlns:a16="http://schemas.microsoft.com/office/drawing/2014/main" id="{FCA4D865-48D7-5392-F131-ACC2FA00099C}"/>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70" name="Connector: Curved 69">
              <a:extLst>
                <a:ext uri="{FF2B5EF4-FFF2-40B4-BE49-F238E27FC236}">
                  <a16:creationId xmlns:a16="http://schemas.microsoft.com/office/drawing/2014/main" id="{332351E6-F560-413D-B377-A0AEC49339B2}"/>
                </a:ext>
              </a:extLst>
            </p:cNvPr>
            <p:cNvCxnSpPr>
              <a:cxnSpLocks/>
            </p:cNvCxnSpPr>
            <p:nvPr/>
          </p:nvCxnSpPr>
          <p:spPr>
            <a:xfrm rot="16200000" flipH="1">
              <a:off x="9046283" y="1512181"/>
              <a:ext cx="91865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C72C159E-040B-1219-274D-58AD85136A82}"/>
                </a:ext>
              </a:extLst>
            </p:cNvPr>
            <p:cNvGrpSpPr/>
            <p:nvPr/>
          </p:nvGrpSpPr>
          <p:grpSpPr>
            <a:xfrm>
              <a:off x="8150294" y="1179901"/>
              <a:ext cx="345535" cy="918654"/>
              <a:chOff x="8665223" y="2771639"/>
              <a:chExt cx="345535" cy="1323094"/>
            </a:xfrm>
          </p:grpSpPr>
          <p:sp>
            <p:nvSpPr>
              <p:cNvPr id="73" name="Flowchart: Connector 72">
                <a:extLst>
                  <a:ext uri="{FF2B5EF4-FFF2-40B4-BE49-F238E27FC236}">
                    <a16:creationId xmlns:a16="http://schemas.microsoft.com/office/drawing/2014/main" id="{49AF0282-6143-045A-C984-B97E6F779A57}"/>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1711626F-8DDF-2E0D-2C48-40E85CE20DCE}"/>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ctor: Curved 74">
                <a:extLst>
                  <a:ext uri="{FF2B5EF4-FFF2-40B4-BE49-F238E27FC236}">
                    <a16:creationId xmlns:a16="http://schemas.microsoft.com/office/drawing/2014/main" id="{A747179F-50F4-16A7-4E3E-369B6892DBFD}"/>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72" name="Connector: Curved 71">
              <a:extLst>
                <a:ext uri="{FF2B5EF4-FFF2-40B4-BE49-F238E27FC236}">
                  <a16:creationId xmlns:a16="http://schemas.microsoft.com/office/drawing/2014/main" id="{27B3E546-88CC-6194-D821-C97F4B0D7D30}"/>
                </a:ext>
              </a:extLst>
            </p:cNvPr>
            <p:cNvCxnSpPr>
              <a:cxnSpLocks/>
            </p:cNvCxnSpPr>
            <p:nvPr/>
          </p:nvCxnSpPr>
          <p:spPr>
            <a:xfrm rot="16200000" flipH="1">
              <a:off x="8147942" y="1512181"/>
              <a:ext cx="91865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nvGrpSpPr>
            <p:cNvPr id="83" name="Group 82">
              <a:extLst>
                <a:ext uri="{FF2B5EF4-FFF2-40B4-BE49-F238E27FC236}">
                  <a16:creationId xmlns:a16="http://schemas.microsoft.com/office/drawing/2014/main" id="{0F4F10BF-0AD8-029E-D3A1-0BC84DEFC132}"/>
                </a:ext>
              </a:extLst>
            </p:cNvPr>
            <p:cNvGrpSpPr/>
            <p:nvPr/>
          </p:nvGrpSpPr>
          <p:grpSpPr>
            <a:xfrm>
              <a:off x="7251953" y="1179901"/>
              <a:ext cx="345535" cy="918654"/>
              <a:chOff x="8665223" y="2771638"/>
              <a:chExt cx="345535" cy="1323094"/>
            </a:xfrm>
          </p:grpSpPr>
          <p:sp>
            <p:nvSpPr>
              <p:cNvPr id="94" name="Flowchart: Connector 93">
                <a:extLst>
                  <a:ext uri="{FF2B5EF4-FFF2-40B4-BE49-F238E27FC236}">
                    <a16:creationId xmlns:a16="http://schemas.microsoft.com/office/drawing/2014/main" id="{7974C2C0-D75C-21A0-4EE1-41C5F7F3E0DB}"/>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a:extLst>
                  <a:ext uri="{FF2B5EF4-FFF2-40B4-BE49-F238E27FC236}">
                    <a16:creationId xmlns:a16="http://schemas.microsoft.com/office/drawing/2014/main" id="{6C294253-A99A-9BB5-B492-FB161C7EB8FA}"/>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Connector: Curved 95">
                <a:extLst>
                  <a:ext uri="{FF2B5EF4-FFF2-40B4-BE49-F238E27FC236}">
                    <a16:creationId xmlns:a16="http://schemas.microsoft.com/office/drawing/2014/main" id="{DE035CBA-BD6C-879B-39C5-006E6378054B}"/>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grpSp>
          <p:nvGrpSpPr>
            <p:cNvPr id="84" name="Group 83">
              <a:extLst>
                <a:ext uri="{FF2B5EF4-FFF2-40B4-BE49-F238E27FC236}">
                  <a16:creationId xmlns:a16="http://schemas.microsoft.com/office/drawing/2014/main" id="{94800200-619F-E2E3-6996-BE6F24D9346E}"/>
                </a:ext>
              </a:extLst>
            </p:cNvPr>
            <p:cNvGrpSpPr/>
            <p:nvPr/>
          </p:nvGrpSpPr>
          <p:grpSpPr>
            <a:xfrm>
              <a:off x="7581880" y="1179901"/>
              <a:ext cx="345535" cy="918654"/>
              <a:chOff x="8665223" y="2771639"/>
              <a:chExt cx="345535" cy="1323094"/>
            </a:xfrm>
          </p:grpSpPr>
          <p:sp>
            <p:nvSpPr>
              <p:cNvPr id="91" name="Flowchart: Connector 90">
                <a:extLst>
                  <a:ext uri="{FF2B5EF4-FFF2-40B4-BE49-F238E27FC236}">
                    <a16:creationId xmlns:a16="http://schemas.microsoft.com/office/drawing/2014/main" id="{6D0B4171-C755-EED4-3449-548F10E85128}"/>
                  </a:ext>
                </a:extLst>
              </p:cNvPr>
              <p:cNvSpPr/>
              <p:nvPr/>
            </p:nvSpPr>
            <p:spPr>
              <a:xfrm flipV="1">
                <a:off x="8665223" y="2831780"/>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Connector 91">
                <a:extLst>
                  <a:ext uri="{FF2B5EF4-FFF2-40B4-BE49-F238E27FC236}">
                    <a16:creationId xmlns:a16="http://schemas.microsoft.com/office/drawing/2014/main" id="{513B08D1-259B-DE19-C0FA-580022B5DF80}"/>
                  </a:ext>
                </a:extLst>
              </p:cNvPr>
              <p:cNvSpPr/>
              <p:nvPr/>
            </p:nvSpPr>
            <p:spPr>
              <a:xfrm flipV="1">
                <a:off x="8919318" y="3940845"/>
                <a:ext cx="91440" cy="93748"/>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Connector: Curved 92">
                <a:extLst>
                  <a:ext uri="{FF2B5EF4-FFF2-40B4-BE49-F238E27FC236}">
                    <a16:creationId xmlns:a16="http://schemas.microsoft.com/office/drawing/2014/main" id="{F8447964-5954-5F4C-2F9C-A1460E89F248}"/>
                  </a:ext>
                </a:extLst>
              </p:cNvPr>
              <p:cNvCxnSpPr>
                <a:cxnSpLocks/>
              </p:cNvCxnSpPr>
              <p:nvPr/>
            </p:nvCxnSpPr>
            <p:spPr>
              <a:xfrm rot="16200000" flipH="1">
                <a:off x="8176442" y="3306139"/>
                <a:ext cx="132309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cxnSp>
          <p:nvCxnSpPr>
            <p:cNvPr id="85" name="Connector: Curved 84">
              <a:extLst>
                <a:ext uri="{FF2B5EF4-FFF2-40B4-BE49-F238E27FC236}">
                  <a16:creationId xmlns:a16="http://schemas.microsoft.com/office/drawing/2014/main" id="{90B565AF-23C3-0AD4-B3CE-80C8C0B71A6A}"/>
                </a:ext>
              </a:extLst>
            </p:cNvPr>
            <p:cNvCxnSpPr>
              <a:cxnSpLocks/>
            </p:cNvCxnSpPr>
            <p:nvPr/>
          </p:nvCxnSpPr>
          <p:spPr>
            <a:xfrm rot="16200000" flipH="1">
              <a:off x="7579528" y="1512181"/>
              <a:ext cx="91865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87" name="Connector: Curved 86">
              <a:extLst>
                <a:ext uri="{FF2B5EF4-FFF2-40B4-BE49-F238E27FC236}">
                  <a16:creationId xmlns:a16="http://schemas.microsoft.com/office/drawing/2014/main" id="{FD55051A-A0B6-31CA-829C-A921B231D596}"/>
                </a:ext>
              </a:extLst>
            </p:cNvPr>
            <p:cNvCxnSpPr>
              <a:cxnSpLocks/>
            </p:cNvCxnSpPr>
            <p:nvPr/>
          </p:nvCxnSpPr>
          <p:spPr>
            <a:xfrm rot="16200000" flipH="1">
              <a:off x="6681187" y="1512181"/>
              <a:ext cx="918654" cy="254095"/>
            </a:xfrm>
            <a:prstGeom prst="curvedConnector5">
              <a:avLst>
                <a:gd name="adj1" fmla="val -12670"/>
                <a:gd name="adj2" fmla="val 50000"/>
                <a:gd name="adj3" fmla="val 114517"/>
              </a:avLst>
            </a:prstGeom>
            <a:ln>
              <a:prstDash val="dash"/>
              <a:tailEnd type="triangle"/>
            </a:ln>
          </p:spPr>
          <p:style>
            <a:lnRef idx="1">
              <a:schemeClr val="dk1"/>
            </a:lnRef>
            <a:fillRef idx="0">
              <a:schemeClr val="dk1"/>
            </a:fillRef>
            <a:effectRef idx="0">
              <a:schemeClr val="dk1"/>
            </a:effectRef>
            <a:fontRef idx="minor">
              <a:schemeClr val="tx1"/>
            </a:fontRef>
          </p:style>
        </p:cxnSp>
      </p:grpSp>
      <p:sp>
        <p:nvSpPr>
          <p:cNvPr id="99" name="Flowchart: Alternate Process 98">
            <a:extLst>
              <a:ext uri="{FF2B5EF4-FFF2-40B4-BE49-F238E27FC236}">
                <a16:creationId xmlns:a16="http://schemas.microsoft.com/office/drawing/2014/main" id="{56297BEE-F74D-8928-FFF4-B40DC2EDC810}"/>
              </a:ext>
            </a:extLst>
          </p:cNvPr>
          <p:cNvSpPr/>
          <p:nvPr/>
        </p:nvSpPr>
        <p:spPr>
          <a:xfrm>
            <a:off x="4740044" y="3467545"/>
            <a:ext cx="1109484" cy="245301"/>
          </a:xfrm>
          <a:prstGeom prst="flowChartAlternateProcess">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908AB57-A4DE-6E35-C5EF-C89F4466DC2F}"/>
              </a:ext>
            </a:extLst>
          </p:cNvPr>
          <p:cNvGrpSpPr/>
          <p:nvPr/>
        </p:nvGrpSpPr>
        <p:grpSpPr>
          <a:xfrm>
            <a:off x="2834325" y="2859824"/>
            <a:ext cx="6214310" cy="3352110"/>
            <a:chOff x="2834325" y="2825099"/>
            <a:chExt cx="6214310" cy="3352110"/>
          </a:xfrm>
        </p:grpSpPr>
        <p:pic>
          <p:nvPicPr>
            <p:cNvPr id="98" name="Picture 97">
              <a:extLst>
                <a:ext uri="{FF2B5EF4-FFF2-40B4-BE49-F238E27FC236}">
                  <a16:creationId xmlns:a16="http://schemas.microsoft.com/office/drawing/2014/main" id="{D831EDBC-DEAA-4401-5E39-21D25C175AF7}"/>
                </a:ext>
              </a:extLst>
            </p:cNvPr>
            <p:cNvPicPr>
              <a:picLocks noChangeAspect="1"/>
            </p:cNvPicPr>
            <p:nvPr/>
          </p:nvPicPr>
          <p:blipFill>
            <a:blip r:embed="rId3"/>
            <a:stretch>
              <a:fillRect/>
            </a:stretch>
          </p:blipFill>
          <p:spPr>
            <a:xfrm>
              <a:off x="2834325" y="2897385"/>
              <a:ext cx="3309921" cy="2908323"/>
            </a:xfrm>
            <a:prstGeom prst="rect">
              <a:avLst/>
            </a:prstGeom>
          </p:spPr>
        </p:pic>
        <p:pic>
          <p:nvPicPr>
            <p:cNvPr id="100" name="Picture 99">
              <a:extLst>
                <a:ext uri="{FF2B5EF4-FFF2-40B4-BE49-F238E27FC236}">
                  <a16:creationId xmlns:a16="http://schemas.microsoft.com/office/drawing/2014/main" id="{8F4E94F8-FCE3-3A3C-4C2E-9DF99AE8D64C}"/>
                </a:ext>
              </a:extLst>
            </p:cNvPr>
            <p:cNvPicPr>
              <a:picLocks noChangeAspect="1"/>
            </p:cNvPicPr>
            <p:nvPr/>
          </p:nvPicPr>
          <p:blipFill>
            <a:blip r:embed="rId4"/>
            <a:stretch>
              <a:fillRect/>
            </a:stretch>
          </p:blipFill>
          <p:spPr>
            <a:xfrm>
              <a:off x="6865629" y="2825099"/>
              <a:ext cx="2183006" cy="2980609"/>
            </a:xfrm>
            <a:prstGeom prst="rect">
              <a:avLst/>
            </a:prstGeom>
          </p:spPr>
        </p:pic>
        <p:sp>
          <p:nvSpPr>
            <p:cNvPr id="103" name="TextBox 102">
              <a:extLst>
                <a:ext uri="{FF2B5EF4-FFF2-40B4-BE49-F238E27FC236}">
                  <a16:creationId xmlns:a16="http://schemas.microsoft.com/office/drawing/2014/main" id="{381C7B8B-740E-934C-0F44-3ABD2DC08134}"/>
                </a:ext>
              </a:extLst>
            </p:cNvPr>
            <p:cNvSpPr txBox="1"/>
            <p:nvPr/>
          </p:nvSpPr>
          <p:spPr>
            <a:xfrm>
              <a:off x="4003479" y="5838655"/>
              <a:ext cx="971613" cy="338554"/>
            </a:xfrm>
            <a:prstGeom prst="rect">
              <a:avLst/>
            </a:prstGeom>
            <a:noFill/>
          </p:spPr>
          <p:txBody>
            <a:bodyPr wrap="none" rtlCol="0">
              <a:spAutoFit/>
            </a:bodyPr>
            <a:lstStyle/>
            <a:p>
              <a:r>
                <a:rPr lang="en-US" sz="1600">
                  <a:ea typeface="等线" panose="02010600030101010101" pitchFamily="2" charset="-122"/>
                </a:rPr>
                <a:t>X-Vector</a:t>
              </a:r>
              <a:endParaRPr lang="en-US">
                <a:ea typeface="等线" panose="02010600030101010101" pitchFamily="2" charset="-122"/>
              </a:endParaRPr>
            </a:p>
          </p:txBody>
        </p:sp>
        <p:sp>
          <p:nvSpPr>
            <p:cNvPr id="104" name="TextBox 103">
              <a:extLst>
                <a:ext uri="{FF2B5EF4-FFF2-40B4-BE49-F238E27FC236}">
                  <a16:creationId xmlns:a16="http://schemas.microsoft.com/office/drawing/2014/main" id="{334DB2BC-A5DA-C605-4AB6-6AE39CAE8577}"/>
                </a:ext>
              </a:extLst>
            </p:cNvPr>
            <p:cNvSpPr txBox="1"/>
            <p:nvPr/>
          </p:nvSpPr>
          <p:spPr>
            <a:xfrm>
              <a:off x="6930249" y="5806330"/>
              <a:ext cx="2053767" cy="369332"/>
            </a:xfrm>
            <a:prstGeom prst="rect">
              <a:avLst/>
            </a:prstGeom>
            <a:noFill/>
          </p:spPr>
          <p:txBody>
            <a:bodyPr wrap="none" rtlCol="0">
              <a:spAutoFit/>
            </a:bodyPr>
            <a:lstStyle/>
            <a:p>
              <a:r>
                <a:rPr lang="en-US" sz="1600">
                  <a:ea typeface="等线" panose="02010600030101010101" pitchFamily="2" charset="-122"/>
                </a:rPr>
                <a:t>Reference</a:t>
              </a:r>
              <a:r>
                <a:rPr lang="en-US">
                  <a:ea typeface="等线" panose="02010600030101010101" pitchFamily="2" charset="-122"/>
                </a:rPr>
                <a:t> Encoder</a:t>
              </a:r>
            </a:p>
          </p:txBody>
        </p:sp>
      </p:grpSp>
      <p:sp>
        <p:nvSpPr>
          <p:cNvPr id="3" name="文本框 413">
            <a:extLst>
              <a:ext uri="{FF2B5EF4-FFF2-40B4-BE49-F238E27FC236}">
                <a16:creationId xmlns:a16="http://schemas.microsoft.com/office/drawing/2014/main" id="{A6BAC8D1-B3E2-E321-94E1-BC3AE40428E2}"/>
              </a:ext>
            </a:extLst>
          </p:cNvPr>
          <p:cNvSpPr txBox="1"/>
          <p:nvPr/>
        </p:nvSpPr>
        <p:spPr>
          <a:xfrm>
            <a:off x="0" y="6195434"/>
            <a:ext cx="8040984" cy="430887"/>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a:solidFill>
                  <a:srgbClr val="222222">
                    <a:alpha val="100000"/>
                  </a:srgbClr>
                </a:solidFill>
                <a:highlight>
                  <a:srgbClr val="FFFFFF">
                    <a:alpha val="100000"/>
                  </a:srgbClr>
                </a:highlight>
                <a:latin typeface="Arial"/>
                <a:ea typeface="Arial"/>
                <a:cs typeface="+mn-cs"/>
              </a:rPr>
              <a:t>Snyder et al., X-vectors: Robust </a:t>
            </a:r>
            <a:r>
              <a:rPr lang="en-US" sz="1100" err="1">
                <a:solidFill>
                  <a:srgbClr val="222222">
                    <a:alpha val="100000"/>
                  </a:srgbClr>
                </a:solidFill>
                <a:highlight>
                  <a:srgbClr val="FFFFFF">
                    <a:alpha val="100000"/>
                  </a:srgbClr>
                </a:highlight>
                <a:latin typeface="Arial"/>
                <a:ea typeface="Arial"/>
                <a:cs typeface="+mn-cs"/>
              </a:rPr>
              <a:t>dnn</a:t>
            </a:r>
            <a:r>
              <a:rPr lang="en-US" sz="1100">
                <a:solidFill>
                  <a:srgbClr val="222222">
                    <a:alpha val="100000"/>
                  </a:srgbClr>
                </a:solidFill>
                <a:highlight>
                  <a:srgbClr val="FFFFFF">
                    <a:alpha val="100000"/>
                  </a:srgbClr>
                </a:highlight>
                <a:latin typeface="Arial"/>
                <a:ea typeface="Arial"/>
                <a:cs typeface="+mn-cs"/>
              </a:rPr>
              <a:t> embeddings for speaker recognition, ICASSP 2018.</a:t>
            </a:r>
          </a:p>
          <a:p>
            <a:r>
              <a:rPr lang="en-US" sz="1100" i="0" err="1">
                <a:solidFill>
                  <a:srgbClr val="000000"/>
                </a:solidFill>
                <a:effectLst/>
                <a:latin typeface="Lucida Grande"/>
                <a:ea typeface="等线" panose="02010600030101010101" pitchFamily="2" charset="-122"/>
              </a:rPr>
              <a:t>Łajszczak</a:t>
            </a:r>
            <a:r>
              <a:rPr lang="en-US" sz="1100" i="0">
                <a:solidFill>
                  <a:srgbClr val="000000"/>
                </a:solidFill>
                <a:effectLst/>
                <a:latin typeface="Lucida Grande"/>
                <a:ea typeface="等线" panose="02010600030101010101" pitchFamily="2" charset="-122"/>
              </a:rPr>
              <a:t> et al., ,BASE TTS: Lessons from building a billion-parameter Text-to-Speech model on 100K hours of data,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endParaRPr lang="en-US" sz="1100">
              <a:solidFill>
                <a:srgbClr val="222222">
                  <a:alpha val="100000"/>
                </a:srgbClr>
              </a:solidFill>
              <a:highlight>
                <a:srgbClr val="FFFFFF">
                  <a:alpha val="100000"/>
                </a:srgbClr>
              </a:highlight>
              <a:latin typeface="Arial"/>
              <a:ea typeface="Arial"/>
              <a:cs typeface="+mn-cs"/>
            </a:endParaRPr>
          </a:p>
        </p:txBody>
      </p:sp>
    </p:spTree>
    <p:extLst>
      <p:ext uri="{BB962C8B-B14F-4D97-AF65-F5344CB8AC3E}">
        <p14:creationId xmlns:p14="http://schemas.microsoft.com/office/powerpoint/2010/main" val="4706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Content Placeholder 2"/>
          <p:cNvSpPr>
            <a:spLocks noGrp="1"/>
          </p:cNvSpPr>
          <p:nvPr>
            <p:ph idx="1"/>
          </p:nvPr>
        </p:nvSpPr>
        <p:spPr>
          <a:xfrm>
            <a:off x="567655" y="836410"/>
            <a:ext cx="11055352" cy="4885902"/>
          </a:xfrm>
        </p:spPr>
        <p:txBody>
          <a:bodyPr/>
          <a:lstStyle/>
          <a:p>
            <a:pPr>
              <a:lnSpc>
                <a:spcPct val="130000"/>
              </a:lnSpc>
              <a:buClr>
                <a:srgbClr val="002060">
                  <a:alpha val="100000"/>
                </a:srgbClr>
              </a:buClr>
              <a:buSzPct val="100000"/>
              <a:buFont typeface="Wingdings" pitchFamily="2" charset="2"/>
              <a:buChar char="n"/>
            </a:pPr>
            <a:r>
              <a:rPr lang="en-US" altLang="zh-CN" b="1">
                <a:cs typeface="Times New Roman"/>
              </a:rPr>
              <a:t>Online </a:t>
            </a:r>
            <a:r>
              <a:rPr lang="en-US" altLang="zh-CN">
                <a:cs typeface="Times New Roman"/>
              </a:rPr>
              <a:t>quantization: VQ-VAE (Vector-Quantized Variational Autoencoder)</a:t>
            </a:r>
            <a:endParaRPr lang="zh-CN" altLang="en-US">
              <a:cs typeface="Times New Roman"/>
            </a:endParaRPr>
          </a:p>
          <a:p>
            <a:pPr lvl="1">
              <a:lnSpc>
                <a:spcPct val="130000"/>
              </a:lnSpc>
              <a:buClr>
                <a:srgbClr val="002060">
                  <a:alpha val="100000"/>
                </a:srgbClr>
              </a:buClr>
              <a:buSzPct val="100000"/>
              <a:buFont typeface="Wingdings" pitchFamily="2" charset="2"/>
              <a:buChar char="n"/>
            </a:pPr>
            <a:r>
              <a:rPr lang="en-US"/>
              <a:t>Find the "closest" code-vector in a codebook</a:t>
            </a:r>
            <a:endParaRPr/>
          </a:p>
          <a:p>
            <a:pPr lvl="1">
              <a:lnSpc>
                <a:spcPct val="130000"/>
              </a:lnSpc>
              <a:buFont typeface="Wingdings" pitchFamily="2" charset="2"/>
              <a:buChar char="n"/>
            </a:pPr>
            <a:r>
              <a:rPr lang="en-US" altLang="zh-CN">
                <a:cs typeface="Times New Roman"/>
              </a:rPr>
              <a:t>Use reconstruction metrics to obtain a hidden representation of data</a:t>
            </a:r>
            <a:endParaRPr lang="zh-CN" altLang="en-US">
              <a:cs typeface="Times New Roman"/>
            </a:endParaRPr>
          </a:p>
          <a:p>
            <a:pPr lvl="1">
              <a:lnSpc>
                <a:spcPct val="130000"/>
              </a:lnSpc>
              <a:buClr>
                <a:srgbClr val="002060">
                  <a:alpha val="100000"/>
                </a:srgbClr>
              </a:buClr>
              <a:buSzPct val="100000"/>
              <a:buFont typeface="Wingdings" pitchFamily="2" charset="2"/>
              <a:buChar char="n"/>
            </a:pPr>
            <a:r>
              <a:rPr lang="en-US" altLang="zh-CN"/>
              <a:t>Codebook is </a:t>
            </a:r>
            <a:r>
              <a:rPr lang="en-US" altLang="zh-CN" b="1"/>
              <a:t>dynamically updated</a:t>
            </a:r>
            <a:endParaRPr/>
          </a:p>
        </p:txBody>
      </p:sp>
      <p:sp>
        <p:nvSpPr>
          <p:cNvPr id="848" name="Slide Number Placeholder 5"/>
          <p:cNvSpPr>
            <a:spLocks noGrp="1"/>
          </p:cNvSpPr>
          <p:nvPr>
            <p:ph type="sldNum" sz="quarter" idx="12"/>
          </p:nvPr>
        </p:nvSpPr>
        <p:spPr/>
        <p:txBody>
          <a:bodyPr/>
          <a:lstStyle/>
          <a:p>
            <a:fld id="{E35E9E6D-B1E9-4F08-8E83-0E081C425F53}" type="slidenum">
              <a:rPr/>
              <a:t>8</a:t>
            </a:fld>
            <a:endParaRPr lang="de-DE"/>
          </a:p>
        </p:txBody>
      </p:sp>
      <p:pic>
        <p:nvPicPr>
          <p:cNvPr id="849" name="图片 848"/>
          <p:cNvPicPr/>
          <p:nvPr/>
        </p:nvPicPr>
        <p:blipFill>
          <a:blip r:embed="rId3"/>
          <a:srcRect t="10244" b="18977"/>
          <a:stretch>
            <a:fillRect/>
          </a:stretch>
        </p:blipFill>
        <p:spPr>
          <a:xfrm>
            <a:off x="2417470" y="2915239"/>
            <a:ext cx="7324169" cy="2955394"/>
          </a:xfrm>
          <a:prstGeom prst="rect">
            <a:avLst/>
          </a:prstGeom>
        </p:spPr>
      </p:pic>
      <p:sp>
        <p:nvSpPr>
          <p:cNvPr id="850" name="文本框 849"/>
          <p:cNvSpPr txBox="1"/>
          <p:nvPr/>
        </p:nvSpPr>
        <p:spPr>
          <a:xfrm>
            <a:off x="0" y="6431140"/>
            <a:ext cx="8223250" cy="246221"/>
          </a:xfrm>
          <a:prstGeom prst="rect">
            <a:avLst/>
          </a:prstGeom>
          <a:ln w="6350">
            <a:prstDash val="solid"/>
          </a:ln>
        </p:spPr>
        <p:txBody>
          <a:bodyPr wrap="square">
            <a:spAutoFit/>
          </a:bodyPr>
          <a:lstStyle/>
          <a:p>
            <a:r>
              <a:rPr sz="100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Van Den Oord A, </a:t>
            </a:r>
            <a:r>
              <a:rPr sz="1000" err="1">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Vinyals</a:t>
            </a:r>
            <a:r>
              <a:rPr sz="100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 O. Neural discrete representation learning. </a:t>
            </a:r>
            <a:r>
              <a:rPr sz="1000" err="1">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NeurIPS</a:t>
            </a:r>
            <a:r>
              <a:rPr sz="1000">
                <a:solidFill>
                  <a:srgbClr val="222222">
                    <a:alpha val="100000"/>
                  </a:srgbClr>
                </a:solidFill>
                <a:highlight>
                  <a:srgbClr val="FFFFFF">
                    <a:alpha val="100000"/>
                  </a:srgbClr>
                </a:highlight>
                <a:latin typeface="Microsoft YaHei" panose="020B0503020204020204" pitchFamily="34" charset="-122"/>
                <a:ea typeface="Microsoft YaHei" panose="020B0503020204020204" pitchFamily="34" charset="-122"/>
              </a:rPr>
              <a:t> 2017.                      </a:t>
            </a:r>
            <a:endParaRPr sz="1100">
              <a:latin typeface="Microsoft YaHei" panose="020B0503020204020204" pitchFamily="34" charset="-122"/>
              <a:ea typeface="Microsoft YaHei" panose="020B0503020204020204" pitchFamily="34" charset="-122"/>
            </a:endParaRPr>
          </a:p>
        </p:txBody>
      </p:sp>
      <p:sp>
        <p:nvSpPr>
          <p:cNvPr id="10" name="Title 1">
            <a:extLst>
              <a:ext uri="{FF2B5EF4-FFF2-40B4-BE49-F238E27FC236}">
                <a16:creationId xmlns:a16="http://schemas.microsoft.com/office/drawing/2014/main" id="{42027201-D88C-164D-AD1B-E75473EDFEDD}"/>
              </a:ext>
            </a:extLst>
          </p:cNvPr>
          <p:cNvSpPr>
            <a:spLocks noGrp="1"/>
          </p:cNvSpPr>
          <p:nvPr>
            <p:ph type="title"/>
          </p:nvPr>
        </p:nvSpPr>
        <p:spPr>
          <a:xfrm>
            <a:off x="158454" y="-118639"/>
            <a:ext cx="11842202" cy="1325563"/>
          </a:xfrm>
        </p:spPr>
        <p:txBody>
          <a:bodyPr/>
          <a:lstStyle/>
          <a:p>
            <a:r>
              <a:rPr lang="en-US"/>
              <a:t>Offline and Online Data Discretization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8E87-2818-5103-C6A2-862E8F82B354}"/>
              </a:ext>
            </a:extLst>
          </p:cNvPr>
          <p:cNvSpPr>
            <a:spLocks noGrp="1"/>
          </p:cNvSpPr>
          <p:nvPr>
            <p:ph type="title"/>
          </p:nvPr>
        </p:nvSpPr>
        <p:spPr/>
        <p:txBody>
          <a:bodyPr/>
          <a:lstStyle/>
          <a:p>
            <a:r>
              <a:rPr lang="en-US"/>
              <a:t>Traditional Models vs LM-based Models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EA499655-F2C7-5870-320E-893E7D1E1E62}"/>
                  </a:ext>
                </a:extLst>
              </p:cNvPr>
              <p:cNvGraphicFramePr>
                <a:graphicFrameLocks noGrp="1"/>
              </p:cNvGraphicFramePr>
              <p:nvPr>
                <p:ph idx="1"/>
              </p:nvPr>
            </p:nvGraphicFramePr>
            <p:xfrm>
              <a:off x="472440" y="1690688"/>
              <a:ext cx="11247120" cy="4608000"/>
            </p:xfrm>
            <a:graphic>
              <a:graphicData uri="http://schemas.openxmlformats.org/drawingml/2006/table">
                <a:tbl>
                  <a:tblPr firstRow="1" bandRow="1">
                    <a:tableStyleId>{5C22544A-7EE6-4342-B048-85BDC9FD1C3A}</a:tableStyleId>
                  </a:tblPr>
                  <a:tblGrid>
                    <a:gridCol w="3441469">
                      <a:extLst>
                        <a:ext uri="{9D8B030D-6E8A-4147-A177-3AD203B41FA5}">
                          <a16:colId xmlns:a16="http://schemas.microsoft.com/office/drawing/2014/main" val="2027046995"/>
                        </a:ext>
                      </a:extLst>
                    </a:gridCol>
                    <a:gridCol w="3981796">
                      <a:extLst>
                        <a:ext uri="{9D8B030D-6E8A-4147-A177-3AD203B41FA5}">
                          <a16:colId xmlns:a16="http://schemas.microsoft.com/office/drawing/2014/main" val="923840429"/>
                        </a:ext>
                      </a:extLst>
                    </a:gridCol>
                    <a:gridCol w="3823855">
                      <a:extLst>
                        <a:ext uri="{9D8B030D-6E8A-4147-A177-3AD203B41FA5}">
                          <a16:colId xmlns:a16="http://schemas.microsoft.com/office/drawing/2014/main" val="2652805100"/>
                        </a:ext>
                      </a:extLst>
                    </a:gridCol>
                  </a:tblGrid>
                  <a:tr h="576000">
                    <a:tc>
                      <a:txBody>
                        <a:bodyPr/>
                        <a:lstStyle/>
                        <a:p>
                          <a:pPr algn="ctr"/>
                          <a:endParaRPr lang="en-US">
                            <a:solidFill>
                              <a:schemeClr val="tx1"/>
                            </a:solidFill>
                          </a:endParaRPr>
                        </a:p>
                      </a:txBody>
                      <a:tcPr anchor="ctr"/>
                    </a:tc>
                    <a:tc>
                      <a:txBody>
                        <a:bodyPr/>
                        <a:lstStyle/>
                        <a:p>
                          <a:pPr algn="ctr"/>
                          <a:r>
                            <a:rPr lang="en-US"/>
                            <a:t>Traditional Models </a:t>
                          </a:r>
                          <a:endParaRPr lang="en-US">
                            <a:solidFill>
                              <a:schemeClr val="tx1"/>
                            </a:solidFill>
                          </a:endParaRPr>
                        </a:p>
                      </a:txBody>
                      <a:tcPr anchor="ctr"/>
                    </a:tc>
                    <a:tc>
                      <a:txBody>
                        <a:bodyPr/>
                        <a:lstStyle/>
                        <a:p>
                          <a:pPr algn="ctr"/>
                          <a:r>
                            <a:rPr lang="en-US"/>
                            <a:t>LM-based Models</a:t>
                          </a:r>
                          <a:endParaRPr lang="en-US">
                            <a:solidFill>
                              <a:schemeClr val="tx1"/>
                            </a:solidFill>
                          </a:endParaRPr>
                        </a:p>
                      </a:txBody>
                      <a:tcPr anchor="ctr"/>
                    </a:tc>
                    <a:extLst>
                      <a:ext uri="{0D108BD9-81ED-4DB2-BD59-A6C34878D82A}">
                        <a16:rowId xmlns:a16="http://schemas.microsoft.com/office/drawing/2014/main" val="2576780298"/>
                      </a:ext>
                    </a:extLst>
                  </a:tr>
                  <a:tr h="576000">
                    <a:tc>
                      <a:txBody>
                        <a:bodyPr/>
                        <a:lstStyle/>
                        <a:p>
                          <a:pPr algn="ctr"/>
                          <a:r>
                            <a:rPr lang="en-US">
                              <a:solidFill>
                                <a:schemeClr val="tx1"/>
                              </a:solidFill>
                            </a:rPr>
                            <a:t>Representations</a:t>
                          </a:r>
                        </a:p>
                      </a:txBody>
                      <a:tcPr anchor="ctr"/>
                    </a:tc>
                    <a:tc>
                      <a:txBody>
                        <a:bodyPr/>
                        <a:lstStyle/>
                        <a:p>
                          <a:pPr algn="ctr"/>
                          <a:r>
                            <a:rPr lang="en-US">
                              <a:solidFill>
                                <a:schemeClr val="tx1"/>
                              </a:solidFill>
                            </a:rPr>
                            <a:t>M</a:t>
                          </a:r>
                          <a:r>
                            <a:rPr lang="en-US" altLang="zh-CN">
                              <a:solidFill>
                                <a:schemeClr val="tx1"/>
                              </a:solidFill>
                            </a:rPr>
                            <a:t>el </a:t>
                          </a:r>
                          <a:r>
                            <a:rPr lang="zh-CN" altLang="en-US">
                              <a:solidFill>
                                <a:schemeClr val="tx1"/>
                              </a:solidFill>
                            </a:rPr>
                            <a:t> </a:t>
                          </a:r>
                          <a:r>
                            <a:rPr lang="en-US" altLang="zh-CN">
                              <a:solidFill>
                                <a:schemeClr val="tx1"/>
                              </a:solidFill>
                            </a:rPr>
                            <a:t>Spectrogram</a:t>
                          </a:r>
                          <a:endParaRPr lang="en-US">
                            <a:solidFill>
                              <a:schemeClr val="tx1"/>
                            </a:solidFill>
                          </a:endParaRPr>
                        </a:p>
                      </a:txBody>
                      <a:tcPr anchor="ctr"/>
                    </a:tc>
                    <a:tc>
                      <a:txBody>
                        <a:bodyPr/>
                        <a:lstStyle/>
                        <a:p>
                          <a:pPr algn="ctr"/>
                          <a:r>
                            <a:rPr lang="en-US">
                              <a:solidFill>
                                <a:schemeClr val="tx1"/>
                              </a:solidFill>
                            </a:rPr>
                            <a:t>Discrete Tokens</a:t>
                          </a:r>
                        </a:p>
                      </a:txBody>
                      <a:tcPr anchor="ctr"/>
                    </a:tc>
                    <a:extLst>
                      <a:ext uri="{0D108BD9-81ED-4DB2-BD59-A6C34878D82A}">
                        <a16:rowId xmlns:a16="http://schemas.microsoft.com/office/drawing/2014/main" val="964147522"/>
                      </a:ext>
                    </a:extLst>
                  </a:tr>
                  <a:tr h="576000">
                    <a:tc>
                      <a:txBody>
                        <a:bodyPr/>
                        <a:lstStyle/>
                        <a:p>
                          <a:pPr algn="ctr"/>
                          <a:r>
                            <a:rPr lang="en-US">
                              <a:solidFill>
                                <a:schemeClr val="tx1"/>
                              </a:solidFill>
                            </a:rPr>
                            <a:t>Training Objective</a:t>
                          </a:r>
                        </a:p>
                      </a:txBody>
                      <a:tcPr anchor="ctr"/>
                    </a:tc>
                    <a:tc>
                      <a:txBody>
                        <a:bodyPr/>
                        <a:lstStyle/>
                        <a:p>
                          <a:pPr algn="ctr"/>
                          <a:r>
                            <a:rPr lang="en-US">
                              <a:solidFill>
                                <a:schemeClr val="tx1"/>
                              </a:solidFill>
                            </a:rPr>
                            <a:t>Regression Loss </a:t>
                          </a:r>
                        </a:p>
                      </a:txBody>
                      <a:tcPr anchor="ctr"/>
                    </a:tc>
                    <a:tc>
                      <a:txBody>
                        <a:bodyPr/>
                        <a:lstStyle/>
                        <a:p>
                          <a:pPr algn="ctr"/>
                          <a:r>
                            <a:rPr lang="en-US" altLang="zh-CN">
                              <a:solidFill>
                                <a:schemeClr val="tx1"/>
                              </a:solidFill>
                            </a:rPr>
                            <a:t>Cross Entropy Loss</a:t>
                          </a:r>
                          <a:endParaRPr lang="en-US">
                            <a:solidFill>
                              <a:schemeClr val="tx1"/>
                            </a:solidFill>
                          </a:endParaRPr>
                        </a:p>
                      </a:txBody>
                      <a:tcPr anchor="ctr"/>
                    </a:tc>
                    <a:extLst>
                      <a:ext uri="{0D108BD9-81ED-4DB2-BD59-A6C34878D82A}">
                        <a16:rowId xmlns:a16="http://schemas.microsoft.com/office/drawing/2014/main" val="941174841"/>
                      </a:ext>
                    </a:extLst>
                  </a:tr>
                  <a:tr h="576000">
                    <a:tc>
                      <a:txBody>
                        <a:bodyPr/>
                        <a:lstStyle/>
                        <a:p>
                          <a:pPr algn="ctr"/>
                          <a:r>
                            <a:rPr lang="en-US">
                              <a:solidFill>
                                <a:schemeClr val="tx1"/>
                              </a:solidFill>
                            </a:rPr>
                            <a:t>Training Data</a:t>
                          </a:r>
                        </a:p>
                      </a:txBody>
                      <a:tcPr anchor="ctr"/>
                    </a:tc>
                    <a:tc>
                      <a:txBody>
                        <a:bodyPr/>
                        <a:lstStyle/>
                        <a:p>
                          <a:pPr algn="ctr"/>
                          <a:r>
                            <a:rPr lang="en-US">
                              <a:solidFill>
                                <a:schemeClr val="tx1"/>
                              </a:solidFill>
                            </a:rPr>
                            <a:t>High Quality Data Collected in Studio</a:t>
                          </a:r>
                        </a:p>
                      </a:txBody>
                      <a:tcPr anchor="ctr"/>
                    </a:tc>
                    <a:tc>
                      <a:txBody>
                        <a:bodyPr/>
                        <a:lstStyle/>
                        <a:p>
                          <a:pPr algn="ctr"/>
                          <a:r>
                            <a:rPr lang="en-US">
                              <a:solidFill>
                                <a:schemeClr val="tx1"/>
                              </a:solidFill>
                            </a:rPr>
                            <a:t>Diverse Data Collected from Web</a:t>
                          </a:r>
                        </a:p>
                      </a:txBody>
                      <a:tcPr anchor="ctr"/>
                    </a:tc>
                    <a:extLst>
                      <a:ext uri="{0D108BD9-81ED-4DB2-BD59-A6C34878D82A}">
                        <a16:rowId xmlns:a16="http://schemas.microsoft.com/office/drawing/2014/main" val="742759912"/>
                      </a:ext>
                    </a:extLst>
                  </a:tr>
                  <a:tr h="576000">
                    <a:tc>
                      <a:txBody>
                        <a:bodyPr/>
                        <a:lstStyle/>
                        <a:p>
                          <a:pPr algn="ctr"/>
                          <a:r>
                            <a:rPr lang="en-US">
                              <a:solidFill>
                                <a:schemeClr val="tx1"/>
                              </a:solidFill>
                            </a:rPr>
                            <a:t>Data Size</a:t>
                          </a:r>
                        </a:p>
                      </a:txBody>
                      <a:tcPr anchor="ctr"/>
                    </a:tc>
                    <a:tc>
                      <a:txBody>
                        <a:bodyPr/>
                        <a:lstStyle/>
                        <a:p>
                          <a:pPr algn="ct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oMath>
                          </a14:m>
                          <a:r>
                            <a:rPr lang="en-US">
                              <a:solidFill>
                                <a:schemeClr val="tx1"/>
                              </a:solidFill>
                            </a:rPr>
                            <a:t>600</a:t>
                          </a:r>
                          <a:r>
                            <a:rPr lang="en-US" altLang="zh-CN">
                              <a:solidFill>
                                <a:schemeClr val="tx1"/>
                              </a:solidFill>
                            </a:rPr>
                            <a:t>h</a:t>
                          </a:r>
                          <a:endParaRPr lang="en-US">
                            <a:solidFill>
                              <a:schemeClr val="tx1"/>
                            </a:solidFill>
                          </a:endParaRPr>
                        </a:p>
                      </a:txBody>
                      <a:tcPr anchor="ctr"/>
                    </a:tc>
                    <a:tc>
                      <a:txBody>
                        <a:bodyPr/>
                        <a:lstStyle/>
                        <a:p>
                          <a:pPr algn="ct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&gt;</m:t>
                              </m:r>
                            </m:oMath>
                          </a14:m>
                          <a:r>
                            <a:rPr lang="en-US">
                              <a:solidFill>
                                <a:schemeClr val="tx1"/>
                              </a:solidFill>
                            </a:rPr>
                            <a:t>60Kh</a:t>
                          </a:r>
                        </a:p>
                      </a:txBody>
                      <a:tcPr anchor="ctr"/>
                    </a:tc>
                    <a:extLst>
                      <a:ext uri="{0D108BD9-81ED-4DB2-BD59-A6C34878D82A}">
                        <a16:rowId xmlns:a16="http://schemas.microsoft.com/office/drawing/2014/main" val="3953752300"/>
                      </a:ext>
                    </a:extLst>
                  </a:tr>
                  <a:tr h="576000">
                    <a:tc>
                      <a:txBody>
                        <a:bodyPr/>
                        <a:lstStyle/>
                        <a:p>
                          <a:pPr algn="ctr"/>
                          <a:r>
                            <a:rPr lang="en-US" altLang="zh-CN">
                              <a:solidFill>
                                <a:schemeClr val="tx1"/>
                              </a:solidFill>
                            </a:rPr>
                            <a:t>In-Context Learning Capability</a:t>
                          </a:r>
                          <a:endParaRPr lang="en-US">
                            <a:solidFill>
                              <a:schemeClr val="tx1"/>
                            </a:solidFill>
                          </a:endParaRPr>
                        </a:p>
                      </a:txBody>
                      <a:tcPr anchor="ctr"/>
                    </a:tc>
                    <a:tc>
                      <a:txBody>
                        <a:bodyPr/>
                        <a:lstStyle/>
                        <a:p>
                          <a:pPr algn="ctr"/>
                          <a:r>
                            <a:rPr lang="en-US" sz="1800" b="0" i="0" kern="1200">
                              <a:solidFill>
                                <a:schemeClr val="dk1"/>
                              </a:solidFill>
                              <a:effectLst/>
                              <a:latin typeface="+mn-lt"/>
                              <a:ea typeface="+mn-ea"/>
                              <a:cs typeface="+mn-cs"/>
                            </a:rPr>
                            <a:t>✘</a:t>
                          </a:r>
                          <a:endParaRPr lang="en-US">
                            <a:solidFill>
                              <a:schemeClr val="tx1"/>
                            </a:solidFill>
                          </a:endParaRPr>
                        </a:p>
                      </a:txBody>
                      <a:tcPr anchor="ctr"/>
                    </a:tc>
                    <a:tc>
                      <a:txBody>
                        <a:bodyPr/>
                        <a:lstStyle/>
                        <a:p>
                          <a:pPr algn="ctr"/>
                          <a:r>
                            <a:rPr lang="en-US" sz="1800" b="1" i="0" kern="1200">
                              <a:solidFill>
                                <a:schemeClr val="dk1"/>
                              </a:solidFill>
                              <a:effectLst/>
                              <a:latin typeface="+mn-lt"/>
                              <a:ea typeface="+mn-ea"/>
                              <a:cs typeface="+mn-cs"/>
                            </a:rPr>
                            <a:t>✓</a:t>
                          </a:r>
                          <a:endParaRPr lang="en-US" b="1">
                            <a:solidFill>
                              <a:schemeClr val="tx1"/>
                            </a:solidFill>
                          </a:endParaRPr>
                        </a:p>
                      </a:txBody>
                      <a:tcPr anchor="ctr"/>
                    </a:tc>
                    <a:extLst>
                      <a:ext uri="{0D108BD9-81ED-4DB2-BD59-A6C34878D82A}">
                        <a16:rowId xmlns:a16="http://schemas.microsoft.com/office/drawing/2014/main" val="3557772352"/>
                      </a:ext>
                    </a:extLst>
                  </a:tr>
                  <a:tr h="576000">
                    <a:tc>
                      <a:txBody>
                        <a:bodyPr/>
                        <a:lstStyle/>
                        <a:p>
                          <a:pPr algn="ctr"/>
                          <a:r>
                            <a:rPr lang="en-US">
                              <a:solidFill>
                                <a:schemeClr val="tx1"/>
                              </a:solidFill>
                            </a:rPr>
                            <a:t>Diversity</a:t>
                          </a:r>
                        </a:p>
                      </a:txBody>
                      <a:tcPr anchor="ctr"/>
                    </a:tc>
                    <a:tc>
                      <a:txBody>
                        <a:bodyPr/>
                        <a:lstStyle/>
                        <a:p>
                          <a:pPr algn="ctr"/>
                          <a:r>
                            <a:rPr lang="en-US">
                              <a:solidFill>
                                <a:schemeClr val="tx1"/>
                              </a:solidFill>
                            </a:rPr>
                            <a:t>Poor</a:t>
                          </a:r>
                        </a:p>
                      </a:txBody>
                      <a:tcPr anchor="ctr"/>
                    </a:tc>
                    <a:tc>
                      <a:txBody>
                        <a:bodyPr/>
                        <a:lstStyle/>
                        <a:p>
                          <a:pPr algn="ctr"/>
                          <a:r>
                            <a:rPr lang="en-US" b="0">
                              <a:solidFill>
                                <a:schemeClr val="tx1"/>
                              </a:solidFill>
                            </a:rPr>
                            <a:t>Rich</a:t>
                          </a:r>
                        </a:p>
                      </a:txBody>
                      <a:tcPr anchor="ctr"/>
                    </a:tc>
                    <a:extLst>
                      <a:ext uri="{0D108BD9-81ED-4DB2-BD59-A6C34878D82A}">
                        <a16:rowId xmlns:a16="http://schemas.microsoft.com/office/drawing/2014/main" val="2334036411"/>
                      </a:ext>
                    </a:extLst>
                  </a:tr>
                  <a:tr h="576000">
                    <a:tc>
                      <a:txBody>
                        <a:bodyPr/>
                        <a:lstStyle/>
                        <a:p>
                          <a:pPr algn="ctr"/>
                          <a:r>
                            <a:rPr lang="en-US">
                              <a:solidFill>
                                <a:schemeClr val="tx1"/>
                              </a:solidFill>
                            </a:rPr>
                            <a:t>Integrate with LLMs</a:t>
                          </a:r>
                        </a:p>
                      </a:txBody>
                      <a:tcPr anchor="ctr"/>
                    </a:tc>
                    <a:tc>
                      <a:txBody>
                        <a:bodyPr/>
                        <a:lstStyle/>
                        <a:p>
                          <a:pPr algn="ctr"/>
                          <a:r>
                            <a:rPr lang="en-US" altLang="zh-CN">
                              <a:solidFill>
                                <a:schemeClr val="tx1"/>
                              </a:solidFill>
                            </a:rPr>
                            <a:t>Hard</a:t>
                          </a:r>
                          <a:endParaRPr lang="en-US">
                            <a:solidFill>
                              <a:schemeClr val="tx1"/>
                            </a:solidFill>
                          </a:endParaRPr>
                        </a:p>
                      </a:txBody>
                      <a:tcPr anchor="ctr"/>
                    </a:tc>
                    <a:tc>
                      <a:txBody>
                        <a:bodyPr/>
                        <a:lstStyle/>
                        <a:p>
                          <a:pPr algn="ctr"/>
                          <a:r>
                            <a:rPr lang="en-US" b="0">
                              <a:solidFill>
                                <a:schemeClr val="tx1"/>
                              </a:solidFill>
                            </a:rPr>
                            <a:t>Easy</a:t>
                          </a:r>
                        </a:p>
                      </a:txBody>
                      <a:tcPr anchor="ctr"/>
                    </a:tc>
                    <a:extLst>
                      <a:ext uri="{0D108BD9-81ED-4DB2-BD59-A6C34878D82A}">
                        <a16:rowId xmlns:a16="http://schemas.microsoft.com/office/drawing/2014/main" val="3807704975"/>
                      </a:ext>
                    </a:extLst>
                  </a:tr>
                </a:tbl>
              </a:graphicData>
            </a:graphic>
          </p:graphicFrame>
        </mc:Choice>
        <mc:Fallback xmlns="">
          <p:graphicFrame>
            <p:nvGraphicFramePr>
              <p:cNvPr id="5" name="Content Placeholder 4">
                <a:extLst>
                  <a:ext uri="{FF2B5EF4-FFF2-40B4-BE49-F238E27FC236}">
                    <a16:creationId xmlns:a16="http://schemas.microsoft.com/office/drawing/2014/main" id="{EA499655-F2C7-5870-320E-893E7D1E1E62}"/>
                  </a:ext>
                </a:extLst>
              </p:cNvPr>
              <p:cNvGraphicFramePr>
                <a:graphicFrameLocks noGrp="1"/>
              </p:cNvGraphicFramePr>
              <p:nvPr>
                <p:ph idx="1"/>
              </p:nvPr>
            </p:nvGraphicFramePr>
            <p:xfrm>
              <a:off x="472440" y="1690688"/>
              <a:ext cx="11247120" cy="4608000"/>
            </p:xfrm>
            <a:graphic>
              <a:graphicData uri="http://schemas.openxmlformats.org/drawingml/2006/table">
                <a:tbl>
                  <a:tblPr firstRow="1" bandRow="1">
                    <a:tableStyleId>{5C22544A-7EE6-4342-B048-85BDC9FD1C3A}</a:tableStyleId>
                  </a:tblPr>
                  <a:tblGrid>
                    <a:gridCol w="3441469">
                      <a:extLst>
                        <a:ext uri="{9D8B030D-6E8A-4147-A177-3AD203B41FA5}">
                          <a16:colId xmlns:a16="http://schemas.microsoft.com/office/drawing/2014/main" val="2027046995"/>
                        </a:ext>
                      </a:extLst>
                    </a:gridCol>
                    <a:gridCol w="3981796">
                      <a:extLst>
                        <a:ext uri="{9D8B030D-6E8A-4147-A177-3AD203B41FA5}">
                          <a16:colId xmlns:a16="http://schemas.microsoft.com/office/drawing/2014/main" val="923840429"/>
                        </a:ext>
                      </a:extLst>
                    </a:gridCol>
                    <a:gridCol w="3823855">
                      <a:extLst>
                        <a:ext uri="{9D8B030D-6E8A-4147-A177-3AD203B41FA5}">
                          <a16:colId xmlns:a16="http://schemas.microsoft.com/office/drawing/2014/main" val="2652805100"/>
                        </a:ext>
                      </a:extLst>
                    </a:gridCol>
                  </a:tblGrid>
                  <a:tr h="576000">
                    <a:tc>
                      <a:txBody>
                        <a:bodyPr/>
                        <a:lstStyle/>
                        <a:p>
                          <a:pPr algn="ctr"/>
                          <a:endParaRPr lang="en-US">
                            <a:solidFill>
                              <a:schemeClr val="tx1"/>
                            </a:solidFill>
                          </a:endParaRPr>
                        </a:p>
                      </a:txBody>
                      <a:tcPr anchor="ctr"/>
                    </a:tc>
                    <a:tc>
                      <a:txBody>
                        <a:bodyPr/>
                        <a:lstStyle/>
                        <a:p>
                          <a:pPr algn="ctr"/>
                          <a:r>
                            <a:rPr lang="en-US"/>
                            <a:t>Traditional Models </a:t>
                          </a:r>
                          <a:endParaRPr lang="en-US">
                            <a:solidFill>
                              <a:schemeClr val="tx1"/>
                            </a:solidFill>
                          </a:endParaRPr>
                        </a:p>
                      </a:txBody>
                      <a:tcPr anchor="ctr"/>
                    </a:tc>
                    <a:tc>
                      <a:txBody>
                        <a:bodyPr/>
                        <a:lstStyle/>
                        <a:p>
                          <a:pPr algn="ctr"/>
                          <a:r>
                            <a:rPr lang="en-US"/>
                            <a:t>LM-based Models</a:t>
                          </a:r>
                          <a:endParaRPr lang="en-US">
                            <a:solidFill>
                              <a:schemeClr val="tx1"/>
                            </a:solidFill>
                          </a:endParaRPr>
                        </a:p>
                      </a:txBody>
                      <a:tcPr anchor="ctr"/>
                    </a:tc>
                    <a:extLst>
                      <a:ext uri="{0D108BD9-81ED-4DB2-BD59-A6C34878D82A}">
                        <a16:rowId xmlns:a16="http://schemas.microsoft.com/office/drawing/2014/main" val="2576780298"/>
                      </a:ext>
                    </a:extLst>
                  </a:tr>
                  <a:tr h="576000">
                    <a:tc>
                      <a:txBody>
                        <a:bodyPr/>
                        <a:lstStyle/>
                        <a:p>
                          <a:pPr algn="ctr"/>
                          <a:r>
                            <a:rPr lang="en-US">
                              <a:solidFill>
                                <a:schemeClr val="tx1"/>
                              </a:solidFill>
                            </a:rPr>
                            <a:t>Representations</a:t>
                          </a:r>
                        </a:p>
                      </a:txBody>
                      <a:tcPr anchor="ctr"/>
                    </a:tc>
                    <a:tc>
                      <a:txBody>
                        <a:bodyPr/>
                        <a:lstStyle/>
                        <a:p>
                          <a:pPr algn="ctr"/>
                          <a:r>
                            <a:rPr lang="en-US">
                              <a:solidFill>
                                <a:schemeClr val="tx1"/>
                              </a:solidFill>
                            </a:rPr>
                            <a:t>M</a:t>
                          </a:r>
                          <a:r>
                            <a:rPr lang="en-US" altLang="zh-CN">
                              <a:solidFill>
                                <a:schemeClr val="tx1"/>
                              </a:solidFill>
                            </a:rPr>
                            <a:t>el </a:t>
                          </a:r>
                          <a:r>
                            <a:rPr lang="zh-CN" altLang="en-US">
                              <a:solidFill>
                                <a:schemeClr val="tx1"/>
                              </a:solidFill>
                            </a:rPr>
                            <a:t> </a:t>
                          </a:r>
                          <a:r>
                            <a:rPr lang="en-US" altLang="zh-CN">
                              <a:solidFill>
                                <a:schemeClr val="tx1"/>
                              </a:solidFill>
                            </a:rPr>
                            <a:t>Spectrogram</a:t>
                          </a:r>
                          <a:endParaRPr lang="en-US">
                            <a:solidFill>
                              <a:schemeClr val="tx1"/>
                            </a:solidFill>
                          </a:endParaRPr>
                        </a:p>
                      </a:txBody>
                      <a:tcPr anchor="ctr"/>
                    </a:tc>
                    <a:tc>
                      <a:txBody>
                        <a:bodyPr/>
                        <a:lstStyle/>
                        <a:p>
                          <a:pPr algn="ctr"/>
                          <a:r>
                            <a:rPr lang="en-US">
                              <a:solidFill>
                                <a:schemeClr val="tx1"/>
                              </a:solidFill>
                            </a:rPr>
                            <a:t>Discrete Tokens</a:t>
                          </a:r>
                        </a:p>
                      </a:txBody>
                      <a:tcPr anchor="ctr"/>
                    </a:tc>
                    <a:extLst>
                      <a:ext uri="{0D108BD9-81ED-4DB2-BD59-A6C34878D82A}">
                        <a16:rowId xmlns:a16="http://schemas.microsoft.com/office/drawing/2014/main" val="964147522"/>
                      </a:ext>
                    </a:extLst>
                  </a:tr>
                  <a:tr h="576000">
                    <a:tc>
                      <a:txBody>
                        <a:bodyPr/>
                        <a:lstStyle/>
                        <a:p>
                          <a:pPr algn="ctr"/>
                          <a:r>
                            <a:rPr lang="en-US">
                              <a:solidFill>
                                <a:schemeClr val="tx1"/>
                              </a:solidFill>
                            </a:rPr>
                            <a:t>Training Objective</a:t>
                          </a:r>
                        </a:p>
                      </a:txBody>
                      <a:tcPr anchor="ctr"/>
                    </a:tc>
                    <a:tc>
                      <a:txBody>
                        <a:bodyPr/>
                        <a:lstStyle/>
                        <a:p>
                          <a:pPr algn="ctr"/>
                          <a:r>
                            <a:rPr lang="en-US">
                              <a:solidFill>
                                <a:schemeClr val="tx1"/>
                              </a:solidFill>
                            </a:rPr>
                            <a:t>Regression Loss </a:t>
                          </a:r>
                        </a:p>
                      </a:txBody>
                      <a:tcPr anchor="ctr"/>
                    </a:tc>
                    <a:tc>
                      <a:txBody>
                        <a:bodyPr/>
                        <a:lstStyle/>
                        <a:p>
                          <a:pPr algn="ctr"/>
                          <a:r>
                            <a:rPr lang="en-US" altLang="zh-CN">
                              <a:solidFill>
                                <a:schemeClr val="tx1"/>
                              </a:solidFill>
                            </a:rPr>
                            <a:t>Cross Entropy Loss</a:t>
                          </a:r>
                          <a:endParaRPr lang="en-US">
                            <a:solidFill>
                              <a:schemeClr val="tx1"/>
                            </a:solidFill>
                          </a:endParaRPr>
                        </a:p>
                      </a:txBody>
                      <a:tcPr anchor="ctr"/>
                    </a:tc>
                    <a:extLst>
                      <a:ext uri="{0D108BD9-81ED-4DB2-BD59-A6C34878D82A}">
                        <a16:rowId xmlns:a16="http://schemas.microsoft.com/office/drawing/2014/main" val="941174841"/>
                      </a:ext>
                    </a:extLst>
                  </a:tr>
                  <a:tr h="576000">
                    <a:tc>
                      <a:txBody>
                        <a:bodyPr/>
                        <a:lstStyle/>
                        <a:p>
                          <a:pPr algn="ctr"/>
                          <a:r>
                            <a:rPr lang="en-US">
                              <a:solidFill>
                                <a:schemeClr val="tx1"/>
                              </a:solidFill>
                            </a:rPr>
                            <a:t>Training Data</a:t>
                          </a:r>
                        </a:p>
                      </a:txBody>
                      <a:tcPr anchor="ctr"/>
                    </a:tc>
                    <a:tc>
                      <a:txBody>
                        <a:bodyPr/>
                        <a:lstStyle/>
                        <a:p>
                          <a:pPr algn="ctr"/>
                          <a:r>
                            <a:rPr lang="en-US">
                              <a:solidFill>
                                <a:schemeClr val="tx1"/>
                              </a:solidFill>
                            </a:rPr>
                            <a:t>High Quality Data Collected in Studio</a:t>
                          </a:r>
                        </a:p>
                      </a:txBody>
                      <a:tcPr anchor="ctr"/>
                    </a:tc>
                    <a:tc>
                      <a:txBody>
                        <a:bodyPr/>
                        <a:lstStyle/>
                        <a:p>
                          <a:pPr algn="ctr"/>
                          <a:r>
                            <a:rPr lang="en-US">
                              <a:solidFill>
                                <a:schemeClr val="tx1"/>
                              </a:solidFill>
                            </a:rPr>
                            <a:t>Diverse Data Collected from Web</a:t>
                          </a:r>
                        </a:p>
                      </a:txBody>
                      <a:tcPr anchor="ctr"/>
                    </a:tc>
                    <a:extLst>
                      <a:ext uri="{0D108BD9-81ED-4DB2-BD59-A6C34878D82A}">
                        <a16:rowId xmlns:a16="http://schemas.microsoft.com/office/drawing/2014/main" val="742759912"/>
                      </a:ext>
                    </a:extLst>
                  </a:tr>
                  <a:tr h="576000">
                    <a:tc>
                      <a:txBody>
                        <a:bodyPr/>
                        <a:lstStyle/>
                        <a:p>
                          <a:pPr algn="ctr"/>
                          <a:r>
                            <a:rPr lang="en-US">
                              <a:solidFill>
                                <a:schemeClr val="tx1"/>
                              </a:solidFill>
                            </a:rPr>
                            <a:t>Data Size</a:t>
                          </a:r>
                        </a:p>
                      </a:txBody>
                      <a:tcPr anchor="ctr"/>
                    </a:tc>
                    <a:tc>
                      <a:txBody>
                        <a:bodyPr/>
                        <a:lstStyle/>
                        <a:p>
                          <a:endParaRPr lang="en-US"/>
                        </a:p>
                      </a:txBody>
                      <a:tcPr anchor="ctr">
                        <a:blipFill>
                          <a:blip r:embed="rId3"/>
                          <a:stretch>
                            <a:fillRect l="-86677" t="-404255" r="-96784" b="-304255"/>
                          </a:stretch>
                        </a:blipFill>
                      </a:tcPr>
                    </a:tc>
                    <a:tc>
                      <a:txBody>
                        <a:bodyPr/>
                        <a:lstStyle/>
                        <a:p>
                          <a:endParaRPr lang="en-US"/>
                        </a:p>
                      </a:txBody>
                      <a:tcPr anchor="ctr">
                        <a:blipFill>
                          <a:blip r:embed="rId3"/>
                          <a:stretch>
                            <a:fillRect l="-194108" t="-404255" r="-637" b="-304255"/>
                          </a:stretch>
                        </a:blipFill>
                      </a:tcPr>
                    </a:tc>
                    <a:extLst>
                      <a:ext uri="{0D108BD9-81ED-4DB2-BD59-A6C34878D82A}">
                        <a16:rowId xmlns:a16="http://schemas.microsoft.com/office/drawing/2014/main" val="3953752300"/>
                      </a:ext>
                    </a:extLst>
                  </a:tr>
                  <a:tr h="576000">
                    <a:tc>
                      <a:txBody>
                        <a:bodyPr/>
                        <a:lstStyle/>
                        <a:p>
                          <a:pPr algn="ctr"/>
                          <a:r>
                            <a:rPr lang="en-US" altLang="zh-CN">
                              <a:solidFill>
                                <a:schemeClr val="tx1"/>
                              </a:solidFill>
                            </a:rPr>
                            <a:t>In-Context Learning Capability</a:t>
                          </a:r>
                          <a:endParaRPr lang="en-US">
                            <a:solidFill>
                              <a:schemeClr val="tx1"/>
                            </a:solidFill>
                          </a:endParaRPr>
                        </a:p>
                      </a:txBody>
                      <a:tcPr anchor="ctr"/>
                    </a:tc>
                    <a:tc>
                      <a:txBody>
                        <a:bodyPr/>
                        <a:lstStyle/>
                        <a:p>
                          <a:pPr algn="ctr"/>
                          <a:r>
                            <a:rPr lang="en-US" sz="1800" b="0" i="0" kern="1200">
                              <a:solidFill>
                                <a:schemeClr val="dk1"/>
                              </a:solidFill>
                              <a:effectLst/>
                              <a:latin typeface="+mn-lt"/>
                              <a:ea typeface="+mn-ea"/>
                              <a:cs typeface="+mn-cs"/>
                            </a:rPr>
                            <a:t>✘</a:t>
                          </a:r>
                          <a:endParaRPr lang="en-US">
                            <a:solidFill>
                              <a:schemeClr val="tx1"/>
                            </a:solidFill>
                          </a:endParaRPr>
                        </a:p>
                      </a:txBody>
                      <a:tcPr anchor="ctr"/>
                    </a:tc>
                    <a:tc>
                      <a:txBody>
                        <a:bodyPr/>
                        <a:lstStyle/>
                        <a:p>
                          <a:pPr algn="ctr"/>
                          <a:r>
                            <a:rPr lang="en-US" sz="1800" b="1" i="0" kern="1200">
                              <a:solidFill>
                                <a:schemeClr val="dk1"/>
                              </a:solidFill>
                              <a:effectLst/>
                              <a:latin typeface="+mn-lt"/>
                              <a:ea typeface="+mn-ea"/>
                              <a:cs typeface="+mn-cs"/>
                            </a:rPr>
                            <a:t>✓</a:t>
                          </a:r>
                          <a:endParaRPr lang="en-US" b="1">
                            <a:solidFill>
                              <a:schemeClr val="tx1"/>
                            </a:solidFill>
                          </a:endParaRPr>
                        </a:p>
                      </a:txBody>
                      <a:tcPr anchor="ctr"/>
                    </a:tc>
                    <a:extLst>
                      <a:ext uri="{0D108BD9-81ED-4DB2-BD59-A6C34878D82A}">
                        <a16:rowId xmlns:a16="http://schemas.microsoft.com/office/drawing/2014/main" val="3557772352"/>
                      </a:ext>
                    </a:extLst>
                  </a:tr>
                  <a:tr h="576000">
                    <a:tc>
                      <a:txBody>
                        <a:bodyPr/>
                        <a:lstStyle/>
                        <a:p>
                          <a:pPr algn="ctr"/>
                          <a:r>
                            <a:rPr lang="en-US">
                              <a:solidFill>
                                <a:schemeClr val="tx1"/>
                              </a:solidFill>
                            </a:rPr>
                            <a:t>Diversity</a:t>
                          </a:r>
                        </a:p>
                      </a:txBody>
                      <a:tcPr anchor="ctr"/>
                    </a:tc>
                    <a:tc>
                      <a:txBody>
                        <a:bodyPr/>
                        <a:lstStyle/>
                        <a:p>
                          <a:pPr algn="ctr"/>
                          <a:r>
                            <a:rPr lang="en-US">
                              <a:solidFill>
                                <a:schemeClr val="tx1"/>
                              </a:solidFill>
                            </a:rPr>
                            <a:t>Poor</a:t>
                          </a:r>
                        </a:p>
                      </a:txBody>
                      <a:tcPr anchor="ctr"/>
                    </a:tc>
                    <a:tc>
                      <a:txBody>
                        <a:bodyPr/>
                        <a:lstStyle/>
                        <a:p>
                          <a:pPr algn="ctr"/>
                          <a:r>
                            <a:rPr lang="en-US" b="0">
                              <a:solidFill>
                                <a:schemeClr val="tx1"/>
                              </a:solidFill>
                            </a:rPr>
                            <a:t>Rich</a:t>
                          </a:r>
                        </a:p>
                      </a:txBody>
                      <a:tcPr anchor="ctr"/>
                    </a:tc>
                    <a:extLst>
                      <a:ext uri="{0D108BD9-81ED-4DB2-BD59-A6C34878D82A}">
                        <a16:rowId xmlns:a16="http://schemas.microsoft.com/office/drawing/2014/main" val="2334036411"/>
                      </a:ext>
                    </a:extLst>
                  </a:tr>
                  <a:tr h="576000">
                    <a:tc>
                      <a:txBody>
                        <a:bodyPr/>
                        <a:lstStyle/>
                        <a:p>
                          <a:pPr algn="ctr"/>
                          <a:r>
                            <a:rPr lang="en-US">
                              <a:solidFill>
                                <a:schemeClr val="tx1"/>
                              </a:solidFill>
                            </a:rPr>
                            <a:t>Integrate with LLMs</a:t>
                          </a:r>
                        </a:p>
                      </a:txBody>
                      <a:tcPr anchor="ctr"/>
                    </a:tc>
                    <a:tc>
                      <a:txBody>
                        <a:bodyPr/>
                        <a:lstStyle/>
                        <a:p>
                          <a:pPr algn="ctr"/>
                          <a:r>
                            <a:rPr lang="en-US" altLang="zh-CN">
                              <a:solidFill>
                                <a:schemeClr val="tx1"/>
                              </a:solidFill>
                            </a:rPr>
                            <a:t>Hard</a:t>
                          </a:r>
                          <a:endParaRPr lang="en-US">
                            <a:solidFill>
                              <a:schemeClr val="tx1"/>
                            </a:solidFill>
                          </a:endParaRPr>
                        </a:p>
                      </a:txBody>
                      <a:tcPr anchor="ctr"/>
                    </a:tc>
                    <a:tc>
                      <a:txBody>
                        <a:bodyPr/>
                        <a:lstStyle/>
                        <a:p>
                          <a:pPr algn="ctr"/>
                          <a:r>
                            <a:rPr lang="en-US" b="0">
                              <a:solidFill>
                                <a:schemeClr val="tx1"/>
                              </a:solidFill>
                            </a:rPr>
                            <a:t>Easy</a:t>
                          </a:r>
                        </a:p>
                      </a:txBody>
                      <a:tcPr anchor="ctr"/>
                    </a:tc>
                    <a:extLst>
                      <a:ext uri="{0D108BD9-81ED-4DB2-BD59-A6C34878D82A}">
                        <a16:rowId xmlns:a16="http://schemas.microsoft.com/office/drawing/2014/main" val="3807704975"/>
                      </a:ext>
                    </a:extLst>
                  </a:tr>
                </a:tbl>
              </a:graphicData>
            </a:graphic>
          </p:graphicFrame>
        </mc:Fallback>
      </mc:AlternateContent>
      <p:sp>
        <p:nvSpPr>
          <p:cNvPr id="4" name="Slide Number Placeholder 3">
            <a:extLst>
              <a:ext uri="{FF2B5EF4-FFF2-40B4-BE49-F238E27FC236}">
                <a16:creationId xmlns:a16="http://schemas.microsoft.com/office/drawing/2014/main" id="{EB19697A-A88F-DB6C-1265-2D2284AF5646}"/>
              </a:ext>
            </a:extLst>
          </p:cNvPr>
          <p:cNvSpPr>
            <a:spLocks noGrp="1"/>
          </p:cNvSpPr>
          <p:nvPr>
            <p:ph type="sldNum" sz="quarter" idx="12"/>
          </p:nvPr>
        </p:nvSpPr>
        <p:spPr/>
        <p:txBody>
          <a:bodyPr/>
          <a:lstStyle/>
          <a:p>
            <a:fld id="{E35E9E6D-B1E9-4F08-8E83-0E081C425F53}" type="slidenum">
              <a:rPr lang="en-US" smtClean="0"/>
              <a:t>80</a:t>
            </a:fld>
            <a:endParaRPr lang="en-US"/>
          </a:p>
        </p:txBody>
      </p:sp>
    </p:spTree>
    <p:extLst>
      <p:ext uri="{BB962C8B-B14F-4D97-AF65-F5344CB8AC3E}">
        <p14:creationId xmlns:p14="http://schemas.microsoft.com/office/powerpoint/2010/main" val="800204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DBB3-A24E-DEFC-7D54-9BC40417AE6B}"/>
              </a:ext>
            </a:extLst>
          </p:cNvPr>
          <p:cNvSpPr>
            <a:spLocks noGrp="1"/>
          </p:cNvSpPr>
          <p:nvPr>
            <p:ph type="title"/>
          </p:nvPr>
        </p:nvSpPr>
        <p:spPr>
          <a:xfrm>
            <a:off x="158454" y="-118639"/>
            <a:ext cx="11842202" cy="1325563"/>
          </a:xfrm>
        </p:spPr>
        <p:txBody>
          <a:bodyPr/>
          <a:lstStyle/>
          <a:p>
            <a:r>
              <a:rPr lang="en-US"/>
              <a:t>Examples of LM-based TTS</a:t>
            </a:r>
          </a:p>
        </p:txBody>
      </p:sp>
      <p:sp>
        <p:nvSpPr>
          <p:cNvPr id="4" name="Slide Number Placeholder 3">
            <a:extLst>
              <a:ext uri="{FF2B5EF4-FFF2-40B4-BE49-F238E27FC236}">
                <a16:creationId xmlns:a16="http://schemas.microsoft.com/office/drawing/2014/main" id="{5A6AC0C9-952F-35E1-0B30-19D3500B9A5C}"/>
              </a:ext>
            </a:extLst>
          </p:cNvPr>
          <p:cNvSpPr>
            <a:spLocks noGrp="1"/>
          </p:cNvSpPr>
          <p:nvPr>
            <p:ph type="sldNum" sz="quarter" idx="12"/>
          </p:nvPr>
        </p:nvSpPr>
        <p:spPr>
          <a:xfrm>
            <a:off x="8737600" y="6245225"/>
            <a:ext cx="2844800" cy="476250"/>
          </a:xfrm>
        </p:spPr>
        <p:txBody>
          <a:bodyPr/>
          <a:lstStyle/>
          <a:p>
            <a:fld id="{E35E9E6D-B1E9-4F08-8E83-0E081C425F53}" type="slidenum">
              <a:rPr lang="en-US" smtClean="0"/>
              <a:pPr/>
              <a:t>81</a:t>
            </a:fld>
            <a:endParaRPr lang="en-US"/>
          </a:p>
        </p:txBody>
      </p:sp>
      <p:graphicFrame>
        <p:nvGraphicFramePr>
          <p:cNvPr id="14" name="Table 4">
            <a:extLst>
              <a:ext uri="{FF2B5EF4-FFF2-40B4-BE49-F238E27FC236}">
                <a16:creationId xmlns:a16="http://schemas.microsoft.com/office/drawing/2014/main" id="{B8271023-9A8C-32EB-A468-E4F23FFF023D}"/>
              </a:ext>
            </a:extLst>
          </p:cNvPr>
          <p:cNvGraphicFramePr>
            <a:graphicFrameLocks/>
          </p:cNvGraphicFramePr>
          <p:nvPr>
            <p:extLst>
              <p:ext uri="{D42A27DB-BD31-4B8C-83A1-F6EECF244321}">
                <p14:modId xmlns:p14="http://schemas.microsoft.com/office/powerpoint/2010/main" val="2253226038"/>
              </p:ext>
            </p:extLst>
          </p:nvPr>
        </p:nvGraphicFramePr>
        <p:xfrm>
          <a:off x="1276083" y="1704917"/>
          <a:ext cx="9639834" cy="3306345"/>
        </p:xfrm>
        <a:graphic>
          <a:graphicData uri="http://schemas.openxmlformats.org/drawingml/2006/table">
            <a:tbl>
              <a:tblPr firstRow="1" bandRow="1">
                <a:tableStyleId>{69012ECD-51FC-41F1-AA8D-1B2483CD663E}</a:tableStyleId>
              </a:tblPr>
              <a:tblGrid>
                <a:gridCol w="3213278">
                  <a:extLst>
                    <a:ext uri="{9D8B030D-6E8A-4147-A177-3AD203B41FA5}">
                      <a16:colId xmlns:a16="http://schemas.microsoft.com/office/drawing/2014/main" val="2998609404"/>
                    </a:ext>
                  </a:extLst>
                </a:gridCol>
                <a:gridCol w="3213278">
                  <a:extLst>
                    <a:ext uri="{9D8B030D-6E8A-4147-A177-3AD203B41FA5}">
                      <a16:colId xmlns:a16="http://schemas.microsoft.com/office/drawing/2014/main" val="561339393"/>
                    </a:ext>
                  </a:extLst>
                </a:gridCol>
                <a:gridCol w="3213278">
                  <a:extLst>
                    <a:ext uri="{9D8B030D-6E8A-4147-A177-3AD203B41FA5}">
                      <a16:colId xmlns:a16="http://schemas.microsoft.com/office/drawing/2014/main" val="610521635"/>
                    </a:ext>
                  </a:extLst>
                </a:gridCol>
              </a:tblGrid>
              <a:tr h="661269">
                <a:tc>
                  <a:txBody>
                    <a:bodyPr/>
                    <a:lstStyle/>
                    <a:p>
                      <a:pPr algn="ctr"/>
                      <a:endParaRPr lang="en-US" sz="1600" b="1" kern="1200">
                        <a:solidFill>
                          <a:schemeClr val="tx1"/>
                        </a:solidFill>
                        <a:latin typeface="+mn-lt"/>
                        <a:ea typeface="+mn-ea"/>
                        <a:cs typeface="+mn-cs"/>
                      </a:endParaRPr>
                    </a:p>
                  </a:txBody>
                  <a:tcPr anchor="ctr"/>
                </a:tc>
                <a:tc>
                  <a:txBody>
                    <a:bodyPr/>
                    <a:lstStyle/>
                    <a:p>
                      <a:pPr algn="ctr"/>
                      <a:r>
                        <a:rPr lang="en-US" sz="2000" b="0">
                          <a:solidFill>
                            <a:schemeClr val="tx1"/>
                          </a:solidFill>
                        </a:rPr>
                        <a:t>Prompt</a:t>
                      </a:r>
                    </a:p>
                  </a:txBody>
                  <a:tcPr anchor="ctr"/>
                </a:tc>
                <a:tc>
                  <a:txBody>
                    <a:bodyPr/>
                    <a:lstStyle/>
                    <a:p>
                      <a:pPr algn="ctr"/>
                      <a:r>
                        <a:rPr lang="en-US" sz="2000" b="0">
                          <a:solidFill>
                            <a:schemeClr val="tx1"/>
                          </a:solidFill>
                        </a:rPr>
                        <a:t>VALL-E</a:t>
                      </a:r>
                    </a:p>
                  </a:txBody>
                  <a:tcPr anchor="ctr"/>
                </a:tc>
                <a:extLst>
                  <a:ext uri="{0D108BD9-81ED-4DB2-BD59-A6C34878D82A}">
                    <a16:rowId xmlns:a16="http://schemas.microsoft.com/office/drawing/2014/main" val="109776064"/>
                  </a:ext>
                </a:extLst>
              </a:tr>
              <a:tr h="661269">
                <a:tc>
                  <a:txBody>
                    <a:bodyPr/>
                    <a:lstStyle/>
                    <a:p>
                      <a:pPr algn="ctr"/>
                      <a:r>
                        <a:rPr lang="en-US" sz="2000"/>
                        <a:t>H</a:t>
                      </a:r>
                      <a:r>
                        <a:rPr lang="en-US" altLang="zh-CN" sz="2000"/>
                        <a:t>appy</a:t>
                      </a:r>
                      <a:endParaRPr lang="en-US" sz="20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191134353"/>
                  </a:ext>
                </a:extLst>
              </a:tr>
              <a:tr h="661269">
                <a:tc>
                  <a:txBody>
                    <a:bodyPr/>
                    <a:lstStyle/>
                    <a:p>
                      <a:pPr algn="ctr"/>
                      <a:r>
                        <a:rPr lang="en-US" sz="2000" kern="1200">
                          <a:solidFill>
                            <a:schemeClr val="tx1"/>
                          </a:solidFill>
                        </a:rPr>
                        <a:t>Sleepy</a:t>
                      </a:r>
                      <a:endParaRPr lang="en-US" sz="2000" kern="1200">
                        <a:solidFill>
                          <a:schemeClr val="tx1"/>
                        </a:solidFill>
                        <a:latin typeface="+mn-lt"/>
                        <a:ea typeface="+mn-ea"/>
                        <a:cs typeface="+mn-cs"/>
                      </a:endParaRPr>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3747433889"/>
                  </a:ext>
                </a:extLst>
              </a:tr>
              <a:tr h="661269">
                <a:tc>
                  <a:txBody>
                    <a:bodyPr/>
                    <a:lstStyle/>
                    <a:p>
                      <a:pPr algn="ctr"/>
                      <a:r>
                        <a:rPr lang="en-US" sz="2000" kern="1200">
                          <a:solidFill>
                            <a:schemeClr val="tx1"/>
                          </a:solidFill>
                        </a:rPr>
                        <a:t>Cat</a:t>
                      </a:r>
                      <a:endParaRPr lang="en-US" sz="2000" kern="1200">
                        <a:solidFill>
                          <a:schemeClr val="tx1"/>
                        </a:solidFill>
                        <a:latin typeface="+mn-lt"/>
                        <a:ea typeface="+mn-ea"/>
                        <a:cs typeface="+mn-cs"/>
                      </a:endParaRPr>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3525773564"/>
                  </a:ext>
                </a:extLst>
              </a:tr>
              <a:tr h="661269">
                <a:tc>
                  <a:txBody>
                    <a:bodyPr/>
                    <a:lstStyle/>
                    <a:p>
                      <a:pPr algn="ctr"/>
                      <a:r>
                        <a:rPr lang="en-US" sz="2000" kern="1200">
                          <a:solidFill>
                            <a:schemeClr val="tx1"/>
                          </a:solidFill>
                        </a:rPr>
                        <a:t>Dog</a:t>
                      </a:r>
                      <a:endParaRPr lang="en-US" sz="2000" kern="1200">
                        <a:solidFill>
                          <a:schemeClr val="tx1"/>
                        </a:solidFill>
                        <a:latin typeface="+mn-lt"/>
                        <a:ea typeface="+mn-ea"/>
                        <a:cs typeface="+mn-cs"/>
                      </a:endParaRPr>
                    </a:p>
                  </a:txBody>
                  <a:tcPr anchor="ctr"/>
                </a:tc>
                <a:tc>
                  <a:txBody>
                    <a:bodyPr/>
                    <a:lstStyle/>
                    <a:p>
                      <a:endParaRPr lang="en-US" sz="1400"/>
                    </a:p>
                  </a:txBody>
                  <a:tcPr anchor="ctr"/>
                </a:tc>
                <a:tc>
                  <a:txBody>
                    <a:bodyPr/>
                    <a:lstStyle/>
                    <a:p>
                      <a:endParaRPr lang="en-US" sz="1600" b="1" kern="1200">
                        <a:solidFill>
                          <a:schemeClr val="tx1"/>
                        </a:solidFill>
                        <a:latin typeface="+mn-lt"/>
                        <a:ea typeface="+mn-ea"/>
                        <a:cs typeface="+mn-cs"/>
                      </a:endParaRPr>
                    </a:p>
                  </a:txBody>
                  <a:tcPr anchor="ctr"/>
                </a:tc>
                <a:extLst>
                  <a:ext uri="{0D108BD9-81ED-4DB2-BD59-A6C34878D82A}">
                    <a16:rowId xmlns:a16="http://schemas.microsoft.com/office/drawing/2014/main" val="987130235"/>
                  </a:ext>
                </a:extLst>
              </a:tr>
            </a:tbl>
          </a:graphicData>
        </a:graphic>
      </p:graphicFrame>
      <p:pic>
        <p:nvPicPr>
          <p:cNvPr id="15" name="sleepiness_pt">
            <a:hlinkClick r:id="" action="ppaction://media"/>
            <a:extLst>
              <a:ext uri="{FF2B5EF4-FFF2-40B4-BE49-F238E27FC236}">
                <a16:creationId xmlns:a16="http://schemas.microsoft.com/office/drawing/2014/main" id="{500114C0-94B8-8EBA-EE45-134AAAF25C98}"/>
              </a:ext>
            </a:extLst>
          </p:cNvPr>
          <p:cNvPicPr preferRelativeResize="0">
            <a:picLocks/>
          </p:cNvPicPr>
          <p:nvPr>
            <a:audioFile r:link="rId2"/>
            <p:extLst>
              <p:ext uri="{DAA4B4D4-6D71-4841-9C94-3DE7FCFB9230}">
                <p14:media xmlns:p14="http://schemas.microsoft.com/office/powerpoint/2010/main" r:embed="rId1"/>
              </p:ext>
            </p:extLst>
          </p:nvPr>
        </p:nvPicPr>
        <p:blipFill>
          <a:blip r:embed="rId19"/>
          <a:stretch>
            <a:fillRect/>
          </a:stretch>
        </p:blipFill>
        <p:spPr>
          <a:xfrm>
            <a:off x="5844916" y="3168312"/>
            <a:ext cx="457200" cy="457200"/>
          </a:xfrm>
          <a:prstGeom prst="rect">
            <a:avLst/>
          </a:prstGeom>
        </p:spPr>
      </p:pic>
      <p:pic>
        <p:nvPicPr>
          <p:cNvPr id="16" name="sleepiness_ours">
            <a:hlinkClick r:id="" action="ppaction://media"/>
            <a:extLst>
              <a:ext uri="{FF2B5EF4-FFF2-40B4-BE49-F238E27FC236}">
                <a16:creationId xmlns:a16="http://schemas.microsoft.com/office/drawing/2014/main" id="{D519732D-6A98-6D43-521B-28EE14CEEFD2}"/>
              </a:ext>
            </a:extLst>
          </p:cNvPr>
          <p:cNvPicPr preferRelativeResize="0">
            <a:picLocks/>
          </p:cNvPicPr>
          <p:nvPr>
            <a:audioFile r:link="rId4"/>
            <p:extLst>
              <p:ext uri="{DAA4B4D4-6D71-4841-9C94-3DE7FCFB9230}">
                <p14:media xmlns:p14="http://schemas.microsoft.com/office/powerpoint/2010/main" r:embed="rId3"/>
              </p:ext>
            </p:extLst>
          </p:nvPr>
        </p:nvPicPr>
        <p:blipFill>
          <a:blip r:embed="rId19"/>
          <a:stretch>
            <a:fillRect/>
          </a:stretch>
        </p:blipFill>
        <p:spPr>
          <a:xfrm>
            <a:off x="9060559" y="3162021"/>
            <a:ext cx="457200" cy="457200"/>
          </a:xfrm>
          <a:prstGeom prst="rect">
            <a:avLst/>
          </a:prstGeom>
        </p:spPr>
      </p:pic>
      <p:pic>
        <p:nvPicPr>
          <p:cNvPr id="19" name="cat_new">
            <a:hlinkClick r:id="" action="ppaction://media"/>
            <a:extLst>
              <a:ext uri="{FF2B5EF4-FFF2-40B4-BE49-F238E27FC236}">
                <a16:creationId xmlns:a16="http://schemas.microsoft.com/office/drawing/2014/main" id="{6223A314-09DF-8E69-B395-585D6CB45EF0}"/>
              </a:ext>
            </a:extLst>
          </p:cNvPr>
          <p:cNvPicPr preferRelativeResize="0">
            <a:picLocks/>
          </p:cNvPicPr>
          <p:nvPr>
            <a:audioFile r:link="rId6"/>
            <p:extLst>
              <p:ext uri="{DAA4B4D4-6D71-4841-9C94-3DE7FCFB9230}">
                <p14:media xmlns:p14="http://schemas.microsoft.com/office/powerpoint/2010/main" r:embed="rId5"/>
              </p:ext>
            </p:extLst>
          </p:nvPr>
        </p:nvPicPr>
        <p:blipFill>
          <a:blip r:embed="rId19"/>
          <a:stretch>
            <a:fillRect/>
          </a:stretch>
        </p:blipFill>
        <p:spPr>
          <a:xfrm>
            <a:off x="5844916" y="3834254"/>
            <a:ext cx="457200" cy="457200"/>
          </a:xfrm>
          <a:prstGeom prst="rect">
            <a:avLst/>
          </a:prstGeom>
        </p:spPr>
      </p:pic>
      <p:pic>
        <p:nvPicPr>
          <p:cNvPr id="20" name="dog">
            <a:hlinkClick r:id="" action="ppaction://media"/>
            <a:extLst>
              <a:ext uri="{FF2B5EF4-FFF2-40B4-BE49-F238E27FC236}">
                <a16:creationId xmlns:a16="http://schemas.microsoft.com/office/drawing/2014/main" id="{8F995BFA-CE0B-87DA-68E6-440C695FF530}"/>
              </a:ext>
            </a:extLst>
          </p:cNvPr>
          <p:cNvPicPr preferRelativeResize="0">
            <a:picLocks/>
          </p:cNvPicPr>
          <p:nvPr>
            <a:audioFile r:link="rId8"/>
            <p:extLst>
              <p:ext uri="{DAA4B4D4-6D71-4841-9C94-3DE7FCFB9230}">
                <p14:media xmlns:p14="http://schemas.microsoft.com/office/powerpoint/2010/main" r:embed="rId7"/>
              </p:ext>
            </p:extLst>
          </p:nvPr>
        </p:nvPicPr>
        <p:blipFill>
          <a:blip r:embed="rId19"/>
          <a:stretch>
            <a:fillRect/>
          </a:stretch>
        </p:blipFill>
        <p:spPr>
          <a:xfrm>
            <a:off x="5844916" y="4500196"/>
            <a:ext cx="457200" cy="457200"/>
          </a:xfrm>
          <a:prstGeom prst="rect">
            <a:avLst/>
          </a:prstGeom>
        </p:spPr>
      </p:pic>
      <p:pic>
        <p:nvPicPr>
          <p:cNvPr id="23" name="0_th">
            <a:hlinkClick r:id="" action="ppaction://media"/>
            <a:extLst>
              <a:ext uri="{FF2B5EF4-FFF2-40B4-BE49-F238E27FC236}">
                <a16:creationId xmlns:a16="http://schemas.microsoft.com/office/drawing/2014/main" id="{376E85AA-11E4-303A-9BBD-D346848BD968}"/>
              </a:ext>
            </a:extLst>
          </p:cNvPr>
          <p:cNvPicPr preferRelativeResize="0">
            <a:picLocks/>
          </p:cNvPicPr>
          <p:nvPr>
            <a:audioFile r:link="rId10"/>
            <p:extLst>
              <p:ext uri="{DAA4B4D4-6D71-4841-9C94-3DE7FCFB9230}">
                <p14:media xmlns:p14="http://schemas.microsoft.com/office/powerpoint/2010/main" r:embed="rId9"/>
              </p:ext>
            </p:extLst>
          </p:nvPr>
        </p:nvPicPr>
        <p:blipFill>
          <a:blip r:embed="rId19"/>
          <a:stretch>
            <a:fillRect/>
          </a:stretch>
        </p:blipFill>
        <p:spPr>
          <a:xfrm>
            <a:off x="9060559" y="3837942"/>
            <a:ext cx="457200" cy="457200"/>
          </a:xfrm>
          <a:prstGeom prst="rect">
            <a:avLst/>
          </a:prstGeom>
        </p:spPr>
      </p:pic>
      <p:pic>
        <p:nvPicPr>
          <p:cNvPr id="24" name="emov_db_amused_ours">
            <a:hlinkClick r:id="" action="ppaction://media"/>
            <a:extLst>
              <a:ext uri="{FF2B5EF4-FFF2-40B4-BE49-F238E27FC236}">
                <a16:creationId xmlns:a16="http://schemas.microsoft.com/office/drawing/2014/main" id="{625EA302-6ACD-BE19-B100-231963BE23C6}"/>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9060559" y="2494752"/>
            <a:ext cx="457200" cy="457200"/>
          </a:xfrm>
          <a:prstGeom prst="rect">
            <a:avLst/>
          </a:prstGeom>
        </p:spPr>
      </p:pic>
      <p:pic>
        <p:nvPicPr>
          <p:cNvPr id="25" name="emov_db_amused_pt">
            <a:hlinkClick r:id="" action="ppaction://media"/>
            <a:extLst>
              <a:ext uri="{FF2B5EF4-FFF2-40B4-BE49-F238E27FC236}">
                <a16:creationId xmlns:a16="http://schemas.microsoft.com/office/drawing/2014/main" id="{583F1307-0A89-5058-AC2E-23299A6F0FDB}"/>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5861645" y="2494752"/>
            <a:ext cx="457200" cy="457200"/>
          </a:xfrm>
          <a:prstGeom prst="rect">
            <a:avLst/>
          </a:prstGeom>
        </p:spPr>
      </p:pic>
      <p:pic>
        <p:nvPicPr>
          <p:cNvPr id="26" name="Media1">
            <a:hlinkClick r:id="" action="ppaction://media"/>
            <a:extLst>
              <a:ext uri="{FF2B5EF4-FFF2-40B4-BE49-F238E27FC236}">
                <a16:creationId xmlns:a16="http://schemas.microsoft.com/office/drawing/2014/main" id="{76C7F687-0773-AE56-FF9D-31D58E09DF1F}"/>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9060558" y="4500196"/>
            <a:ext cx="457200" cy="457200"/>
          </a:xfrm>
          <a:prstGeom prst="rect">
            <a:avLst/>
          </a:prstGeom>
        </p:spPr>
      </p:pic>
    </p:spTree>
    <p:extLst>
      <p:ext uri="{BB962C8B-B14F-4D97-AF65-F5344CB8AC3E}">
        <p14:creationId xmlns:p14="http://schemas.microsoft.com/office/powerpoint/2010/main" val="15771699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audio>
              <p:cMediaNode vol="80000">
                <p:cTn id="3" fill="hold" display="0">
                  <p:stCondLst>
                    <p:cond delay="indefinite"/>
                  </p:stCondLst>
                  <p:endCondLst>
                    <p:cond evt="onStopAudio" delay="0">
                      <p:tgtEl>
                        <p:sldTgt/>
                      </p:tgtEl>
                    </p:cond>
                  </p:endCondLst>
                </p:cTn>
                <p:tgtEl>
                  <p:spTgt spid="20"/>
                </p:tgtEl>
              </p:cMediaNode>
            </p:audio>
            <p:audio>
              <p:cMediaNode vol="80000">
                <p:cTn id="4" fill="hold" display="0">
                  <p:stCondLst>
                    <p:cond delay="indefinite"/>
                  </p:stCondLst>
                  <p:endCondLst>
                    <p:cond evt="onStopAudio" delay="0">
                      <p:tgtEl>
                        <p:sldTgt/>
                      </p:tgtEl>
                    </p:cond>
                  </p:endCondLst>
                </p:cTn>
                <p:tgtEl>
                  <p:spTgt spid="23"/>
                </p:tgtEl>
              </p:cMediaNode>
            </p:audio>
            <p:audio>
              <p:cMediaNode vol="80000">
                <p:cTn id="5" fill="hold" display="0">
                  <p:stCondLst>
                    <p:cond delay="indefinite"/>
                  </p:stCondLst>
                  <p:endCondLst>
                    <p:cond evt="onStopAudio" delay="0">
                      <p:tgtEl>
                        <p:sldTgt/>
                      </p:tgtEl>
                    </p:cond>
                  </p:endCondLst>
                </p:cTn>
                <p:tgtEl>
                  <p:spTgt spid="24"/>
                </p:tgtEl>
              </p:cMediaNode>
            </p:audio>
            <p:audio>
              <p:cMediaNode vol="80000">
                <p:cTn id="6" fill="hold" display="0">
                  <p:stCondLst>
                    <p:cond delay="indefinite"/>
                  </p:stCondLst>
                  <p:endCondLst>
                    <p:cond evt="onStopAudio" delay="0">
                      <p:tgtEl>
                        <p:sldTgt/>
                      </p:tgtEl>
                    </p:cond>
                  </p:endCondLst>
                </p:cTn>
                <p:tgtEl>
                  <p:spTgt spid="25"/>
                </p:tgtEl>
              </p:cMediaNode>
            </p:audio>
            <p:audio>
              <p:cMediaNode vol="80000">
                <p:cTn id="7" display="0">
                  <p:stCondLst>
                    <p:cond delay="indefinite"/>
                  </p:stCondLst>
                  <p:endCondLst>
                    <p:cond evt="onStopAudio" delay="0">
                      <p:tgtEl>
                        <p:sldTgt/>
                      </p:tgtEl>
                    </p:cond>
                  </p:endCondLst>
                </p:cTn>
                <p:tgtEl>
                  <p:spTgt spid="15"/>
                </p:tgtEl>
              </p:cMediaNode>
            </p:audio>
            <p:audio>
              <p:cMediaNode vol="80000">
                <p:cTn id="8" display="0">
                  <p:stCondLst>
                    <p:cond delay="indefinite"/>
                  </p:stCondLst>
                  <p:endCondLst>
                    <p:cond evt="onStopAudio" delay="0">
                      <p:tgtEl>
                        <p:sldTgt/>
                      </p:tgtEl>
                    </p:cond>
                  </p:endCondLst>
                </p:cTn>
                <p:tgtEl>
                  <p:spTgt spid="16"/>
                </p:tgtEl>
              </p:cMediaNode>
            </p:audio>
            <p:audio>
              <p:cMediaNode vol="80000">
                <p:cTn id="9" fill="hold" display="0">
                  <p:stCondLst>
                    <p:cond delay="indefinite"/>
                  </p:stCondLst>
                  <p:endCondLst>
                    <p:cond evt="onStopAudio" delay="0">
                      <p:tgtEl>
                        <p:sldTgt/>
                      </p:tgtEl>
                    </p:cond>
                  </p:endCondLst>
                </p:cTn>
                <p:tgtEl>
                  <p:spTgt spid="2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938E-6AB0-8418-E159-921A7EF91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5EC48-4F45-DD85-F875-1A9F79FBE305}"/>
              </a:ext>
            </a:extLst>
          </p:cNvPr>
          <p:cNvSpPr>
            <a:spLocks noGrp="1"/>
          </p:cNvSpPr>
          <p:nvPr>
            <p:ph type="title"/>
          </p:nvPr>
        </p:nvSpPr>
        <p:spPr>
          <a:xfrm>
            <a:off x="158454" y="-118639"/>
            <a:ext cx="11842202" cy="1325563"/>
          </a:xfrm>
        </p:spPr>
        <p:txBody>
          <a:bodyPr/>
          <a:lstStyle/>
          <a:p>
            <a:r>
              <a:rPr lang="en-US"/>
              <a:t>Examples of LM-based TTS</a:t>
            </a:r>
          </a:p>
        </p:txBody>
      </p:sp>
      <p:sp>
        <p:nvSpPr>
          <p:cNvPr id="4" name="Slide Number Placeholder 3">
            <a:extLst>
              <a:ext uri="{FF2B5EF4-FFF2-40B4-BE49-F238E27FC236}">
                <a16:creationId xmlns:a16="http://schemas.microsoft.com/office/drawing/2014/main" id="{98FB1348-E7AF-8891-1816-F1FACE89C4D8}"/>
              </a:ext>
            </a:extLst>
          </p:cNvPr>
          <p:cNvSpPr>
            <a:spLocks noGrp="1"/>
          </p:cNvSpPr>
          <p:nvPr>
            <p:ph type="sldNum" sz="quarter" idx="12"/>
          </p:nvPr>
        </p:nvSpPr>
        <p:spPr>
          <a:xfrm>
            <a:off x="8737600" y="6245225"/>
            <a:ext cx="2844800" cy="476250"/>
          </a:xfrm>
        </p:spPr>
        <p:txBody>
          <a:bodyPr/>
          <a:lstStyle/>
          <a:p>
            <a:fld id="{E35E9E6D-B1E9-4F08-8E83-0E081C425F53}" type="slidenum">
              <a:rPr lang="en-US" smtClean="0"/>
              <a:pPr/>
              <a:t>82</a:t>
            </a:fld>
            <a:endParaRPr lang="en-US"/>
          </a:p>
        </p:txBody>
      </p:sp>
      <p:graphicFrame>
        <p:nvGraphicFramePr>
          <p:cNvPr id="3" name="表格 27">
            <a:extLst>
              <a:ext uri="{FF2B5EF4-FFF2-40B4-BE49-F238E27FC236}">
                <a16:creationId xmlns:a16="http://schemas.microsoft.com/office/drawing/2014/main" id="{22E4C73C-5D03-BC20-A23C-B3E91D857685}"/>
              </a:ext>
            </a:extLst>
          </p:cNvPr>
          <p:cNvGraphicFramePr>
            <a:graphicFrameLocks noGrp="1"/>
          </p:cNvGraphicFramePr>
          <p:nvPr>
            <p:extLst>
              <p:ext uri="{D42A27DB-BD31-4B8C-83A1-F6EECF244321}">
                <p14:modId xmlns:p14="http://schemas.microsoft.com/office/powerpoint/2010/main" val="3521199777"/>
              </p:ext>
            </p:extLst>
          </p:nvPr>
        </p:nvGraphicFramePr>
        <p:xfrm>
          <a:off x="2061633" y="1419272"/>
          <a:ext cx="8068733" cy="3711540"/>
        </p:xfrm>
        <a:graphic>
          <a:graphicData uri="http://schemas.openxmlformats.org/drawingml/2006/table">
            <a:tbl>
              <a:tblPr firstRow="1" bandRow="1">
                <a:tableStyleId>{69012ECD-51FC-41F1-AA8D-1B2483CD663E}</a:tableStyleId>
              </a:tblPr>
              <a:tblGrid>
                <a:gridCol w="2333509">
                  <a:extLst>
                    <a:ext uri="{9D8B030D-6E8A-4147-A177-3AD203B41FA5}">
                      <a16:colId xmlns:a16="http://schemas.microsoft.com/office/drawing/2014/main" val="3186760785"/>
                    </a:ext>
                  </a:extLst>
                </a:gridCol>
                <a:gridCol w="2866417">
                  <a:extLst>
                    <a:ext uri="{9D8B030D-6E8A-4147-A177-3AD203B41FA5}">
                      <a16:colId xmlns:a16="http://schemas.microsoft.com/office/drawing/2014/main" val="273366489"/>
                    </a:ext>
                  </a:extLst>
                </a:gridCol>
                <a:gridCol w="2868807">
                  <a:extLst>
                    <a:ext uri="{9D8B030D-6E8A-4147-A177-3AD203B41FA5}">
                      <a16:colId xmlns:a16="http://schemas.microsoft.com/office/drawing/2014/main" val="1744052306"/>
                    </a:ext>
                  </a:extLst>
                </a:gridCol>
              </a:tblGrid>
              <a:tr h="7439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Emotion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Chinese Prompt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VALL-E </a:t>
                      </a:r>
                      <a:r>
                        <a:rPr lang="en-US" altLang="zh-CN" sz="2000" b="0" kern="1200">
                          <a:solidFill>
                            <a:schemeClr val="tx1"/>
                          </a:solidFill>
                          <a:latin typeface="+mn-lt"/>
                          <a:ea typeface="+mn-ea"/>
                          <a:cs typeface="+mn-cs"/>
                        </a:rPr>
                        <a:t>X</a:t>
                      </a:r>
                      <a:endParaRPr lang="en-US" sz="2000" b="0" kern="1200">
                        <a:solidFill>
                          <a:schemeClr val="tx1"/>
                        </a:solidFill>
                        <a:latin typeface="+mn-lt"/>
                        <a:ea typeface="+mn-ea"/>
                        <a:cs typeface="+mn-cs"/>
                      </a:endParaRPr>
                    </a:p>
                  </a:txBody>
                  <a:tcPr anchor="ctr"/>
                </a:tc>
                <a:extLst>
                  <a:ext uri="{0D108BD9-81ED-4DB2-BD59-A6C34878D82A}">
                    <a16:rowId xmlns:a16="http://schemas.microsoft.com/office/drawing/2014/main" val="680700335"/>
                  </a:ext>
                </a:extLst>
              </a:tr>
              <a:tr h="8182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Angry</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3721251177"/>
                  </a:ext>
                </a:extLst>
              </a:tr>
              <a:tr h="71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Happy</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1566718755"/>
                  </a:ext>
                </a:extLst>
              </a:tr>
              <a:tr h="71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Surprise</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966612521"/>
                  </a:ext>
                </a:extLst>
              </a:tr>
              <a:tr h="71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mn-ea"/>
                          <a:cs typeface="+mn-cs"/>
                        </a:rPr>
                        <a:t>Sad</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3162513218"/>
                  </a:ext>
                </a:extLst>
              </a:tr>
            </a:tbl>
          </a:graphicData>
        </a:graphic>
      </p:graphicFrame>
      <p:pic>
        <p:nvPicPr>
          <p:cNvPr id="8" name="113_Angry_refer.zh">
            <a:hlinkClick r:id="" action="ppaction://media"/>
            <a:extLst>
              <a:ext uri="{FF2B5EF4-FFF2-40B4-BE49-F238E27FC236}">
                <a16:creationId xmlns:a16="http://schemas.microsoft.com/office/drawing/2014/main" id="{FF1F5AEC-83C4-DB07-09B5-EBC67A2C2D31}"/>
              </a:ext>
            </a:extLst>
          </p:cNvPr>
          <p:cNvPicPr preferRelativeResize="0">
            <a:picLocks/>
          </p:cNvPicPr>
          <p:nvPr>
            <a:audioFile r:link="rId2"/>
            <p:extLst>
              <p:ext uri="{DAA4B4D4-6D71-4841-9C94-3DE7FCFB9230}">
                <p14:media xmlns:p14="http://schemas.microsoft.com/office/powerpoint/2010/main" r:embed="rId1"/>
              </p:ext>
            </p:extLst>
          </p:nvPr>
        </p:nvPicPr>
        <p:blipFill>
          <a:blip r:embed="rId19"/>
          <a:stretch>
            <a:fillRect/>
          </a:stretch>
        </p:blipFill>
        <p:spPr>
          <a:xfrm>
            <a:off x="5666249" y="2349930"/>
            <a:ext cx="457200" cy="457200"/>
          </a:xfrm>
          <a:prstGeom prst="rect">
            <a:avLst/>
          </a:prstGeom>
        </p:spPr>
      </p:pic>
      <p:pic>
        <p:nvPicPr>
          <p:cNvPr id="9" name="113_Angry_output.en">
            <a:hlinkClick r:id="" action="ppaction://media"/>
            <a:extLst>
              <a:ext uri="{FF2B5EF4-FFF2-40B4-BE49-F238E27FC236}">
                <a16:creationId xmlns:a16="http://schemas.microsoft.com/office/drawing/2014/main" id="{F63F169B-8AA4-9BA8-8D99-AAD9754059B2}"/>
              </a:ext>
            </a:extLst>
          </p:cNvPr>
          <p:cNvPicPr preferRelativeResize="0">
            <a:picLocks/>
          </p:cNvPicPr>
          <p:nvPr>
            <a:audioFile r:link="rId4"/>
            <p:extLst>
              <p:ext uri="{DAA4B4D4-6D71-4841-9C94-3DE7FCFB9230}">
                <p14:media xmlns:p14="http://schemas.microsoft.com/office/powerpoint/2010/main" r:embed="rId3"/>
              </p:ext>
            </p:extLst>
          </p:nvPr>
        </p:nvPicPr>
        <p:blipFill>
          <a:blip r:embed="rId19"/>
          <a:stretch>
            <a:fillRect/>
          </a:stretch>
        </p:blipFill>
        <p:spPr>
          <a:xfrm>
            <a:off x="8569583" y="2349930"/>
            <a:ext cx="457200" cy="457200"/>
          </a:xfrm>
          <a:prstGeom prst="rect">
            <a:avLst/>
          </a:prstGeom>
        </p:spPr>
      </p:pic>
      <p:pic>
        <p:nvPicPr>
          <p:cNvPr id="11" name="228_Happy_refer.zh">
            <a:hlinkClick r:id="" action="ppaction://media"/>
            <a:extLst>
              <a:ext uri="{FF2B5EF4-FFF2-40B4-BE49-F238E27FC236}">
                <a16:creationId xmlns:a16="http://schemas.microsoft.com/office/drawing/2014/main" id="{40D382A6-6555-5F6F-7640-F16DDCF5BD5B}"/>
              </a:ext>
            </a:extLst>
          </p:cNvPr>
          <p:cNvPicPr preferRelativeResize="0">
            <a:picLocks/>
          </p:cNvPicPr>
          <p:nvPr>
            <a:audioFile r:link="rId6"/>
            <p:extLst>
              <p:ext uri="{DAA4B4D4-6D71-4841-9C94-3DE7FCFB9230}">
                <p14:media xmlns:p14="http://schemas.microsoft.com/office/powerpoint/2010/main" r:embed="rId5"/>
              </p:ext>
            </p:extLst>
          </p:nvPr>
        </p:nvPicPr>
        <p:blipFill>
          <a:blip r:embed="rId19"/>
          <a:stretch>
            <a:fillRect/>
          </a:stretch>
        </p:blipFill>
        <p:spPr>
          <a:xfrm>
            <a:off x="5666249" y="3142039"/>
            <a:ext cx="457200" cy="457200"/>
          </a:xfrm>
          <a:prstGeom prst="rect">
            <a:avLst/>
          </a:prstGeom>
        </p:spPr>
      </p:pic>
      <p:pic>
        <p:nvPicPr>
          <p:cNvPr id="12" name="228_Happy_output.en">
            <a:hlinkClick r:id="" action="ppaction://media"/>
            <a:extLst>
              <a:ext uri="{FF2B5EF4-FFF2-40B4-BE49-F238E27FC236}">
                <a16:creationId xmlns:a16="http://schemas.microsoft.com/office/drawing/2014/main" id="{89FE69DD-954F-133C-A57D-8AD5BEBA7607}"/>
              </a:ext>
            </a:extLst>
          </p:cNvPr>
          <p:cNvPicPr preferRelativeResize="0">
            <a:picLocks/>
          </p:cNvPicPr>
          <p:nvPr>
            <a:audioFile r:link="rId8"/>
            <p:extLst>
              <p:ext uri="{DAA4B4D4-6D71-4841-9C94-3DE7FCFB9230}">
                <p14:media xmlns:p14="http://schemas.microsoft.com/office/powerpoint/2010/main" r:embed="rId7"/>
              </p:ext>
            </p:extLst>
          </p:nvPr>
        </p:nvPicPr>
        <p:blipFill>
          <a:blip r:embed="rId19"/>
          <a:stretch>
            <a:fillRect/>
          </a:stretch>
        </p:blipFill>
        <p:spPr>
          <a:xfrm>
            <a:off x="8569583" y="3142039"/>
            <a:ext cx="457200" cy="457200"/>
          </a:xfrm>
          <a:prstGeom prst="rect">
            <a:avLst/>
          </a:prstGeom>
        </p:spPr>
      </p:pic>
      <p:pic>
        <p:nvPicPr>
          <p:cNvPr id="18" name="689_Surprise_refer.zh">
            <a:hlinkClick r:id="" action="ppaction://media"/>
            <a:extLst>
              <a:ext uri="{FF2B5EF4-FFF2-40B4-BE49-F238E27FC236}">
                <a16:creationId xmlns:a16="http://schemas.microsoft.com/office/drawing/2014/main" id="{1975D867-E37F-32B0-4A43-1AB2ACD36842}"/>
              </a:ext>
            </a:extLst>
          </p:cNvPr>
          <p:cNvPicPr preferRelativeResize="0">
            <a:picLocks/>
          </p:cNvPicPr>
          <p:nvPr>
            <a:audioFile r:link="rId10"/>
            <p:extLst>
              <p:ext uri="{DAA4B4D4-6D71-4841-9C94-3DE7FCFB9230}">
                <p14:media xmlns:p14="http://schemas.microsoft.com/office/powerpoint/2010/main" r:embed="rId9"/>
              </p:ext>
            </p:extLst>
          </p:nvPr>
        </p:nvPicPr>
        <p:blipFill>
          <a:blip r:embed="rId19"/>
          <a:stretch>
            <a:fillRect/>
          </a:stretch>
        </p:blipFill>
        <p:spPr>
          <a:xfrm>
            <a:off x="5666249" y="3859516"/>
            <a:ext cx="457200" cy="457200"/>
          </a:xfrm>
          <a:prstGeom prst="rect">
            <a:avLst/>
          </a:prstGeom>
        </p:spPr>
      </p:pic>
      <p:pic>
        <p:nvPicPr>
          <p:cNvPr id="21" name="689_Surprise_output.en">
            <a:hlinkClick r:id="" action="ppaction://media"/>
            <a:extLst>
              <a:ext uri="{FF2B5EF4-FFF2-40B4-BE49-F238E27FC236}">
                <a16:creationId xmlns:a16="http://schemas.microsoft.com/office/drawing/2014/main" id="{C29D981B-3956-57B0-69C0-C15A08F052BA}"/>
              </a:ext>
            </a:extLst>
          </p:cNvPr>
          <p:cNvPicPr preferRelativeResize="0">
            <a:picLocks/>
          </p:cNvPicPr>
          <p:nvPr>
            <a:audioFile r:link="rId12"/>
            <p:extLst>
              <p:ext uri="{DAA4B4D4-6D71-4841-9C94-3DE7FCFB9230}">
                <p14:media xmlns:p14="http://schemas.microsoft.com/office/powerpoint/2010/main" r:embed="rId11"/>
              </p:ext>
            </p:extLst>
          </p:nvPr>
        </p:nvPicPr>
        <p:blipFill>
          <a:blip r:embed="rId19"/>
          <a:stretch>
            <a:fillRect/>
          </a:stretch>
        </p:blipFill>
        <p:spPr>
          <a:xfrm>
            <a:off x="8569583" y="3859516"/>
            <a:ext cx="457200" cy="457200"/>
          </a:xfrm>
          <a:prstGeom prst="rect">
            <a:avLst/>
          </a:prstGeom>
        </p:spPr>
      </p:pic>
      <p:pic>
        <p:nvPicPr>
          <p:cNvPr id="27" name="260_Sad_refer.zh">
            <a:hlinkClick r:id="" action="ppaction://media"/>
            <a:extLst>
              <a:ext uri="{FF2B5EF4-FFF2-40B4-BE49-F238E27FC236}">
                <a16:creationId xmlns:a16="http://schemas.microsoft.com/office/drawing/2014/main" id="{38DFD535-11B3-C22E-1744-E54E417F4AAC}"/>
              </a:ext>
            </a:extLst>
          </p:cNvPr>
          <p:cNvPicPr preferRelativeResize="0">
            <a:picLocks/>
          </p:cNvPicPr>
          <p:nvPr>
            <a:audioFile r:link="rId14"/>
            <p:extLst>
              <p:ext uri="{DAA4B4D4-6D71-4841-9C94-3DE7FCFB9230}">
                <p14:media xmlns:p14="http://schemas.microsoft.com/office/powerpoint/2010/main" r:embed="rId13"/>
              </p:ext>
            </p:extLst>
          </p:nvPr>
        </p:nvPicPr>
        <p:blipFill>
          <a:blip r:embed="rId19"/>
          <a:stretch>
            <a:fillRect/>
          </a:stretch>
        </p:blipFill>
        <p:spPr>
          <a:xfrm>
            <a:off x="5666249" y="4564543"/>
            <a:ext cx="457200" cy="457200"/>
          </a:xfrm>
          <a:prstGeom prst="rect">
            <a:avLst/>
          </a:prstGeom>
        </p:spPr>
      </p:pic>
      <p:pic>
        <p:nvPicPr>
          <p:cNvPr id="28" name="260_Sad_output.en">
            <a:hlinkClick r:id="" action="ppaction://media"/>
            <a:extLst>
              <a:ext uri="{FF2B5EF4-FFF2-40B4-BE49-F238E27FC236}">
                <a16:creationId xmlns:a16="http://schemas.microsoft.com/office/drawing/2014/main" id="{653091BE-F565-6D3C-F36A-F735609B7D6B}"/>
              </a:ext>
            </a:extLst>
          </p:cNvPr>
          <p:cNvPicPr preferRelativeResize="0">
            <a:picLocks/>
          </p:cNvPicPr>
          <p:nvPr>
            <a:audioFile r:link="rId16"/>
            <p:extLst>
              <p:ext uri="{DAA4B4D4-6D71-4841-9C94-3DE7FCFB9230}">
                <p14:media xmlns:p14="http://schemas.microsoft.com/office/powerpoint/2010/main" r:embed="rId15"/>
              </p:ext>
            </p:extLst>
          </p:nvPr>
        </p:nvPicPr>
        <p:blipFill>
          <a:blip r:embed="rId19"/>
          <a:stretch>
            <a:fillRect/>
          </a:stretch>
        </p:blipFill>
        <p:spPr>
          <a:xfrm>
            <a:off x="8569583" y="4564543"/>
            <a:ext cx="457200" cy="457200"/>
          </a:xfrm>
          <a:prstGeom prst="rect">
            <a:avLst/>
          </a:prstGeom>
        </p:spPr>
      </p:pic>
      <p:sp>
        <p:nvSpPr>
          <p:cNvPr id="32" name="TextBox 31">
            <a:extLst>
              <a:ext uri="{FF2B5EF4-FFF2-40B4-BE49-F238E27FC236}">
                <a16:creationId xmlns:a16="http://schemas.microsoft.com/office/drawing/2014/main" id="{D3C54445-D340-2619-81AA-0E15A87C489D}"/>
              </a:ext>
            </a:extLst>
          </p:cNvPr>
          <p:cNvSpPr txBox="1"/>
          <p:nvPr/>
        </p:nvSpPr>
        <p:spPr>
          <a:xfrm>
            <a:off x="4743875" y="5291173"/>
            <a:ext cx="2047355" cy="369332"/>
          </a:xfrm>
          <a:prstGeom prst="rect">
            <a:avLst/>
          </a:prstGeom>
          <a:noFill/>
        </p:spPr>
        <p:txBody>
          <a:bodyPr wrap="none" rtlCol="0">
            <a:spAutoFit/>
          </a:bodyPr>
          <a:lstStyle/>
          <a:p>
            <a:r>
              <a:rPr lang="en-US"/>
              <a:t>Chinese </a:t>
            </a:r>
            <a:r>
              <a:rPr lang="en-US">
                <a:sym typeface="Wingdings" panose="05000000000000000000" pitchFamily="2" charset="2"/>
              </a:rPr>
              <a:t> English</a:t>
            </a:r>
            <a:endParaRPr lang="en-US"/>
          </a:p>
        </p:txBody>
      </p:sp>
    </p:spTree>
    <p:extLst>
      <p:ext uri="{BB962C8B-B14F-4D97-AF65-F5344CB8AC3E}">
        <p14:creationId xmlns:p14="http://schemas.microsoft.com/office/powerpoint/2010/main" val="19903377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11"/>
                </p:tgtEl>
              </p:cMediaNode>
            </p:audio>
            <p:audio>
              <p:cMediaNode vol="80000">
                <p:cTn id="5" fill="hold" display="0">
                  <p:stCondLst>
                    <p:cond delay="indefinite"/>
                  </p:stCondLst>
                  <p:endCondLst>
                    <p:cond evt="onStopAudio" delay="0">
                      <p:tgtEl>
                        <p:sldTgt/>
                      </p:tgtEl>
                    </p:cond>
                  </p:endCondLst>
                </p:cTn>
                <p:tgtEl>
                  <p:spTgt spid="12"/>
                </p:tgtEl>
              </p:cMediaNode>
            </p:audio>
            <p:audio>
              <p:cMediaNode vol="80000">
                <p:cTn id="6" fill="hold" display="0">
                  <p:stCondLst>
                    <p:cond delay="indefinite"/>
                  </p:stCondLst>
                  <p:endCondLst>
                    <p:cond evt="onStopAudio" delay="0">
                      <p:tgtEl>
                        <p:sldTgt/>
                      </p:tgtEl>
                    </p:cond>
                  </p:endCondLst>
                </p:cTn>
                <p:tgtEl>
                  <p:spTgt spid="18"/>
                </p:tgtEl>
              </p:cMediaNode>
            </p:audio>
            <p:audio>
              <p:cMediaNode vol="80000">
                <p:cTn id="7" fill="hold" display="0">
                  <p:stCondLst>
                    <p:cond delay="indefinite"/>
                  </p:stCondLst>
                  <p:endCondLst>
                    <p:cond evt="onStopAudio" delay="0">
                      <p:tgtEl>
                        <p:sldTgt/>
                      </p:tgtEl>
                    </p:cond>
                  </p:endCondLst>
                </p:cTn>
                <p:tgtEl>
                  <p:spTgt spid="21"/>
                </p:tgtEl>
              </p:cMediaNode>
            </p:audio>
            <p:audio>
              <p:cMediaNode vol="80000">
                <p:cTn id="8" fill="hold" display="0">
                  <p:stCondLst>
                    <p:cond delay="indefinite"/>
                  </p:stCondLst>
                  <p:endCondLst>
                    <p:cond evt="onStopAudio" delay="0">
                      <p:tgtEl>
                        <p:sldTgt/>
                      </p:tgtEl>
                    </p:cond>
                  </p:endCondLst>
                </p:cTn>
                <p:tgtEl>
                  <p:spTgt spid="27"/>
                </p:tgtEl>
              </p:cMediaNode>
            </p:audio>
            <p:audio>
              <p:cMediaNode vol="80000">
                <p:cTn id="9" fill="hold" display="0">
                  <p:stCondLst>
                    <p:cond delay="indefinite"/>
                  </p:stCondLst>
                  <p:endCondLst>
                    <p:cond evt="onStopAudio" delay="0">
                      <p:tgtEl>
                        <p:sldTgt/>
                      </p:tgtEl>
                    </p:cond>
                  </p:endCondLst>
                </p:cTn>
                <p:tgtEl>
                  <p:spTgt spid="2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A5A-C415-B80B-B826-521311AFB87E}"/>
              </a:ext>
            </a:extLst>
          </p:cNvPr>
          <p:cNvSpPr>
            <a:spLocks noGrp="1"/>
          </p:cNvSpPr>
          <p:nvPr>
            <p:ph type="title"/>
          </p:nvPr>
        </p:nvSpPr>
        <p:spPr>
          <a:xfrm>
            <a:off x="152394" y="-112600"/>
            <a:ext cx="10515600" cy="1325563"/>
          </a:xfrm>
        </p:spPr>
        <p:txBody>
          <a:bodyPr/>
          <a:lstStyle/>
          <a:p>
            <a:r>
              <a:rPr lang="en-US" sz="3200"/>
              <a:t>Robustness Problem of the LM-based TTS</a:t>
            </a:r>
            <a:endParaRPr lang="en-US"/>
          </a:p>
        </p:txBody>
      </p:sp>
      <p:sp>
        <p:nvSpPr>
          <p:cNvPr id="3" name="Content Placeholder 2">
            <a:extLst>
              <a:ext uri="{FF2B5EF4-FFF2-40B4-BE49-F238E27FC236}">
                <a16:creationId xmlns:a16="http://schemas.microsoft.com/office/drawing/2014/main" id="{B845B764-E4E1-6FEB-D1DD-6E5FAB85070E}"/>
              </a:ext>
            </a:extLst>
          </p:cNvPr>
          <p:cNvSpPr>
            <a:spLocks noGrp="1"/>
          </p:cNvSpPr>
          <p:nvPr>
            <p:ph idx="1"/>
          </p:nvPr>
        </p:nvSpPr>
        <p:spPr>
          <a:xfrm>
            <a:off x="609600" y="990600"/>
            <a:ext cx="11055352" cy="5102226"/>
          </a:xfrm>
        </p:spPr>
        <p:txBody>
          <a:bodyPr/>
          <a:lstStyle/>
          <a:p>
            <a:r>
              <a:rPr lang="en-US" sz="1800" b="1"/>
              <a:t>Robustness Problem</a:t>
            </a:r>
            <a:r>
              <a:rPr lang="en-US" sz="1800"/>
              <a:t>:</a:t>
            </a:r>
            <a:r>
              <a:rPr lang="zh-CN" altLang="en-US" sz="1800"/>
              <a:t> </a:t>
            </a:r>
            <a:r>
              <a:rPr lang="en-US" altLang="zh-CN" sz="1800"/>
              <a:t>Sampling based AR prediction may introduce errors for each frame, and these errors may be propagated </a:t>
            </a:r>
            <a:r>
              <a:rPr lang="en-HK" altLang="zh-CN" sz="1800"/>
              <a:t> and amplified in the following steps.</a:t>
            </a:r>
            <a:r>
              <a:rPr lang="zh-CN" altLang="en-US" sz="1800"/>
              <a:t> </a:t>
            </a:r>
            <a:endParaRPr lang="en-HK" altLang="zh-CN" sz="1800"/>
          </a:p>
        </p:txBody>
      </p:sp>
      <p:sp>
        <p:nvSpPr>
          <p:cNvPr id="4" name="Slide Number Placeholder 3">
            <a:extLst>
              <a:ext uri="{FF2B5EF4-FFF2-40B4-BE49-F238E27FC236}">
                <a16:creationId xmlns:a16="http://schemas.microsoft.com/office/drawing/2014/main" id="{1235AE5F-2E88-3127-8376-C09D1DDE7982}"/>
              </a:ext>
            </a:extLst>
          </p:cNvPr>
          <p:cNvSpPr>
            <a:spLocks noGrp="1"/>
          </p:cNvSpPr>
          <p:nvPr>
            <p:ph type="sldNum" sz="quarter" idx="12"/>
          </p:nvPr>
        </p:nvSpPr>
        <p:spPr/>
        <p:txBody>
          <a:bodyPr/>
          <a:lstStyle/>
          <a:p>
            <a:fld id="{E35E9E6D-B1E9-4F08-8E83-0E081C425F53}" type="slidenum">
              <a:rPr lang="en-US" smtClean="0"/>
              <a:t>83</a:t>
            </a:fld>
            <a:endParaRPr lang="en-US"/>
          </a:p>
        </p:txBody>
      </p:sp>
      <p:pic>
        <p:nvPicPr>
          <p:cNvPr id="6" name="Picture 5">
            <a:extLst>
              <a:ext uri="{FF2B5EF4-FFF2-40B4-BE49-F238E27FC236}">
                <a16:creationId xmlns:a16="http://schemas.microsoft.com/office/drawing/2014/main" id="{3F22E26E-4DDF-1FBD-18C8-31AA2EB1B742}"/>
              </a:ext>
            </a:extLst>
          </p:cNvPr>
          <p:cNvPicPr>
            <a:picLocks noChangeAspect="1"/>
          </p:cNvPicPr>
          <p:nvPr/>
        </p:nvPicPr>
        <p:blipFill>
          <a:blip r:embed="rId3"/>
          <a:stretch>
            <a:fillRect/>
          </a:stretch>
        </p:blipFill>
        <p:spPr>
          <a:xfrm>
            <a:off x="744285" y="2375446"/>
            <a:ext cx="3093634" cy="2716974"/>
          </a:xfrm>
          <a:prstGeom prst="rect">
            <a:avLst/>
          </a:prstGeom>
        </p:spPr>
      </p:pic>
      <p:sp>
        <p:nvSpPr>
          <p:cNvPr id="7" name="TextBox 6">
            <a:extLst>
              <a:ext uri="{FF2B5EF4-FFF2-40B4-BE49-F238E27FC236}">
                <a16:creationId xmlns:a16="http://schemas.microsoft.com/office/drawing/2014/main" id="{D625E827-B5BE-66D8-8DBA-1032C1B9CA6E}"/>
              </a:ext>
            </a:extLst>
          </p:cNvPr>
          <p:cNvSpPr txBox="1"/>
          <p:nvPr/>
        </p:nvSpPr>
        <p:spPr>
          <a:xfrm>
            <a:off x="1727486" y="1975336"/>
            <a:ext cx="1127232" cy="400110"/>
          </a:xfrm>
          <a:prstGeom prst="rect">
            <a:avLst/>
          </a:prstGeom>
          <a:noFill/>
        </p:spPr>
        <p:txBody>
          <a:bodyPr wrap="none" rtlCol="0">
            <a:spAutoFit/>
          </a:bodyPr>
          <a:lstStyle/>
          <a:p>
            <a:r>
              <a:rPr lang="en-US" sz="2000" b="1">
                <a:ea typeface="等线" panose="02010600030101010101" pitchFamily="2" charset="-122"/>
              </a:rPr>
              <a:t>RALL-E</a:t>
            </a:r>
          </a:p>
        </p:txBody>
      </p:sp>
      <p:pic>
        <p:nvPicPr>
          <p:cNvPr id="9" name="Picture 8">
            <a:extLst>
              <a:ext uri="{FF2B5EF4-FFF2-40B4-BE49-F238E27FC236}">
                <a16:creationId xmlns:a16="http://schemas.microsoft.com/office/drawing/2014/main" id="{36D82C41-4DD8-926D-3927-1E10595CFCAB}"/>
              </a:ext>
            </a:extLst>
          </p:cNvPr>
          <p:cNvPicPr>
            <a:picLocks noChangeAspect="1"/>
          </p:cNvPicPr>
          <p:nvPr/>
        </p:nvPicPr>
        <p:blipFill>
          <a:blip r:embed="rId4"/>
          <a:stretch>
            <a:fillRect/>
          </a:stretch>
        </p:blipFill>
        <p:spPr>
          <a:xfrm>
            <a:off x="5696877" y="4227439"/>
            <a:ext cx="5377715" cy="1925186"/>
          </a:xfrm>
          <a:prstGeom prst="rect">
            <a:avLst/>
          </a:prstGeom>
        </p:spPr>
      </p:pic>
      <p:pic>
        <p:nvPicPr>
          <p:cNvPr id="11" name="Picture 10">
            <a:extLst>
              <a:ext uri="{FF2B5EF4-FFF2-40B4-BE49-F238E27FC236}">
                <a16:creationId xmlns:a16="http://schemas.microsoft.com/office/drawing/2014/main" id="{158FD575-61E7-A648-763D-09A4DFF4D326}"/>
              </a:ext>
            </a:extLst>
          </p:cNvPr>
          <p:cNvPicPr>
            <a:picLocks noChangeAspect="1"/>
          </p:cNvPicPr>
          <p:nvPr/>
        </p:nvPicPr>
        <p:blipFill>
          <a:blip r:embed="rId5"/>
          <a:stretch>
            <a:fillRect/>
          </a:stretch>
        </p:blipFill>
        <p:spPr>
          <a:xfrm>
            <a:off x="5696877" y="1660895"/>
            <a:ext cx="4456583" cy="2265352"/>
          </a:xfrm>
          <a:prstGeom prst="rect">
            <a:avLst/>
          </a:prstGeom>
        </p:spPr>
      </p:pic>
      <p:sp>
        <p:nvSpPr>
          <p:cNvPr id="12" name="TextBox 11">
            <a:extLst>
              <a:ext uri="{FF2B5EF4-FFF2-40B4-BE49-F238E27FC236}">
                <a16:creationId xmlns:a16="http://schemas.microsoft.com/office/drawing/2014/main" id="{5460ABC5-ADE2-85E9-188F-DD8C7B86BAA3}"/>
              </a:ext>
            </a:extLst>
          </p:cNvPr>
          <p:cNvSpPr txBox="1"/>
          <p:nvPr/>
        </p:nvSpPr>
        <p:spPr>
          <a:xfrm>
            <a:off x="4566723" y="2593516"/>
            <a:ext cx="1112805" cy="400110"/>
          </a:xfrm>
          <a:prstGeom prst="rect">
            <a:avLst/>
          </a:prstGeom>
          <a:noFill/>
        </p:spPr>
        <p:txBody>
          <a:bodyPr wrap="none" rtlCol="0">
            <a:spAutoFit/>
          </a:bodyPr>
          <a:lstStyle/>
          <a:p>
            <a:r>
              <a:rPr lang="en-US" sz="2000" b="1">
                <a:ea typeface="等线" panose="02010600030101010101" pitchFamily="2" charset="-122"/>
              </a:rPr>
              <a:t>ELLA-V</a:t>
            </a:r>
          </a:p>
        </p:txBody>
      </p:sp>
      <p:sp>
        <p:nvSpPr>
          <p:cNvPr id="13" name="TextBox 12">
            <a:extLst>
              <a:ext uri="{FF2B5EF4-FFF2-40B4-BE49-F238E27FC236}">
                <a16:creationId xmlns:a16="http://schemas.microsoft.com/office/drawing/2014/main" id="{F0DA9DDF-8C19-E5C9-533E-19B4DD33C317}"/>
              </a:ext>
            </a:extLst>
          </p:cNvPr>
          <p:cNvSpPr txBox="1"/>
          <p:nvPr/>
        </p:nvSpPr>
        <p:spPr>
          <a:xfrm>
            <a:off x="4329287" y="4989977"/>
            <a:ext cx="1350241" cy="400110"/>
          </a:xfrm>
          <a:prstGeom prst="rect">
            <a:avLst/>
          </a:prstGeom>
          <a:noFill/>
        </p:spPr>
        <p:txBody>
          <a:bodyPr wrap="none" rtlCol="0">
            <a:spAutoFit/>
          </a:bodyPr>
          <a:lstStyle/>
          <a:p>
            <a:r>
              <a:rPr lang="en-US" sz="2000" b="1">
                <a:ea typeface="等线" panose="02010600030101010101" pitchFamily="2" charset="-122"/>
              </a:rPr>
              <a:t>VALL-E R</a:t>
            </a:r>
          </a:p>
        </p:txBody>
      </p:sp>
      <p:cxnSp>
        <p:nvCxnSpPr>
          <p:cNvPr id="15" name="Straight Connector 14">
            <a:extLst>
              <a:ext uri="{FF2B5EF4-FFF2-40B4-BE49-F238E27FC236}">
                <a16:creationId xmlns:a16="http://schemas.microsoft.com/office/drawing/2014/main" id="{36D0F137-A6E3-067A-B6C1-AD0912E60BB3}"/>
              </a:ext>
            </a:extLst>
          </p:cNvPr>
          <p:cNvCxnSpPr>
            <a:cxnSpLocks/>
          </p:cNvCxnSpPr>
          <p:nvPr/>
        </p:nvCxnSpPr>
        <p:spPr>
          <a:xfrm>
            <a:off x="4203700" y="2060294"/>
            <a:ext cx="0" cy="403253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5EDABE-0E5C-DE34-4570-F45CFAFB47BE}"/>
              </a:ext>
            </a:extLst>
          </p:cNvPr>
          <p:cNvCxnSpPr>
            <a:cxnSpLocks/>
          </p:cNvCxnSpPr>
          <p:nvPr/>
        </p:nvCxnSpPr>
        <p:spPr>
          <a:xfrm flipH="1">
            <a:off x="4203700" y="4111856"/>
            <a:ext cx="680400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DDDCC7-D5D4-6561-7D4B-4E87ED30186F}"/>
              </a:ext>
            </a:extLst>
          </p:cNvPr>
          <p:cNvSpPr txBox="1"/>
          <p:nvPr/>
        </p:nvSpPr>
        <p:spPr>
          <a:xfrm>
            <a:off x="101094" y="6228081"/>
            <a:ext cx="8284640" cy="600164"/>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Xin et al., RALL-E: Robust Codec Language Modeling with Chain-of-Thought Prompting for Text-to-Speech Synthesis, </a:t>
            </a:r>
            <a:r>
              <a:rPr lang="en-US" err="1"/>
              <a:t>arxiv</a:t>
            </a:r>
            <a:r>
              <a:rPr lang="en-US"/>
              <a:t> 2024.</a:t>
            </a:r>
          </a:p>
          <a:p>
            <a:r>
              <a:rPr lang="en-US"/>
              <a:t>Song et al., ELLA-V: Stable Neural Codec Language Modeling with Alignment-guided Sequence Reordering, </a:t>
            </a:r>
            <a:r>
              <a:rPr lang="en-US" err="1"/>
              <a:t>arxiv</a:t>
            </a:r>
            <a:r>
              <a:rPr lang="en-US"/>
              <a:t> 2024.</a:t>
            </a:r>
          </a:p>
          <a:p>
            <a:r>
              <a:rPr lang="en-US"/>
              <a:t>Han et al., VALL-E R: Robust and Efficient Zero-Shot Text-to-Speech Synthesis via Monotonic Alignment, </a:t>
            </a:r>
            <a:r>
              <a:rPr lang="en-US" err="1"/>
              <a:t>arxiv</a:t>
            </a:r>
            <a:r>
              <a:rPr lang="en-US"/>
              <a:t> 2024.</a:t>
            </a:r>
          </a:p>
        </p:txBody>
      </p:sp>
      <p:sp>
        <p:nvSpPr>
          <p:cNvPr id="5" name="TextBox 4">
            <a:extLst>
              <a:ext uri="{FF2B5EF4-FFF2-40B4-BE49-F238E27FC236}">
                <a16:creationId xmlns:a16="http://schemas.microsoft.com/office/drawing/2014/main" id="{C6FFDCFA-29D0-F1FB-84EA-8CDA2B1FFAE5}"/>
              </a:ext>
            </a:extLst>
          </p:cNvPr>
          <p:cNvSpPr txBox="1"/>
          <p:nvPr/>
        </p:nvSpPr>
        <p:spPr>
          <a:xfrm>
            <a:off x="609600" y="5230890"/>
            <a:ext cx="3363004" cy="738664"/>
          </a:xfrm>
          <a:prstGeom prst="rect">
            <a:avLst/>
          </a:prstGeom>
          <a:noFill/>
        </p:spPr>
        <p:txBody>
          <a:bodyPr wrap="square" rtlCol="0">
            <a:spAutoFit/>
          </a:bodyPr>
          <a:lstStyle/>
          <a:p>
            <a:pPr algn="just"/>
            <a:r>
              <a:rPr lang="en-HK" altLang="zh-CN" sz="1400">
                <a:ea typeface="等线" panose="02010600030101010101" pitchFamily="2" charset="-122"/>
              </a:rPr>
              <a:t>Predict the </a:t>
            </a:r>
            <a:r>
              <a:rPr lang="en-US" altLang="zh-CN" sz="1400">
                <a:ea typeface="等线" panose="02010600030101010101" pitchFamily="2" charset="-122"/>
              </a:rPr>
              <a:t>duration first, based on which, the attention window for phoneme can be defined.</a:t>
            </a:r>
            <a:endParaRPr lang="en-US" sz="1400">
              <a:ea typeface="等线" panose="02010600030101010101" pitchFamily="2" charset="-122"/>
            </a:endParaRPr>
          </a:p>
        </p:txBody>
      </p:sp>
    </p:spTree>
    <p:extLst>
      <p:ext uri="{BB962C8B-B14F-4D97-AF65-F5344CB8AC3E}">
        <p14:creationId xmlns:p14="http://schemas.microsoft.com/office/powerpoint/2010/main" val="2916475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Title 1"/>
          <p:cNvSpPr>
            <a:spLocks noGrp="1"/>
          </p:cNvSpPr>
          <p:nvPr>
            <p:ph type="title"/>
          </p:nvPr>
        </p:nvSpPr>
        <p:spPr/>
        <p:txBody>
          <a:bodyPr/>
          <a:lstStyle/>
          <a:p>
            <a:r>
              <a:rPr lang="en-US" sz="3200"/>
              <a:t>Robustness Problem of the LM-based TTS</a:t>
            </a:r>
            <a:endParaRPr/>
          </a:p>
        </p:txBody>
      </p:sp>
      <p:sp>
        <p:nvSpPr>
          <p:cNvPr id="786" name="Slide Number Placeholder 5"/>
          <p:cNvSpPr>
            <a:spLocks noGrp="1"/>
          </p:cNvSpPr>
          <p:nvPr>
            <p:ph type="sldNum" sz="quarter" idx="12"/>
          </p:nvPr>
        </p:nvSpPr>
        <p:spPr/>
        <p:txBody>
          <a:bodyPr/>
          <a:lstStyle/>
          <a:p>
            <a:fld id="{E35E9E6D-B1E9-4F08-8E83-0E081C425F53}" type="slidenum">
              <a:rPr/>
              <a:t>84</a:t>
            </a:fld>
            <a:endParaRPr lang="de-DE"/>
          </a:p>
        </p:txBody>
      </p:sp>
      <p:pic>
        <p:nvPicPr>
          <p:cNvPr id="807" name="Picture 806">
            <a:extLst>
              <a:ext uri="{FF2B5EF4-FFF2-40B4-BE49-F238E27FC236}">
                <a16:creationId xmlns:a16="http://schemas.microsoft.com/office/drawing/2014/main" id="{4071AD33-981A-9A69-1002-0F0D09FEBFF3}"/>
              </a:ext>
            </a:extLst>
          </p:cNvPr>
          <p:cNvPicPr>
            <a:picLocks noChangeAspect="1"/>
          </p:cNvPicPr>
          <p:nvPr/>
        </p:nvPicPr>
        <p:blipFill>
          <a:blip r:embed="rId3"/>
          <a:stretch>
            <a:fillRect/>
          </a:stretch>
        </p:blipFill>
        <p:spPr>
          <a:xfrm>
            <a:off x="0" y="1457661"/>
            <a:ext cx="12192000" cy="4368176"/>
          </a:xfrm>
          <a:prstGeom prst="rect">
            <a:avLst/>
          </a:prstGeom>
        </p:spPr>
      </p:pic>
      <p:sp>
        <p:nvSpPr>
          <p:cNvPr id="4" name="TextBox 3">
            <a:extLst>
              <a:ext uri="{FF2B5EF4-FFF2-40B4-BE49-F238E27FC236}">
                <a16:creationId xmlns:a16="http://schemas.microsoft.com/office/drawing/2014/main" id="{7D66534A-74E4-EEA6-DDDB-836531FF6CC8}"/>
              </a:ext>
            </a:extLst>
          </p:cNvPr>
          <p:cNvSpPr txBox="1"/>
          <p:nvPr/>
        </p:nvSpPr>
        <p:spPr>
          <a:xfrm>
            <a:off x="0" y="6221740"/>
            <a:ext cx="8008924" cy="261610"/>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Chen et al., VALL-E 2: Neural Codec Language Models are Human Parity Zero-Shot Text to Speech Synthesizers, </a:t>
            </a:r>
            <a:r>
              <a:rPr lang="en-US" err="1"/>
              <a:t>arxiv</a:t>
            </a:r>
            <a:r>
              <a:rPr lang="en-US"/>
              <a:t> 2024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Title 1"/>
          <p:cNvSpPr>
            <a:spLocks noGrp="1"/>
          </p:cNvSpPr>
          <p:nvPr>
            <p:ph type="title"/>
          </p:nvPr>
        </p:nvSpPr>
        <p:spPr/>
        <p:txBody>
          <a:bodyPr/>
          <a:lstStyle/>
          <a:p>
            <a:r>
              <a:rPr lang="en-US" sz="3200"/>
              <a:t>Efficiency Problem of the LM-based TTS</a:t>
            </a:r>
            <a:endParaRPr lang="zh-CN" altLang="en-US"/>
          </a:p>
        </p:txBody>
      </p:sp>
      <p:sp>
        <p:nvSpPr>
          <p:cNvPr id="786" name="Slide Number Placeholder 5"/>
          <p:cNvSpPr>
            <a:spLocks noGrp="1"/>
          </p:cNvSpPr>
          <p:nvPr>
            <p:ph type="sldNum" sz="quarter" idx="12"/>
          </p:nvPr>
        </p:nvSpPr>
        <p:spPr/>
        <p:txBody>
          <a:bodyPr/>
          <a:lstStyle/>
          <a:p>
            <a:fld id="{E35E9E6D-B1E9-4F08-8E83-0E081C425F53}" type="slidenum">
              <a:rPr/>
              <a:t>85</a:t>
            </a:fld>
            <a:endParaRPr lang="de-DE"/>
          </a:p>
        </p:txBody>
      </p:sp>
      <p:pic>
        <p:nvPicPr>
          <p:cNvPr id="3" name="Picture 2">
            <a:extLst>
              <a:ext uri="{FF2B5EF4-FFF2-40B4-BE49-F238E27FC236}">
                <a16:creationId xmlns:a16="http://schemas.microsoft.com/office/drawing/2014/main" id="{7BF58318-1156-F614-EEA3-12AF9DF51E2B}"/>
              </a:ext>
            </a:extLst>
          </p:cNvPr>
          <p:cNvPicPr>
            <a:picLocks noChangeAspect="1"/>
          </p:cNvPicPr>
          <p:nvPr/>
        </p:nvPicPr>
        <p:blipFill>
          <a:blip r:embed="rId3"/>
          <a:stretch>
            <a:fillRect/>
          </a:stretch>
        </p:blipFill>
        <p:spPr>
          <a:xfrm>
            <a:off x="2317917" y="1739448"/>
            <a:ext cx="7803892" cy="4505777"/>
          </a:xfrm>
          <a:prstGeom prst="rect">
            <a:avLst/>
          </a:prstGeom>
        </p:spPr>
      </p:pic>
      <p:sp>
        <p:nvSpPr>
          <p:cNvPr id="4" name="Content Placeholder 2">
            <a:extLst>
              <a:ext uri="{FF2B5EF4-FFF2-40B4-BE49-F238E27FC236}">
                <a16:creationId xmlns:a16="http://schemas.microsoft.com/office/drawing/2014/main" id="{218B3768-CE87-0819-5858-DFD352690A2E}"/>
              </a:ext>
            </a:extLst>
          </p:cNvPr>
          <p:cNvSpPr>
            <a:spLocks noGrp="1"/>
          </p:cNvSpPr>
          <p:nvPr>
            <p:ph idx="1"/>
          </p:nvPr>
        </p:nvSpPr>
        <p:spPr>
          <a:xfrm>
            <a:off x="551879" y="1067614"/>
            <a:ext cx="11247034" cy="833855"/>
          </a:xfrm>
        </p:spPr>
        <p:txBody>
          <a:bodyPr>
            <a:normAutofit/>
          </a:bodyPr>
          <a:lstStyle/>
          <a:p>
            <a:r>
              <a:rPr lang="en-HK" altLang="zh-CN" sz="1800" b="1"/>
              <a:t>Efficiency Problem</a:t>
            </a:r>
            <a:r>
              <a:rPr lang="zh-CN" altLang="en-US" sz="1800"/>
              <a:t>：</a:t>
            </a:r>
            <a:r>
              <a:rPr lang="en-US" sz="1800"/>
              <a:t>LM predicts one discrete code at a time, and the speed is limited by the sampling rate of the discrete tokens. </a:t>
            </a:r>
          </a:p>
        </p:txBody>
      </p:sp>
      <p:sp>
        <p:nvSpPr>
          <p:cNvPr id="5" name="TextBox 4">
            <a:extLst>
              <a:ext uri="{FF2B5EF4-FFF2-40B4-BE49-F238E27FC236}">
                <a16:creationId xmlns:a16="http://schemas.microsoft.com/office/drawing/2014/main" id="{BEE892D8-AF04-5021-ECC6-EF043CFE4C9E}"/>
              </a:ext>
            </a:extLst>
          </p:cNvPr>
          <p:cNvSpPr txBox="1"/>
          <p:nvPr/>
        </p:nvSpPr>
        <p:spPr>
          <a:xfrm>
            <a:off x="2776259" y="5610470"/>
            <a:ext cx="1350241" cy="400110"/>
          </a:xfrm>
          <a:prstGeom prst="rect">
            <a:avLst/>
          </a:prstGeom>
          <a:noFill/>
        </p:spPr>
        <p:txBody>
          <a:bodyPr wrap="none" rtlCol="0">
            <a:spAutoFit/>
          </a:bodyPr>
          <a:lstStyle/>
          <a:p>
            <a:r>
              <a:rPr lang="en-US" sz="2000" b="1">
                <a:ea typeface="等线" panose="02010600030101010101" pitchFamily="2" charset="-122"/>
              </a:rPr>
              <a:t>VALL-E R</a:t>
            </a:r>
          </a:p>
        </p:txBody>
      </p:sp>
      <p:sp>
        <p:nvSpPr>
          <p:cNvPr id="2" name="Speech Bubble: Rectangle with Corners Rounded 1">
            <a:extLst>
              <a:ext uri="{FF2B5EF4-FFF2-40B4-BE49-F238E27FC236}">
                <a16:creationId xmlns:a16="http://schemas.microsoft.com/office/drawing/2014/main" id="{BD2E102F-F4DD-C09E-B397-0BD30B9A20ED}"/>
              </a:ext>
            </a:extLst>
          </p:cNvPr>
          <p:cNvSpPr/>
          <p:nvPr/>
        </p:nvSpPr>
        <p:spPr>
          <a:xfrm>
            <a:off x="8392734" y="5118552"/>
            <a:ext cx="2046014" cy="769021"/>
          </a:xfrm>
          <a:prstGeom prst="wedgeRoundRectCallout">
            <a:avLst>
              <a:gd name="adj1" fmla="val -14445"/>
              <a:gd name="adj2" fmla="val 44733"/>
              <a:gd name="adj3" fmla="val 16667"/>
            </a:avLst>
          </a:prstGeom>
          <a:solidFill>
            <a:srgbClr val="CAEDC2">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1.6 </a:t>
            </a:r>
            <a:r>
              <a:rPr lang="en-US" altLang="zh-CN">
                <a:solidFill>
                  <a:schemeClr val="tx1"/>
                </a:solidFill>
              </a:rPr>
              <a:t>times faster</a:t>
            </a:r>
            <a:endParaRPr lang="en-US">
              <a:solidFill>
                <a:schemeClr val="tx1"/>
              </a:solidFill>
            </a:endParaRPr>
          </a:p>
        </p:txBody>
      </p:sp>
      <p:sp>
        <p:nvSpPr>
          <p:cNvPr id="7" name="TextBox 6">
            <a:extLst>
              <a:ext uri="{FF2B5EF4-FFF2-40B4-BE49-F238E27FC236}">
                <a16:creationId xmlns:a16="http://schemas.microsoft.com/office/drawing/2014/main" id="{C99DF5E6-F9E1-E30E-37E0-AB639CB03108}"/>
              </a:ext>
            </a:extLst>
          </p:cNvPr>
          <p:cNvSpPr txBox="1"/>
          <p:nvPr/>
        </p:nvSpPr>
        <p:spPr>
          <a:xfrm>
            <a:off x="245962" y="6265577"/>
            <a:ext cx="6140368" cy="646331"/>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Han et al., VALL-E R: Robust and Efficient Zero-Shot Text-to-Speech Synthesis via Monotonic Alignment, </a:t>
            </a:r>
            <a:r>
              <a:rPr lang="en-US" err="1"/>
              <a:t>arxiv</a:t>
            </a:r>
            <a:r>
              <a:rPr lang="en-US"/>
              <a:t> 2024.</a:t>
            </a:r>
          </a:p>
        </p:txBody>
      </p:sp>
    </p:spTree>
    <p:extLst>
      <p:ext uri="{BB962C8B-B14F-4D97-AF65-F5344CB8AC3E}">
        <p14:creationId xmlns:p14="http://schemas.microsoft.com/office/powerpoint/2010/main" val="479974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Title 1"/>
          <p:cNvSpPr>
            <a:spLocks noGrp="1"/>
          </p:cNvSpPr>
          <p:nvPr>
            <p:ph type="title"/>
          </p:nvPr>
        </p:nvSpPr>
        <p:spPr/>
        <p:txBody>
          <a:bodyPr/>
          <a:lstStyle/>
          <a:p>
            <a:r>
              <a:rPr lang="en-US" sz="3200"/>
              <a:t>Efficiency Problem of the LM-based TTS</a:t>
            </a:r>
            <a:endParaRPr lang="zh-CN" altLang="en-US"/>
          </a:p>
        </p:txBody>
      </p:sp>
      <p:sp>
        <p:nvSpPr>
          <p:cNvPr id="786" name="Slide Number Placeholder 5"/>
          <p:cNvSpPr>
            <a:spLocks noGrp="1"/>
          </p:cNvSpPr>
          <p:nvPr>
            <p:ph type="sldNum" sz="quarter" idx="12"/>
          </p:nvPr>
        </p:nvSpPr>
        <p:spPr/>
        <p:txBody>
          <a:bodyPr/>
          <a:lstStyle/>
          <a:p>
            <a:fld id="{E35E9E6D-B1E9-4F08-8E83-0E081C425F53}" type="slidenum">
              <a:rPr/>
              <a:t>86</a:t>
            </a:fld>
            <a:endParaRPr lang="de-DE"/>
          </a:p>
        </p:txBody>
      </p:sp>
      <p:pic>
        <p:nvPicPr>
          <p:cNvPr id="9" name="Picture 8">
            <a:extLst>
              <a:ext uri="{FF2B5EF4-FFF2-40B4-BE49-F238E27FC236}">
                <a16:creationId xmlns:a16="http://schemas.microsoft.com/office/drawing/2014/main" id="{13484D7E-91F0-7CD6-DA60-5860E55E0ABB}"/>
              </a:ext>
            </a:extLst>
          </p:cNvPr>
          <p:cNvPicPr>
            <a:picLocks noChangeAspect="1"/>
          </p:cNvPicPr>
          <p:nvPr/>
        </p:nvPicPr>
        <p:blipFill>
          <a:blip r:embed="rId3"/>
          <a:stretch>
            <a:fillRect/>
          </a:stretch>
        </p:blipFill>
        <p:spPr>
          <a:xfrm>
            <a:off x="6191294" y="1929286"/>
            <a:ext cx="5809362" cy="2808000"/>
          </a:xfrm>
          <a:prstGeom prst="rect">
            <a:avLst/>
          </a:prstGeom>
        </p:spPr>
      </p:pic>
      <p:pic>
        <p:nvPicPr>
          <p:cNvPr id="11" name="Picture 10">
            <a:extLst>
              <a:ext uri="{FF2B5EF4-FFF2-40B4-BE49-F238E27FC236}">
                <a16:creationId xmlns:a16="http://schemas.microsoft.com/office/drawing/2014/main" id="{DFB0D952-289E-2E9F-6618-FD91EAEFF1D0}"/>
              </a:ext>
            </a:extLst>
          </p:cNvPr>
          <p:cNvPicPr>
            <a:picLocks noChangeAspect="1"/>
          </p:cNvPicPr>
          <p:nvPr/>
        </p:nvPicPr>
        <p:blipFill>
          <a:blip r:embed="rId4"/>
          <a:stretch>
            <a:fillRect/>
          </a:stretch>
        </p:blipFill>
        <p:spPr>
          <a:xfrm>
            <a:off x="-39160" y="1929286"/>
            <a:ext cx="5763108" cy="2808000"/>
          </a:xfrm>
          <a:prstGeom prst="rect">
            <a:avLst/>
          </a:prstGeom>
        </p:spPr>
      </p:pic>
      <p:sp>
        <p:nvSpPr>
          <p:cNvPr id="12" name="TextBox 11">
            <a:extLst>
              <a:ext uri="{FF2B5EF4-FFF2-40B4-BE49-F238E27FC236}">
                <a16:creationId xmlns:a16="http://schemas.microsoft.com/office/drawing/2014/main" id="{B0770B49-8D07-FA0D-1311-18A25EB1E850}"/>
              </a:ext>
            </a:extLst>
          </p:cNvPr>
          <p:cNvSpPr txBox="1"/>
          <p:nvPr/>
        </p:nvSpPr>
        <p:spPr>
          <a:xfrm>
            <a:off x="441737" y="4680324"/>
            <a:ext cx="5173211" cy="369332"/>
          </a:xfrm>
          <a:prstGeom prst="rect">
            <a:avLst/>
          </a:prstGeom>
          <a:noFill/>
        </p:spPr>
        <p:txBody>
          <a:bodyPr wrap="none" rtlCol="0">
            <a:spAutoFit/>
          </a:bodyPr>
          <a:lstStyle/>
          <a:p>
            <a:r>
              <a:rPr lang="en-HK">
                <a:ea typeface="等线" panose="02010600030101010101" pitchFamily="2" charset="-122"/>
              </a:rPr>
              <a:t>Group the discrete tokens with a fixed group size</a:t>
            </a:r>
            <a:endParaRPr lang="en-US">
              <a:ea typeface="等线" panose="02010600030101010101" pitchFamily="2" charset="-122"/>
            </a:endParaRPr>
          </a:p>
        </p:txBody>
      </p:sp>
      <p:sp>
        <p:nvSpPr>
          <p:cNvPr id="13" name="TextBox 12">
            <a:extLst>
              <a:ext uri="{FF2B5EF4-FFF2-40B4-BE49-F238E27FC236}">
                <a16:creationId xmlns:a16="http://schemas.microsoft.com/office/drawing/2014/main" id="{3E1DD8D6-C5AE-17B1-7DBC-CBEE9286E6ED}"/>
              </a:ext>
            </a:extLst>
          </p:cNvPr>
          <p:cNvSpPr txBox="1"/>
          <p:nvPr/>
        </p:nvSpPr>
        <p:spPr>
          <a:xfrm>
            <a:off x="7041567" y="4680324"/>
            <a:ext cx="4596130" cy="369332"/>
          </a:xfrm>
          <a:prstGeom prst="rect">
            <a:avLst/>
          </a:prstGeom>
          <a:noFill/>
        </p:spPr>
        <p:txBody>
          <a:bodyPr wrap="none" rtlCol="0">
            <a:spAutoFit/>
          </a:bodyPr>
          <a:lstStyle/>
          <a:p>
            <a:r>
              <a:rPr lang="en-US" altLang="zh-CN">
                <a:ea typeface="等线" panose="02010600030101010101" pitchFamily="2" charset="-122"/>
              </a:rPr>
              <a:t>Split the discrete token sequence with </a:t>
            </a:r>
            <a:r>
              <a:rPr lang="en-US" altLang="zh-CN" b="1">
                <a:ea typeface="等线" panose="02010600030101010101" pitchFamily="2" charset="-122"/>
              </a:rPr>
              <a:t>BPE</a:t>
            </a:r>
            <a:endParaRPr lang="en-US">
              <a:ea typeface="等线" panose="02010600030101010101" pitchFamily="2" charset="-122"/>
            </a:endParaRPr>
          </a:p>
        </p:txBody>
      </p:sp>
      <p:sp>
        <p:nvSpPr>
          <p:cNvPr id="4" name="Speech Bubble: Rectangle with Corners Rounded 3">
            <a:extLst>
              <a:ext uri="{FF2B5EF4-FFF2-40B4-BE49-F238E27FC236}">
                <a16:creationId xmlns:a16="http://schemas.microsoft.com/office/drawing/2014/main" id="{D7FE32A9-0A35-7BA9-8530-A4AFE34ACB28}"/>
              </a:ext>
            </a:extLst>
          </p:cNvPr>
          <p:cNvSpPr/>
          <p:nvPr/>
        </p:nvSpPr>
        <p:spPr>
          <a:xfrm>
            <a:off x="1819387" y="1869293"/>
            <a:ext cx="2046014" cy="521474"/>
          </a:xfrm>
          <a:prstGeom prst="wedgeRoundRectCallout">
            <a:avLst>
              <a:gd name="adj1" fmla="val -14445"/>
              <a:gd name="adj2" fmla="val 44733"/>
              <a:gd name="adj3" fmla="val 16667"/>
            </a:avLst>
          </a:prstGeom>
          <a:solidFill>
            <a:srgbClr val="CAEDC2">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 </a:t>
            </a:r>
            <a:r>
              <a:rPr lang="en-US" altLang="zh-CN">
                <a:solidFill>
                  <a:schemeClr val="tx1"/>
                </a:solidFill>
              </a:rPr>
              <a:t>times faster</a:t>
            </a:r>
            <a:endParaRPr lang="en-US">
              <a:solidFill>
                <a:schemeClr val="tx1"/>
              </a:solidFill>
            </a:endParaRPr>
          </a:p>
        </p:txBody>
      </p:sp>
      <p:sp>
        <p:nvSpPr>
          <p:cNvPr id="5" name="Speech Bubble: Rectangle with Corners Rounded 4">
            <a:extLst>
              <a:ext uri="{FF2B5EF4-FFF2-40B4-BE49-F238E27FC236}">
                <a16:creationId xmlns:a16="http://schemas.microsoft.com/office/drawing/2014/main" id="{95817187-F00D-7CAC-3424-5688E5047F8B}"/>
              </a:ext>
            </a:extLst>
          </p:cNvPr>
          <p:cNvSpPr/>
          <p:nvPr/>
        </p:nvSpPr>
        <p:spPr>
          <a:xfrm>
            <a:off x="8072968" y="1869293"/>
            <a:ext cx="2046014" cy="521474"/>
          </a:xfrm>
          <a:prstGeom prst="wedgeRoundRectCallout">
            <a:avLst>
              <a:gd name="adj1" fmla="val -14445"/>
              <a:gd name="adj2" fmla="val 44733"/>
              <a:gd name="adj3" fmla="val 16667"/>
            </a:avLst>
          </a:prstGeom>
          <a:solidFill>
            <a:srgbClr val="CAEDC2">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 </a:t>
            </a:r>
            <a:r>
              <a:rPr lang="en-US" altLang="zh-CN">
                <a:solidFill>
                  <a:schemeClr val="tx1"/>
                </a:solidFill>
              </a:rPr>
              <a:t>times faster</a:t>
            </a:r>
            <a:endParaRPr lang="en-US">
              <a:solidFill>
                <a:schemeClr val="tx1"/>
              </a:solidFill>
            </a:endParaRPr>
          </a:p>
        </p:txBody>
      </p:sp>
      <p:sp>
        <p:nvSpPr>
          <p:cNvPr id="3" name="TextBox 2">
            <a:extLst>
              <a:ext uri="{FF2B5EF4-FFF2-40B4-BE49-F238E27FC236}">
                <a16:creationId xmlns:a16="http://schemas.microsoft.com/office/drawing/2014/main" id="{D524144F-5B16-27B4-02C1-B31978D55D94}"/>
              </a:ext>
            </a:extLst>
          </p:cNvPr>
          <p:cNvSpPr txBox="1"/>
          <p:nvPr/>
        </p:nvSpPr>
        <p:spPr>
          <a:xfrm>
            <a:off x="-16445" y="6024810"/>
            <a:ext cx="8008924" cy="430887"/>
          </a:xfrm>
          <a:prstGeom prst="rect">
            <a:avLst/>
          </a:prstGeom>
          <a:solidFill>
            <a:srgbClr val="FFFFFF">
              <a:alpha val="100000"/>
            </a:srgbClr>
          </a:solidFill>
          <a:ln w="6350">
            <a:prstDash val="solid"/>
          </a:ln>
        </p:spPr>
        <p:txBody>
          <a:bodyPr wrap="none">
            <a:spAutoFit/>
          </a:bodyPr>
          <a:lstStyle>
            <a:defPPr>
              <a:defRPr lang="zh-CN"/>
            </a:defPPr>
            <a:lvl1pPr>
              <a:defRPr sz="1100">
                <a:solidFill>
                  <a:srgbClr val="222222">
                    <a:alpha val="100000"/>
                  </a:srgbClr>
                </a:solidFill>
                <a:highlight>
                  <a:srgbClr val="FFFFFF">
                    <a:alpha val="100000"/>
                  </a:srgbClr>
                </a:highlight>
                <a:latin typeface="Arial"/>
                <a:ea typeface="Arial"/>
              </a:defRPr>
            </a:lvl1pPr>
          </a:lstStyle>
          <a:p>
            <a:r>
              <a:rPr lang="en-US"/>
              <a:t>Li et al., On the Effectiveness of Acoustic BPE in Decoder-Only TTS, </a:t>
            </a:r>
            <a:r>
              <a:rPr lang="en-US" err="1"/>
              <a:t>arxiv</a:t>
            </a:r>
            <a:r>
              <a:rPr lang="en-US"/>
              <a:t> 2024.</a:t>
            </a:r>
          </a:p>
          <a:p>
            <a:r>
              <a:rPr lang="en-US"/>
              <a:t>Chen et al., VALL-E 2: Neural Codec Language Models are Human Parity Zero-Shot Text to Speech Synthesizers, </a:t>
            </a:r>
            <a:r>
              <a:rPr lang="en-US" err="1"/>
              <a:t>arxiv</a:t>
            </a:r>
            <a:r>
              <a:rPr lang="en-US"/>
              <a:t> 2024</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828FD03-3BAC-6F5C-DF00-8363A01F0CAA}"/>
                  </a:ext>
                </a:extLst>
              </p:cNvPr>
              <p:cNvSpPr txBox="1"/>
              <p:nvPr/>
            </p:nvSpPr>
            <p:spPr>
              <a:xfrm>
                <a:off x="595657" y="5085441"/>
                <a:ext cx="449347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4</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oMath>
                </a14:m>
                <a:r>
                  <a:rPr lang="en-US">
                    <a:ea typeface="等线" panose="02010600030101010101" pitchFamily="2" charset="-122"/>
                  </a:rPr>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smtClean="0">
                            <a:latin typeface="Cambria Math" panose="02040503050406030204" pitchFamily="18" charset="0"/>
                          </a:rPr>
                          <m:t> </m:t>
                        </m:r>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dirty="0"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oMath>
                </a14:m>
                <a:endParaRPr lang="en-US">
                  <a:ea typeface="等线" panose="02010600030101010101" pitchFamily="2" charset="-122"/>
                </a:endParaRPr>
              </a:p>
            </p:txBody>
          </p:sp>
        </mc:Choice>
        <mc:Fallback xmlns="">
          <p:sp>
            <p:nvSpPr>
              <p:cNvPr id="6" name="TextBox 5">
                <a:extLst>
                  <a:ext uri="{FF2B5EF4-FFF2-40B4-BE49-F238E27FC236}">
                    <a16:creationId xmlns:a16="http://schemas.microsoft.com/office/drawing/2014/main" id="{A828FD03-3BAC-6F5C-DF00-8363A01F0CAA}"/>
                  </a:ext>
                </a:extLst>
              </p:cNvPr>
              <p:cNvSpPr txBox="1">
                <a:spLocks noRot="1" noChangeAspect="1" noMove="1" noResize="1" noEditPoints="1" noAdjustHandles="1" noChangeArrowheads="1" noChangeShapeType="1" noTextEdit="1"/>
              </p:cNvSpPr>
              <p:nvPr/>
            </p:nvSpPr>
            <p:spPr>
              <a:xfrm>
                <a:off x="595657" y="5085441"/>
                <a:ext cx="4493474" cy="276999"/>
              </a:xfrm>
              <a:prstGeom prst="rect">
                <a:avLst/>
              </a:prstGeom>
              <a:blipFill>
                <a:blip r:embed="rId5"/>
                <a:stretch>
                  <a:fillRect l="-1900"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2E8CB9-06EE-509E-9709-DF2BC73C4AA2}"/>
                  </a:ext>
                </a:extLst>
              </p:cNvPr>
              <p:cNvSpPr txBox="1"/>
              <p:nvPr/>
            </p:nvSpPr>
            <p:spPr>
              <a:xfrm>
                <a:off x="7386597" y="5085441"/>
                <a:ext cx="3418756"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4</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oMath>
                </a14:m>
                <a:r>
                  <a:rPr lang="en-US">
                    <a:ea typeface="等线" panose="02010600030101010101" pitchFamily="2" charset="-122"/>
                  </a:rPr>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4</m:t>
                            </m:r>
                          </m:sub>
                        </m:sSub>
                        <m:r>
                          <a:rPr lang="en-US" b="0" i="1" smtClean="0">
                            <a:latin typeface="Cambria Math" panose="02040503050406030204" pitchFamily="18" charset="0"/>
                          </a:rPr>
                          <m:t>)</m:t>
                        </m:r>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oMath>
                </a14:m>
                <a:endParaRPr lang="en-US">
                  <a:ea typeface="等线" panose="02010600030101010101" pitchFamily="2" charset="-122"/>
                </a:endParaRPr>
              </a:p>
            </p:txBody>
          </p:sp>
        </mc:Choice>
        <mc:Fallback xmlns="">
          <p:sp>
            <p:nvSpPr>
              <p:cNvPr id="7" name="TextBox 6">
                <a:extLst>
                  <a:ext uri="{FF2B5EF4-FFF2-40B4-BE49-F238E27FC236}">
                    <a16:creationId xmlns:a16="http://schemas.microsoft.com/office/drawing/2014/main" id="{FD2E8CB9-06EE-509E-9709-DF2BC73C4AA2}"/>
                  </a:ext>
                </a:extLst>
              </p:cNvPr>
              <p:cNvSpPr txBox="1">
                <a:spLocks noRot="1" noChangeAspect="1" noMove="1" noResize="1" noEditPoints="1" noAdjustHandles="1" noChangeArrowheads="1" noChangeShapeType="1" noTextEdit="1"/>
              </p:cNvSpPr>
              <p:nvPr/>
            </p:nvSpPr>
            <p:spPr>
              <a:xfrm>
                <a:off x="7386597" y="5085441"/>
                <a:ext cx="3418756" cy="276999"/>
              </a:xfrm>
              <a:prstGeom prst="rect">
                <a:avLst/>
              </a:prstGeom>
              <a:blipFill>
                <a:blip r:embed="rId6"/>
                <a:stretch>
                  <a:fillRect l="-2496" b="-34783"/>
                </a:stretch>
              </a:blipFill>
            </p:spPr>
            <p:txBody>
              <a:bodyPr/>
              <a:lstStyle/>
              <a:p>
                <a:r>
                  <a:rPr lang="en-US">
                    <a:noFill/>
                  </a:rPr>
                  <a:t> </a:t>
                </a:r>
              </a:p>
            </p:txBody>
          </p:sp>
        </mc:Fallback>
      </mc:AlternateContent>
    </p:spTree>
    <p:extLst>
      <p:ext uri="{BB962C8B-B14F-4D97-AF65-F5344CB8AC3E}">
        <p14:creationId xmlns:p14="http://schemas.microsoft.com/office/powerpoint/2010/main" val="2978881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A97A-97FA-68F3-B332-099785CC7A4D}"/>
              </a:ext>
            </a:extLst>
          </p:cNvPr>
          <p:cNvSpPr>
            <a:spLocks noGrp="1"/>
          </p:cNvSpPr>
          <p:nvPr>
            <p:ph type="title"/>
          </p:nvPr>
        </p:nvSpPr>
        <p:spPr>
          <a:xfrm>
            <a:off x="189985" y="0"/>
            <a:ext cx="10057601" cy="1325563"/>
          </a:xfrm>
        </p:spPr>
        <p:txBody>
          <a:bodyPr/>
          <a:lstStyle/>
          <a:p>
            <a:r>
              <a:rPr lang="en-HK" altLang="zh-CN"/>
              <a:t>H</a:t>
            </a:r>
            <a:r>
              <a:rPr lang="en-US" altLang="zh-CN" err="1"/>
              <a:t>uman</a:t>
            </a:r>
            <a:r>
              <a:rPr lang="en-US" altLang="zh-CN"/>
              <a:t> Parity on Robustness, Speaker Similarity, </a:t>
            </a:r>
            <a:r>
              <a:rPr lang="en-HK" altLang="zh-CN"/>
              <a:t>and Naturalness</a:t>
            </a:r>
            <a:endParaRPr lang="en-US"/>
          </a:p>
        </p:txBody>
      </p:sp>
      <p:sp>
        <p:nvSpPr>
          <p:cNvPr id="4" name="Slide Number Placeholder 3">
            <a:extLst>
              <a:ext uri="{FF2B5EF4-FFF2-40B4-BE49-F238E27FC236}">
                <a16:creationId xmlns:a16="http://schemas.microsoft.com/office/drawing/2014/main" id="{6C9FCBC9-9B60-B9FB-F9FC-052D4759268E}"/>
              </a:ext>
            </a:extLst>
          </p:cNvPr>
          <p:cNvSpPr>
            <a:spLocks noGrp="1"/>
          </p:cNvSpPr>
          <p:nvPr>
            <p:ph type="sldNum" sz="quarter" idx="12"/>
          </p:nvPr>
        </p:nvSpPr>
        <p:spPr/>
        <p:txBody>
          <a:bodyPr/>
          <a:lstStyle/>
          <a:p>
            <a:fld id="{E35E9E6D-B1E9-4F08-8E83-0E081C425F53}" type="slidenum">
              <a:rPr lang="en-US" smtClean="0"/>
              <a:t>87</a:t>
            </a:fld>
            <a:endParaRPr lang="en-US"/>
          </a:p>
        </p:txBody>
      </p:sp>
      <p:pic>
        <p:nvPicPr>
          <p:cNvPr id="17" name="Picture 16">
            <a:extLst>
              <a:ext uri="{FF2B5EF4-FFF2-40B4-BE49-F238E27FC236}">
                <a16:creationId xmlns:a16="http://schemas.microsoft.com/office/drawing/2014/main" id="{BAD3C611-D850-EDCF-1C85-29B1308A529F}"/>
              </a:ext>
            </a:extLst>
          </p:cNvPr>
          <p:cNvPicPr>
            <a:picLocks noChangeAspect="1"/>
          </p:cNvPicPr>
          <p:nvPr/>
        </p:nvPicPr>
        <p:blipFill>
          <a:blip r:embed="rId3"/>
          <a:stretch>
            <a:fillRect/>
          </a:stretch>
        </p:blipFill>
        <p:spPr>
          <a:xfrm>
            <a:off x="1597971" y="1038134"/>
            <a:ext cx="8996058" cy="4781732"/>
          </a:xfrm>
          <a:prstGeom prst="rect">
            <a:avLst/>
          </a:prstGeom>
        </p:spPr>
      </p:pic>
      <p:sp>
        <p:nvSpPr>
          <p:cNvPr id="19" name="TextBox 18">
            <a:extLst>
              <a:ext uri="{FF2B5EF4-FFF2-40B4-BE49-F238E27FC236}">
                <a16:creationId xmlns:a16="http://schemas.microsoft.com/office/drawing/2014/main" id="{68E06132-6903-1607-862B-3E00D190282B}"/>
              </a:ext>
            </a:extLst>
          </p:cNvPr>
          <p:cNvSpPr txBox="1"/>
          <p:nvPr/>
        </p:nvSpPr>
        <p:spPr>
          <a:xfrm>
            <a:off x="451945" y="5937448"/>
            <a:ext cx="11130455" cy="307777"/>
          </a:xfrm>
          <a:prstGeom prst="rect">
            <a:avLst/>
          </a:prstGeom>
          <a:noFill/>
        </p:spPr>
        <p:txBody>
          <a:bodyPr wrap="square">
            <a:spAutoFit/>
          </a:bodyPr>
          <a:lstStyle/>
          <a:p>
            <a:r>
              <a:rPr lang="en-US" altLang="zh-CN" sz="1400">
                <a:ea typeface="等线" panose="02010600030101010101" pitchFamily="2" charset="-122"/>
              </a:rPr>
              <a:t>Numbers calculated based on the results reported in the original papers, irrespective of differences in model architecture and training data.</a:t>
            </a:r>
            <a:endParaRPr lang="en-US" sz="1400">
              <a:ea typeface="等线" panose="02010600030101010101" pitchFamily="2" charset="-122"/>
            </a:endParaRPr>
          </a:p>
        </p:txBody>
      </p:sp>
    </p:spTree>
    <p:extLst>
      <p:ext uri="{BB962C8B-B14F-4D97-AF65-F5344CB8AC3E}">
        <p14:creationId xmlns:p14="http://schemas.microsoft.com/office/powerpoint/2010/main" val="1546907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1962-19F2-BFD1-FE56-B7E336B1264A}"/>
              </a:ext>
            </a:extLst>
          </p:cNvPr>
          <p:cNvSpPr>
            <a:spLocks noGrp="1"/>
          </p:cNvSpPr>
          <p:nvPr>
            <p:ph type="title"/>
          </p:nvPr>
        </p:nvSpPr>
        <p:spPr/>
        <p:txBody>
          <a:bodyPr/>
          <a:lstStyle/>
          <a:p>
            <a:r>
              <a:rPr lang="en-HK" altLang="zh-CN"/>
              <a:t>Robust Examples</a:t>
            </a:r>
            <a:endParaRPr lang="en-US"/>
          </a:p>
        </p:txBody>
      </p:sp>
      <p:graphicFrame>
        <p:nvGraphicFramePr>
          <p:cNvPr id="5" name="Content Placeholder 4">
            <a:extLst>
              <a:ext uri="{FF2B5EF4-FFF2-40B4-BE49-F238E27FC236}">
                <a16:creationId xmlns:a16="http://schemas.microsoft.com/office/drawing/2014/main" id="{5D0E7D61-8750-038D-E023-EDC4EE430D6F}"/>
              </a:ext>
            </a:extLst>
          </p:cNvPr>
          <p:cNvGraphicFramePr>
            <a:graphicFrameLocks noGrp="1"/>
          </p:cNvGraphicFramePr>
          <p:nvPr>
            <p:ph idx="1"/>
          </p:nvPr>
        </p:nvGraphicFramePr>
        <p:xfrm>
          <a:off x="609600" y="1017359"/>
          <a:ext cx="11327635" cy="5227866"/>
        </p:xfrm>
        <a:graphic>
          <a:graphicData uri="http://schemas.openxmlformats.org/drawingml/2006/table">
            <a:tbl>
              <a:tblPr firstRow="1" bandRow="1">
                <a:tableStyleId>{5C22544A-7EE6-4342-B048-85BDC9FD1C3A}</a:tableStyleId>
              </a:tblPr>
              <a:tblGrid>
                <a:gridCol w="1751635">
                  <a:extLst>
                    <a:ext uri="{9D8B030D-6E8A-4147-A177-3AD203B41FA5}">
                      <a16:colId xmlns:a16="http://schemas.microsoft.com/office/drawing/2014/main" val="2524421724"/>
                    </a:ext>
                  </a:extLst>
                </a:gridCol>
                <a:gridCol w="4788000">
                  <a:extLst>
                    <a:ext uri="{9D8B030D-6E8A-4147-A177-3AD203B41FA5}">
                      <a16:colId xmlns:a16="http://schemas.microsoft.com/office/drawing/2014/main" val="1647665436"/>
                    </a:ext>
                  </a:extLst>
                </a:gridCol>
                <a:gridCol w="4788000">
                  <a:extLst>
                    <a:ext uri="{9D8B030D-6E8A-4147-A177-3AD203B41FA5}">
                      <a16:colId xmlns:a16="http://schemas.microsoft.com/office/drawing/2014/main" val="3960408250"/>
                    </a:ext>
                  </a:extLst>
                </a:gridCol>
              </a:tblGrid>
              <a:tr h="567178">
                <a:tc>
                  <a:txBody>
                    <a:bodyPr/>
                    <a:lstStyle/>
                    <a:p>
                      <a:pPr algn="ctr"/>
                      <a:r>
                        <a:rPr lang="en-US" sz="1600">
                          <a:solidFill>
                            <a:schemeClr val="tx1"/>
                          </a:solidFill>
                        </a:rPr>
                        <a:t>Prompt</a:t>
                      </a:r>
                    </a:p>
                  </a:txBody>
                  <a:tcPr anchor="ctr"/>
                </a:tc>
                <a:tc>
                  <a:txBody>
                    <a:bodyPr/>
                    <a:lstStyle/>
                    <a:p>
                      <a:pPr algn="ctr"/>
                      <a:r>
                        <a:rPr lang="en-US" sz="1600">
                          <a:solidFill>
                            <a:schemeClr val="tx1"/>
                          </a:solidFill>
                        </a:rPr>
                        <a:t>VALL-E</a:t>
                      </a:r>
                    </a:p>
                  </a:txBody>
                  <a:tcPr anchor="ctr"/>
                </a:tc>
                <a:tc>
                  <a:txBody>
                    <a:bodyPr/>
                    <a:lstStyle/>
                    <a:p>
                      <a:pPr algn="ctr"/>
                      <a:endParaRPr lang="en-US" sz="1600">
                        <a:solidFill>
                          <a:schemeClr val="tx1"/>
                        </a:solidFill>
                      </a:endParaRPr>
                    </a:p>
                  </a:txBody>
                  <a:tcPr anchor="ctr"/>
                </a:tc>
                <a:extLst>
                  <a:ext uri="{0D108BD9-81ED-4DB2-BD59-A6C34878D82A}">
                    <a16:rowId xmlns:a16="http://schemas.microsoft.com/office/drawing/2014/main" val="184767840"/>
                  </a:ext>
                </a:extLst>
              </a:tr>
              <a:tr h="567178">
                <a:tc rowSpan="2">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522523791"/>
                  </a:ext>
                </a:extLst>
              </a:tr>
              <a:tr h="60826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F one F two F four F </a:t>
                      </a:r>
                      <a:r>
                        <a:rPr lang="en-US" sz="1600" b="1" i="0" kern="1200">
                          <a:solidFill>
                            <a:srgbClr val="C00000"/>
                          </a:solidFill>
                          <a:effectLst/>
                          <a:latin typeface="+mn-lt"/>
                          <a:ea typeface="+mn-ea"/>
                          <a:cs typeface="+mn-cs"/>
                        </a:rPr>
                        <a:t>eight H</a:t>
                      </a:r>
                      <a:r>
                        <a:rPr lang="en-US" sz="1600" b="0" i="0" kern="1200">
                          <a:solidFill>
                            <a:schemeClr val="dk1"/>
                          </a:solidFill>
                          <a:effectLst/>
                          <a:latin typeface="+mn-lt"/>
                          <a:ea typeface="+mn-ea"/>
                          <a:cs typeface="+mn-cs"/>
                        </a:rPr>
                        <a:t> sixteen H thirty two H sixty four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F one F two F four F eight H sixteen H thirty two H sixty four</a:t>
                      </a:r>
                      <a:endParaRPr lang="en-US" sz="1600"/>
                    </a:p>
                  </a:txBody>
                  <a:tcPr/>
                </a:tc>
                <a:extLst>
                  <a:ext uri="{0D108BD9-81ED-4DB2-BD59-A6C34878D82A}">
                    <a16:rowId xmlns:a16="http://schemas.microsoft.com/office/drawing/2014/main" val="2885285889"/>
                  </a:ext>
                </a:extLst>
              </a:tr>
              <a:tr h="567178">
                <a:tc rowSpan="2">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096164814"/>
                  </a:ext>
                </a:extLst>
              </a:tr>
              <a:tr h="567178">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Joyful jaguars joyfully jumped joyful </a:t>
                      </a:r>
                      <a:r>
                        <a:rPr lang="en-US" sz="1600" b="1" i="0" kern="1200" err="1">
                          <a:solidFill>
                            <a:srgbClr val="C00000"/>
                          </a:solidFill>
                          <a:effectLst/>
                          <a:latin typeface="+mn-lt"/>
                          <a:ea typeface="+mn-ea"/>
                          <a:cs typeface="+mn-cs"/>
                        </a:rPr>
                        <a:t>joyful</a:t>
                      </a:r>
                      <a:r>
                        <a:rPr lang="en-US" sz="1600" b="0" i="0" kern="1200">
                          <a:solidFill>
                            <a:schemeClr val="dk1"/>
                          </a:solidFill>
                          <a:effectLst/>
                          <a:latin typeface="+mn-lt"/>
                          <a:ea typeface="+mn-ea"/>
                          <a:cs typeface="+mn-cs"/>
                        </a:rPr>
                        <a:t> jumps</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Joyful jaguars joyfully jumped joyful </a:t>
                      </a:r>
                      <a:r>
                        <a:rPr lang="en-US" sz="1600" b="0" i="0" kern="1200" err="1">
                          <a:solidFill>
                            <a:schemeClr val="dk1"/>
                          </a:solidFill>
                          <a:effectLst/>
                          <a:latin typeface="+mn-lt"/>
                          <a:ea typeface="+mn-ea"/>
                          <a:cs typeface="+mn-cs"/>
                        </a:rPr>
                        <a:t>joyful</a:t>
                      </a:r>
                      <a:r>
                        <a:rPr lang="en-US" sz="1600" b="0" i="0" kern="1200">
                          <a:solidFill>
                            <a:schemeClr val="dk1"/>
                          </a:solidFill>
                          <a:effectLst/>
                          <a:latin typeface="+mn-lt"/>
                          <a:ea typeface="+mn-ea"/>
                          <a:cs typeface="+mn-cs"/>
                        </a:rPr>
                        <a:t> jumps</a:t>
                      </a:r>
                      <a:endParaRPr lang="en-US" sz="1600"/>
                    </a:p>
                  </a:txBody>
                  <a:tcPr/>
                </a:tc>
                <a:extLst>
                  <a:ext uri="{0D108BD9-81ED-4DB2-BD59-A6C34878D82A}">
                    <a16:rowId xmlns:a16="http://schemas.microsoft.com/office/drawing/2014/main" val="1574164663"/>
                  </a:ext>
                </a:extLst>
              </a:tr>
              <a:tr h="567178">
                <a:tc rowSpan="2">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006087094"/>
                  </a:ext>
                </a:extLst>
              </a:tr>
              <a:tr h="60826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Playful pandas prattled playfully, </a:t>
                      </a:r>
                      <a:r>
                        <a:rPr lang="en-US" sz="1600" b="1" i="0" kern="1200">
                          <a:solidFill>
                            <a:srgbClr val="C00000"/>
                          </a:solidFill>
                          <a:effectLst/>
                          <a:latin typeface="+mn-lt"/>
                          <a:ea typeface="+mn-ea"/>
                          <a:cs typeface="+mn-cs"/>
                        </a:rPr>
                        <a:t>playful</a:t>
                      </a:r>
                      <a:r>
                        <a:rPr lang="en-US" sz="1600" b="0" i="0" kern="1200">
                          <a:solidFill>
                            <a:schemeClr val="dk1"/>
                          </a:solidFill>
                          <a:effectLst/>
                          <a:latin typeface="+mn-lt"/>
                          <a:ea typeface="+mn-ea"/>
                          <a:cs typeface="+mn-cs"/>
                        </a:rPr>
                        <a:t> playfully peaches.</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Playful pandas prattled playfully, playful playfully peaches.</a:t>
                      </a:r>
                      <a:endParaRPr lang="en-US" sz="1600"/>
                    </a:p>
                  </a:txBody>
                  <a:tcPr/>
                </a:tc>
                <a:extLst>
                  <a:ext uri="{0D108BD9-81ED-4DB2-BD59-A6C34878D82A}">
                    <a16:rowId xmlns:a16="http://schemas.microsoft.com/office/drawing/2014/main" val="2420318736"/>
                  </a:ext>
                </a:extLst>
              </a:tr>
              <a:tr h="567178">
                <a:tc rowSpan="2">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242246835"/>
                  </a:ext>
                </a:extLst>
              </a:tr>
              <a:tr h="60826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Happy hummingbirds happily hovered, happy </a:t>
                      </a:r>
                      <a:r>
                        <a:rPr lang="en-US" sz="1600" b="0" i="0" kern="1200" err="1">
                          <a:solidFill>
                            <a:schemeClr val="dk1"/>
                          </a:solidFill>
                          <a:effectLst/>
                          <a:latin typeface="+mn-lt"/>
                          <a:ea typeface="+mn-ea"/>
                          <a:cs typeface="+mn-cs"/>
                        </a:rPr>
                        <a:t>happy</a:t>
                      </a:r>
                      <a:r>
                        <a:rPr lang="en-US" sz="1600" b="0" i="0" kern="1200">
                          <a:solidFill>
                            <a:schemeClr val="dk1"/>
                          </a:solidFill>
                          <a:effectLst/>
                          <a:latin typeface="+mn-lt"/>
                          <a:ea typeface="+mn-ea"/>
                          <a:cs typeface="+mn-cs"/>
                        </a:rPr>
                        <a:t> hu</a:t>
                      </a:r>
                      <a:r>
                        <a:rPr lang="en-US" sz="1600" b="1" i="0" kern="1200">
                          <a:solidFill>
                            <a:srgbClr val="C00000"/>
                          </a:solidFill>
                          <a:effectLst/>
                          <a:latin typeface="+mn-lt"/>
                          <a:ea typeface="+mn-ea"/>
                          <a:cs typeface="+mn-cs"/>
                        </a:rPr>
                        <a:t>m</a:t>
                      </a:r>
                      <a:r>
                        <a:rPr lang="en-US" sz="1600" b="0" i="0" kern="1200">
                          <a:solidFill>
                            <a:schemeClr val="dk1"/>
                          </a:solidFill>
                          <a:effectLst/>
                          <a:latin typeface="+mn-lt"/>
                          <a:ea typeface="+mn-ea"/>
                          <a:cs typeface="+mn-cs"/>
                        </a:rPr>
                        <a:t>s.</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Happy hummingbirds happily hovered, happy </a:t>
                      </a:r>
                      <a:r>
                        <a:rPr lang="en-US" sz="1600" b="0" i="0" kern="1200" err="1">
                          <a:solidFill>
                            <a:schemeClr val="dk1"/>
                          </a:solidFill>
                          <a:effectLst/>
                          <a:latin typeface="+mn-lt"/>
                          <a:ea typeface="+mn-ea"/>
                          <a:cs typeface="+mn-cs"/>
                        </a:rPr>
                        <a:t>happy</a:t>
                      </a:r>
                      <a:r>
                        <a:rPr lang="en-US" sz="1600" b="0" i="0" kern="1200">
                          <a:solidFill>
                            <a:schemeClr val="dk1"/>
                          </a:solidFill>
                          <a:effectLst/>
                          <a:latin typeface="+mn-lt"/>
                          <a:ea typeface="+mn-ea"/>
                          <a:cs typeface="+mn-cs"/>
                        </a:rPr>
                        <a:t> hums.</a:t>
                      </a:r>
                      <a:endParaRPr lang="en-US" sz="1600"/>
                    </a:p>
                  </a:txBody>
                  <a:tcPr/>
                </a:tc>
                <a:extLst>
                  <a:ext uri="{0D108BD9-81ED-4DB2-BD59-A6C34878D82A}">
                    <a16:rowId xmlns:a16="http://schemas.microsoft.com/office/drawing/2014/main" val="1148481107"/>
                  </a:ext>
                </a:extLst>
              </a:tr>
            </a:tbl>
          </a:graphicData>
        </a:graphic>
      </p:graphicFrame>
      <p:sp>
        <p:nvSpPr>
          <p:cNvPr id="4" name="Slide Number Placeholder 3">
            <a:extLst>
              <a:ext uri="{FF2B5EF4-FFF2-40B4-BE49-F238E27FC236}">
                <a16:creationId xmlns:a16="http://schemas.microsoft.com/office/drawing/2014/main" id="{9716E9F4-8065-044B-ABBA-696B9B271140}"/>
              </a:ext>
            </a:extLst>
          </p:cNvPr>
          <p:cNvSpPr>
            <a:spLocks noGrp="1"/>
          </p:cNvSpPr>
          <p:nvPr>
            <p:ph type="sldNum" sz="quarter" idx="12"/>
          </p:nvPr>
        </p:nvSpPr>
        <p:spPr/>
        <p:txBody>
          <a:bodyPr/>
          <a:lstStyle/>
          <a:p>
            <a:fld id="{E35E9E6D-B1E9-4F08-8E83-0E081C425F53}" type="slidenum">
              <a:rPr lang="en-US" smtClean="0"/>
              <a:t>88</a:t>
            </a:fld>
            <a:endParaRPr lang="en-US"/>
          </a:p>
        </p:txBody>
      </p:sp>
      <p:pic>
        <p:nvPicPr>
          <p:cNvPr id="6" name="prompt">
            <a:hlinkClick r:id="" action="ppaction://media"/>
            <a:extLst>
              <a:ext uri="{FF2B5EF4-FFF2-40B4-BE49-F238E27FC236}">
                <a16:creationId xmlns:a16="http://schemas.microsoft.com/office/drawing/2014/main" id="{B4B8EADD-53D7-7B97-3E57-904B74E3930C}"/>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293724" y="1914839"/>
            <a:ext cx="504000" cy="504000"/>
          </a:xfrm>
          <a:prstGeom prst="rect">
            <a:avLst/>
          </a:prstGeom>
        </p:spPr>
      </p:pic>
      <p:pic>
        <p:nvPicPr>
          <p:cNvPr id="7" name="valle.0">
            <a:hlinkClick r:id="" action="ppaction://media"/>
            <a:extLst>
              <a:ext uri="{FF2B5EF4-FFF2-40B4-BE49-F238E27FC236}">
                <a16:creationId xmlns:a16="http://schemas.microsoft.com/office/drawing/2014/main" id="{CC8A2E5A-68F2-20AC-812C-0B05C62DC79F}"/>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4502258" y="1577168"/>
            <a:ext cx="504000" cy="504000"/>
          </a:xfrm>
          <a:prstGeom prst="rect">
            <a:avLst/>
          </a:prstGeom>
        </p:spPr>
      </p:pic>
      <p:pic>
        <p:nvPicPr>
          <p:cNvPr id="8" name="valle2_shift2.0">
            <a:hlinkClick r:id="" action="ppaction://media"/>
            <a:extLst>
              <a:ext uri="{FF2B5EF4-FFF2-40B4-BE49-F238E27FC236}">
                <a16:creationId xmlns:a16="http://schemas.microsoft.com/office/drawing/2014/main" id="{BB1739B8-C0E5-594E-39B5-13D677D536E2}"/>
              </a:ext>
            </a:extLst>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9457195" y="1577168"/>
            <a:ext cx="504000" cy="504000"/>
          </a:xfrm>
          <a:prstGeom prst="rect">
            <a:avLst/>
          </a:prstGeom>
        </p:spPr>
      </p:pic>
      <p:pic>
        <p:nvPicPr>
          <p:cNvPr id="9" name="prompt">
            <a:hlinkClick r:id="" action="ppaction://media"/>
            <a:extLst>
              <a:ext uri="{FF2B5EF4-FFF2-40B4-BE49-F238E27FC236}">
                <a16:creationId xmlns:a16="http://schemas.microsoft.com/office/drawing/2014/main" id="{6A18573C-A1F1-E344-5AC0-F38DAD2CFBBF}"/>
              </a:ext>
            </a:extLst>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1293724" y="3054778"/>
            <a:ext cx="504000" cy="504000"/>
          </a:xfrm>
          <a:prstGeom prst="rect">
            <a:avLst/>
          </a:prstGeom>
        </p:spPr>
      </p:pic>
      <p:pic>
        <p:nvPicPr>
          <p:cNvPr id="10" name="valle.0">
            <a:hlinkClick r:id="" action="ppaction://media"/>
            <a:extLst>
              <a:ext uri="{FF2B5EF4-FFF2-40B4-BE49-F238E27FC236}">
                <a16:creationId xmlns:a16="http://schemas.microsoft.com/office/drawing/2014/main" id="{20B07341-B67C-7893-1C3E-987AE281FBEF}"/>
              </a:ext>
            </a:extLst>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4502258" y="2739828"/>
            <a:ext cx="504000" cy="504000"/>
          </a:xfrm>
          <a:prstGeom prst="rect">
            <a:avLst/>
          </a:prstGeom>
        </p:spPr>
      </p:pic>
      <p:pic>
        <p:nvPicPr>
          <p:cNvPr id="11" name="valle2_shift2.0">
            <a:hlinkClick r:id="" action="ppaction://media"/>
            <a:extLst>
              <a:ext uri="{FF2B5EF4-FFF2-40B4-BE49-F238E27FC236}">
                <a16:creationId xmlns:a16="http://schemas.microsoft.com/office/drawing/2014/main" id="{14E2980D-BA42-9473-9EB1-40B4633E19F7}"/>
              </a:ext>
            </a:extLst>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9457195" y="2739828"/>
            <a:ext cx="504000" cy="504000"/>
          </a:xfrm>
          <a:prstGeom prst="rect">
            <a:avLst/>
          </a:prstGeom>
        </p:spPr>
      </p:pic>
      <p:sp>
        <p:nvSpPr>
          <p:cNvPr id="18" name="TextBox 17">
            <a:extLst>
              <a:ext uri="{FF2B5EF4-FFF2-40B4-BE49-F238E27FC236}">
                <a16:creationId xmlns:a16="http://schemas.microsoft.com/office/drawing/2014/main" id="{E2838E84-155E-C769-43D1-64A236F894D5}"/>
              </a:ext>
            </a:extLst>
          </p:cNvPr>
          <p:cNvSpPr txBox="1"/>
          <p:nvPr/>
        </p:nvSpPr>
        <p:spPr>
          <a:xfrm>
            <a:off x="7992736" y="1644502"/>
            <a:ext cx="1349375" cy="369332"/>
          </a:xfrm>
          <a:prstGeom prst="rect">
            <a:avLst/>
          </a:prstGeom>
          <a:noFill/>
        </p:spPr>
        <p:txBody>
          <a:bodyPr wrap="square">
            <a:spAutoFit/>
          </a:bodyPr>
          <a:lstStyle/>
          <a:p>
            <a:pPr algn="ctr"/>
            <a:r>
              <a:rPr lang="en-US" b="1">
                <a:solidFill>
                  <a:schemeClr val="tx1"/>
                </a:solidFill>
                <a:ea typeface="等线" panose="02010600030101010101" pitchFamily="2" charset="-122"/>
              </a:rPr>
              <a:t>VALL-E 2</a:t>
            </a:r>
          </a:p>
        </p:txBody>
      </p:sp>
      <p:sp>
        <p:nvSpPr>
          <p:cNvPr id="19" name="TextBox 18">
            <a:extLst>
              <a:ext uri="{FF2B5EF4-FFF2-40B4-BE49-F238E27FC236}">
                <a16:creationId xmlns:a16="http://schemas.microsoft.com/office/drawing/2014/main" id="{EB4EFEE4-FD43-DF5E-80B5-8D265F5D6B34}"/>
              </a:ext>
            </a:extLst>
          </p:cNvPr>
          <p:cNvSpPr txBox="1"/>
          <p:nvPr/>
        </p:nvSpPr>
        <p:spPr>
          <a:xfrm>
            <a:off x="7992736" y="2807162"/>
            <a:ext cx="1349375" cy="369332"/>
          </a:xfrm>
          <a:prstGeom prst="rect">
            <a:avLst/>
          </a:prstGeom>
          <a:noFill/>
        </p:spPr>
        <p:txBody>
          <a:bodyPr wrap="square">
            <a:spAutoFit/>
          </a:bodyPr>
          <a:lstStyle/>
          <a:p>
            <a:pPr algn="ctr"/>
            <a:r>
              <a:rPr lang="en-US" b="1">
                <a:solidFill>
                  <a:schemeClr val="tx1"/>
                </a:solidFill>
                <a:ea typeface="等线" panose="02010600030101010101" pitchFamily="2" charset="-122"/>
              </a:rPr>
              <a:t>VALL-E 2</a:t>
            </a:r>
          </a:p>
        </p:txBody>
      </p:sp>
      <p:pic>
        <p:nvPicPr>
          <p:cNvPr id="20" name="61-70970-0039">
            <a:hlinkClick r:id="" action="ppaction://media"/>
            <a:extLst>
              <a:ext uri="{FF2B5EF4-FFF2-40B4-BE49-F238E27FC236}">
                <a16:creationId xmlns:a16="http://schemas.microsoft.com/office/drawing/2014/main" id="{FB61A15A-F719-4E94-6279-4537F6EA7240}"/>
              </a:ext>
            </a:extLst>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1293724" y="4250270"/>
            <a:ext cx="504000" cy="504000"/>
          </a:xfrm>
          <a:prstGeom prst="rect">
            <a:avLst/>
          </a:prstGeom>
        </p:spPr>
      </p:pic>
      <p:pic>
        <p:nvPicPr>
          <p:cNvPr id="21" name="61-70970-0039 (1)">
            <a:hlinkClick r:id="" action="ppaction://media"/>
            <a:extLst>
              <a:ext uri="{FF2B5EF4-FFF2-40B4-BE49-F238E27FC236}">
                <a16:creationId xmlns:a16="http://schemas.microsoft.com/office/drawing/2014/main" id="{39C3FE0F-2362-2E33-6906-DA310297C687}"/>
              </a:ext>
            </a:extLst>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9457195" y="3921864"/>
            <a:ext cx="504000" cy="504000"/>
          </a:xfrm>
          <a:prstGeom prst="rect">
            <a:avLst/>
          </a:prstGeom>
        </p:spPr>
      </p:pic>
      <p:pic>
        <p:nvPicPr>
          <p:cNvPr id="22" name="61-70970-0039 (2)">
            <a:hlinkClick r:id="" action="ppaction://media"/>
            <a:extLst>
              <a:ext uri="{FF2B5EF4-FFF2-40B4-BE49-F238E27FC236}">
                <a16:creationId xmlns:a16="http://schemas.microsoft.com/office/drawing/2014/main" id="{496850B3-0F04-5521-5079-DFA242812B9A}"/>
              </a:ext>
            </a:extLst>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4502258" y="3921864"/>
            <a:ext cx="504000" cy="504000"/>
          </a:xfrm>
          <a:prstGeom prst="rect">
            <a:avLst/>
          </a:prstGeom>
        </p:spPr>
      </p:pic>
      <p:pic>
        <p:nvPicPr>
          <p:cNvPr id="27" name="7021-79730-0007 (2)">
            <a:hlinkClick r:id="" action="ppaction://media"/>
            <a:extLst>
              <a:ext uri="{FF2B5EF4-FFF2-40B4-BE49-F238E27FC236}">
                <a16:creationId xmlns:a16="http://schemas.microsoft.com/office/drawing/2014/main" id="{B87ECF5E-FAB8-A2A0-EEDC-7AABD373C9CB}"/>
              </a:ext>
            </a:extLst>
          </p:cNvPr>
          <p:cNvPicPr>
            <a:picLocks noChangeAspect="1"/>
          </p:cNvPicPr>
          <p:nvPr>
            <a:audioFile r:link="rId20"/>
            <p:extLst>
              <p:ext uri="{DAA4B4D4-6D71-4841-9C94-3DE7FCFB9230}">
                <p14:media xmlns:p14="http://schemas.microsoft.com/office/powerpoint/2010/main" r:embed="rId19"/>
              </p:ext>
            </p:extLst>
          </p:nvPr>
        </p:nvPicPr>
        <p:blipFill>
          <a:blip r:embed="rId27"/>
          <a:stretch>
            <a:fillRect/>
          </a:stretch>
        </p:blipFill>
        <p:spPr>
          <a:xfrm>
            <a:off x="4502258" y="5096712"/>
            <a:ext cx="504000" cy="504000"/>
          </a:xfrm>
          <a:prstGeom prst="rect">
            <a:avLst/>
          </a:prstGeom>
        </p:spPr>
      </p:pic>
      <p:pic>
        <p:nvPicPr>
          <p:cNvPr id="28" name="7021-79730-0007 (1)">
            <a:hlinkClick r:id="" action="ppaction://media"/>
            <a:extLst>
              <a:ext uri="{FF2B5EF4-FFF2-40B4-BE49-F238E27FC236}">
                <a16:creationId xmlns:a16="http://schemas.microsoft.com/office/drawing/2014/main" id="{78C59DA0-473D-EE62-3101-C112305864FC}"/>
              </a:ext>
            </a:extLst>
          </p:cNvPr>
          <p:cNvPicPr>
            <a:picLocks noChangeAspect="1"/>
          </p:cNvPicPr>
          <p:nvPr>
            <a:audioFile r:link="rId22"/>
            <p:extLst>
              <p:ext uri="{DAA4B4D4-6D71-4841-9C94-3DE7FCFB9230}">
                <p14:media xmlns:p14="http://schemas.microsoft.com/office/powerpoint/2010/main" r:embed="rId21"/>
              </p:ext>
            </p:extLst>
          </p:nvPr>
        </p:nvPicPr>
        <p:blipFill>
          <a:blip r:embed="rId27"/>
          <a:stretch>
            <a:fillRect/>
          </a:stretch>
        </p:blipFill>
        <p:spPr>
          <a:xfrm>
            <a:off x="9457195" y="5096712"/>
            <a:ext cx="504000" cy="504000"/>
          </a:xfrm>
          <a:prstGeom prst="rect">
            <a:avLst/>
          </a:prstGeom>
        </p:spPr>
      </p:pic>
      <p:pic>
        <p:nvPicPr>
          <p:cNvPr id="29" name="7021-79730-0007">
            <a:hlinkClick r:id="" action="ppaction://media"/>
            <a:extLst>
              <a:ext uri="{FF2B5EF4-FFF2-40B4-BE49-F238E27FC236}">
                <a16:creationId xmlns:a16="http://schemas.microsoft.com/office/drawing/2014/main" id="{457B1862-5811-43DD-36C8-AE89F97C645C}"/>
              </a:ext>
            </a:extLst>
          </p:cNvPr>
          <p:cNvPicPr>
            <a:picLocks noChangeAspect="1"/>
          </p:cNvPicPr>
          <p:nvPr>
            <a:audioFile r:link="rId24"/>
            <p:extLst>
              <p:ext uri="{DAA4B4D4-6D71-4841-9C94-3DE7FCFB9230}">
                <p14:media xmlns:p14="http://schemas.microsoft.com/office/powerpoint/2010/main" r:embed="rId23"/>
              </p:ext>
            </p:extLst>
          </p:nvPr>
        </p:nvPicPr>
        <p:blipFill>
          <a:blip r:embed="rId27"/>
          <a:stretch>
            <a:fillRect/>
          </a:stretch>
        </p:blipFill>
        <p:spPr>
          <a:xfrm>
            <a:off x="1293724" y="5535840"/>
            <a:ext cx="504000" cy="504000"/>
          </a:xfrm>
          <a:prstGeom prst="rect">
            <a:avLst/>
          </a:prstGeom>
        </p:spPr>
      </p:pic>
      <p:sp>
        <p:nvSpPr>
          <p:cNvPr id="30" name="TextBox 29">
            <a:extLst>
              <a:ext uri="{FF2B5EF4-FFF2-40B4-BE49-F238E27FC236}">
                <a16:creationId xmlns:a16="http://schemas.microsoft.com/office/drawing/2014/main" id="{524BB596-FAC3-D2C6-B854-1E1CA17892FE}"/>
              </a:ext>
            </a:extLst>
          </p:cNvPr>
          <p:cNvSpPr txBox="1"/>
          <p:nvPr/>
        </p:nvSpPr>
        <p:spPr>
          <a:xfrm>
            <a:off x="7992736" y="3989198"/>
            <a:ext cx="1349375" cy="369332"/>
          </a:xfrm>
          <a:prstGeom prst="rect">
            <a:avLst/>
          </a:prstGeom>
          <a:noFill/>
        </p:spPr>
        <p:txBody>
          <a:bodyPr wrap="square">
            <a:spAutoFit/>
          </a:bodyPr>
          <a:lstStyle/>
          <a:p>
            <a:pPr algn="ctr"/>
            <a:r>
              <a:rPr lang="en-US" b="1">
                <a:solidFill>
                  <a:schemeClr val="tx1"/>
                </a:solidFill>
                <a:ea typeface="等线" panose="02010600030101010101" pitchFamily="2" charset="-122"/>
              </a:rPr>
              <a:t>ELLA-V</a:t>
            </a:r>
          </a:p>
        </p:txBody>
      </p:sp>
      <p:sp>
        <p:nvSpPr>
          <p:cNvPr id="31" name="TextBox 30">
            <a:extLst>
              <a:ext uri="{FF2B5EF4-FFF2-40B4-BE49-F238E27FC236}">
                <a16:creationId xmlns:a16="http://schemas.microsoft.com/office/drawing/2014/main" id="{96CA8084-668C-1334-381D-50BE2E756A47}"/>
              </a:ext>
            </a:extLst>
          </p:cNvPr>
          <p:cNvSpPr txBox="1"/>
          <p:nvPr/>
        </p:nvSpPr>
        <p:spPr>
          <a:xfrm>
            <a:off x="7992736" y="5164046"/>
            <a:ext cx="1349375" cy="369332"/>
          </a:xfrm>
          <a:prstGeom prst="rect">
            <a:avLst/>
          </a:prstGeom>
          <a:noFill/>
        </p:spPr>
        <p:txBody>
          <a:bodyPr wrap="square">
            <a:spAutoFit/>
          </a:bodyPr>
          <a:lstStyle/>
          <a:p>
            <a:pPr algn="ctr"/>
            <a:r>
              <a:rPr lang="en-US" b="1">
                <a:solidFill>
                  <a:schemeClr val="tx1"/>
                </a:solidFill>
                <a:ea typeface="等线" panose="02010600030101010101" pitchFamily="2" charset="-122"/>
              </a:rPr>
              <a:t>ELLA-V</a:t>
            </a:r>
          </a:p>
        </p:txBody>
      </p:sp>
    </p:spTree>
    <p:extLst>
      <p:ext uri="{BB962C8B-B14F-4D97-AF65-F5344CB8AC3E}">
        <p14:creationId xmlns:p14="http://schemas.microsoft.com/office/powerpoint/2010/main" val="146833049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8"/>
                </p:tgtEl>
              </p:cMediaNode>
            </p:audio>
            <p:audio>
              <p:cMediaNode vol="80000">
                <p:cTn id="5" fill="hold" display="0">
                  <p:stCondLst>
                    <p:cond delay="indefinite"/>
                  </p:stCondLst>
                  <p:endCondLst>
                    <p:cond evt="onStopAudio" delay="0">
                      <p:tgtEl>
                        <p:sldTgt/>
                      </p:tgtEl>
                    </p:cond>
                  </p:endCondLst>
                </p:cTn>
                <p:tgtEl>
                  <p:spTgt spid="9"/>
                </p:tgtEl>
              </p:cMediaNode>
            </p:audio>
            <p:audio>
              <p:cMediaNode vol="80000">
                <p:cTn id="6" fill="hold" display="0">
                  <p:stCondLst>
                    <p:cond delay="indefinite"/>
                  </p:stCondLst>
                  <p:endCondLst>
                    <p:cond evt="onStopAudio" delay="0">
                      <p:tgtEl>
                        <p:sldTgt/>
                      </p:tgtEl>
                    </p:cond>
                  </p:endCondLst>
                </p:cTn>
                <p:tgtEl>
                  <p:spTgt spid="10"/>
                </p:tgtEl>
              </p:cMediaNode>
            </p:audio>
            <p:audio>
              <p:cMediaNode vol="80000">
                <p:cTn id="7" fill="hold" display="0">
                  <p:stCondLst>
                    <p:cond delay="indefinite"/>
                  </p:stCondLst>
                  <p:endCondLst>
                    <p:cond evt="onStopAudio" delay="0">
                      <p:tgtEl>
                        <p:sldTgt/>
                      </p:tgtEl>
                    </p:cond>
                  </p:endCondLst>
                </p:cTn>
                <p:tgtEl>
                  <p:spTgt spid="11"/>
                </p:tgtEl>
              </p:cMediaNode>
            </p:audio>
            <p:audio>
              <p:cMediaNode vol="80000">
                <p:cTn id="8" fill="hold" display="0">
                  <p:stCondLst>
                    <p:cond delay="indefinite"/>
                  </p:stCondLst>
                  <p:endCondLst>
                    <p:cond evt="onStopAudio" delay="0">
                      <p:tgtEl>
                        <p:sldTgt/>
                      </p:tgtEl>
                    </p:cond>
                  </p:endCondLst>
                </p:cTn>
                <p:tgtEl>
                  <p:spTgt spid="20"/>
                </p:tgtEl>
              </p:cMediaNode>
            </p:audio>
            <p:audio>
              <p:cMediaNode vol="80000">
                <p:cTn id="9" fill="hold" display="0">
                  <p:stCondLst>
                    <p:cond delay="indefinite"/>
                  </p:stCondLst>
                  <p:endCondLst>
                    <p:cond evt="onStopAudio" delay="0">
                      <p:tgtEl>
                        <p:sldTgt/>
                      </p:tgtEl>
                    </p:cond>
                  </p:endCondLst>
                </p:cTn>
                <p:tgtEl>
                  <p:spTgt spid="21"/>
                </p:tgtEl>
              </p:cMediaNode>
            </p:audio>
            <p:audio>
              <p:cMediaNode vol="80000">
                <p:cTn id="10" fill="hold" display="0">
                  <p:stCondLst>
                    <p:cond delay="indefinite"/>
                  </p:stCondLst>
                  <p:endCondLst>
                    <p:cond evt="onStopAudio" delay="0">
                      <p:tgtEl>
                        <p:sldTgt/>
                      </p:tgtEl>
                    </p:cond>
                  </p:endCondLst>
                </p:cTn>
                <p:tgtEl>
                  <p:spTgt spid="22"/>
                </p:tgtEl>
              </p:cMediaNode>
            </p:audio>
            <p:audio>
              <p:cMediaNode vol="80000">
                <p:cTn id="11" fill="hold" display="0">
                  <p:stCondLst>
                    <p:cond delay="indefinite"/>
                  </p:stCondLst>
                  <p:endCondLst>
                    <p:cond evt="onStopAudio" delay="0">
                      <p:tgtEl>
                        <p:sldTgt/>
                      </p:tgtEl>
                    </p:cond>
                  </p:endCondLst>
                </p:cTn>
                <p:tgtEl>
                  <p:spTgt spid="27"/>
                </p:tgtEl>
              </p:cMediaNode>
            </p:audio>
            <p:audio>
              <p:cMediaNode vol="80000">
                <p:cTn id="12" fill="hold" display="0">
                  <p:stCondLst>
                    <p:cond delay="indefinite"/>
                  </p:stCondLst>
                  <p:endCondLst>
                    <p:cond evt="onStopAudio" delay="0">
                      <p:tgtEl>
                        <p:sldTgt/>
                      </p:tgtEl>
                    </p:cond>
                  </p:endCondLst>
                </p:cTn>
                <p:tgtEl>
                  <p:spTgt spid="28"/>
                </p:tgtEl>
              </p:cMediaNode>
            </p:audio>
            <p:audio>
              <p:cMediaNode vol="80000">
                <p:cTn id="13" fill="hold" display="0">
                  <p:stCondLst>
                    <p:cond delay="indefinite"/>
                  </p:stCondLst>
                  <p:endCondLst>
                    <p:cond evt="onStopAudio" delay="0">
                      <p:tgtEl>
                        <p:sldTgt/>
                      </p:tgtEl>
                    </p:cond>
                  </p:endCondLst>
                </p:cTn>
                <p:tgtEl>
                  <p:spTgt spid="29"/>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DDBA-0170-54E3-7471-F33D4AEEFFE6}"/>
              </a:ext>
            </a:extLst>
          </p:cNvPr>
          <p:cNvSpPr>
            <a:spLocks noGrp="1"/>
          </p:cNvSpPr>
          <p:nvPr>
            <p:ph type="title"/>
          </p:nvPr>
        </p:nvSpPr>
        <p:spPr/>
        <p:txBody>
          <a:bodyPr/>
          <a:lstStyle/>
          <a:p>
            <a:r>
              <a:rPr lang="en-HK" altLang="zh-CN"/>
              <a:t>Industry Discrete Token based TTS Systems</a:t>
            </a:r>
            <a:endParaRPr lang="en-US"/>
          </a:p>
        </p:txBody>
      </p:sp>
      <p:sp>
        <p:nvSpPr>
          <p:cNvPr id="4" name="Slide Number Placeholder 3">
            <a:extLst>
              <a:ext uri="{FF2B5EF4-FFF2-40B4-BE49-F238E27FC236}">
                <a16:creationId xmlns:a16="http://schemas.microsoft.com/office/drawing/2014/main" id="{F474E4A5-9052-46B0-8A64-862803A48A83}"/>
              </a:ext>
            </a:extLst>
          </p:cNvPr>
          <p:cNvSpPr>
            <a:spLocks noGrp="1"/>
          </p:cNvSpPr>
          <p:nvPr>
            <p:ph type="sldNum" sz="quarter" idx="12"/>
          </p:nvPr>
        </p:nvSpPr>
        <p:spPr/>
        <p:txBody>
          <a:bodyPr/>
          <a:lstStyle/>
          <a:p>
            <a:fld id="{E35E9E6D-B1E9-4F08-8E83-0E081C425F53}" type="slidenum">
              <a:rPr lang="en-US" smtClean="0"/>
              <a:t>89</a:t>
            </a:fld>
            <a:endParaRPr lang="en-US"/>
          </a:p>
        </p:txBody>
      </p:sp>
      <p:pic>
        <p:nvPicPr>
          <p:cNvPr id="3" name="图片 4">
            <a:extLst>
              <a:ext uri="{FF2B5EF4-FFF2-40B4-BE49-F238E27FC236}">
                <a16:creationId xmlns:a16="http://schemas.microsoft.com/office/drawing/2014/main" id="{71EFB134-B5B4-9F3C-1A43-A2AF8233DA4C}"/>
              </a:ext>
            </a:extLst>
          </p:cNvPr>
          <p:cNvPicPr>
            <a:picLocks noChangeAspect="1"/>
          </p:cNvPicPr>
          <p:nvPr/>
        </p:nvPicPr>
        <p:blipFill>
          <a:blip r:embed="rId3"/>
          <a:stretch>
            <a:fillRect/>
          </a:stretch>
        </p:blipFill>
        <p:spPr>
          <a:xfrm>
            <a:off x="2301785" y="1093516"/>
            <a:ext cx="8245692" cy="1807159"/>
          </a:xfrm>
          <a:prstGeom prst="rect">
            <a:avLst/>
          </a:prstGeom>
        </p:spPr>
      </p:pic>
      <p:sp>
        <p:nvSpPr>
          <p:cNvPr id="38" name="文本框 70">
            <a:extLst>
              <a:ext uri="{FF2B5EF4-FFF2-40B4-BE49-F238E27FC236}">
                <a16:creationId xmlns:a16="http://schemas.microsoft.com/office/drawing/2014/main" id="{F9B8905A-CF1A-F9EE-5D1C-A8E3BCA2AD7F}"/>
              </a:ext>
            </a:extLst>
          </p:cNvPr>
          <p:cNvSpPr txBox="1"/>
          <p:nvPr/>
        </p:nvSpPr>
        <p:spPr>
          <a:xfrm>
            <a:off x="2120114" y="5522645"/>
            <a:ext cx="8609033" cy="584775"/>
          </a:xfrm>
          <a:prstGeom prst="rect">
            <a:avLst/>
          </a:prstGeom>
          <a:noFill/>
        </p:spPr>
        <p:txBody>
          <a:bodyPr wrap="square" rtlCol="0">
            <a:spAutoFit/>
          </a:bodyPr>
          <a:lstStyle/>
          <a:p>
            <a:pPr marL="285750" indent="-285750">
              <a:buFont typeface="Arial" panose="020B0604020202020204" pitchFamily="34" charset="0"/>
              <a:buChar char="•"/>
            </a:pPr>
            <a:r>
              <a:rPr kumimoji="1" lang="en-HK" altLang="zh-CN" sz="1600">
                <a:ea typeface="等线" panose="02010600030101010101" pitchFamily="2" charset="-122"/>
              </a:rPr>
              <a:t>Three steps training: Pre-training, Supervised Fine-tuning and Reinforcement Learning</a:t>
            </a:r>
            <a:endParaRPr kumimoji="1" lang="en-US" altLang="zh-CN" sz="1600">
              <a:ea typeface="等线" panose="02010600030101010101" pitchFamily="2" charset="-122"/>
            </a:endParaRPr>
          </a:p>
          <a:p>
            <a:pPr marL="285750" indent="-285750">
              <a:buFont typeface="Arial" panose="020B0604020202020204" pitchFamily="34" charset="0"/>
              <a:buChar char="•"/>
            </a:pPr>
            <a:r>
              <a:rPr kumimoji="1" lang="en-HK" altLang="zh-CN" sz="1600">
                <a:ea typeface="等线" panose="02010600030101010101" pitchFamily="2" charset="-122"/>
              </a:rPr>
              <a:t>Reward scores are from </a:t>
            </a:r>
            <a:r>
              <a:rPr kumimoji="1" lang="en-US" altLang="zh-CN" sz="1600">
                <a:ea typeface="等线" panose="02010600030101010101" pitchFamily="2" charset="-122"/>
              </a:rPr>
              <a:t>ASR, ASV</a:t>
            </a:r>
            <a:r>
              <a:rPr kumimoji="1" lang="en-HK" altLang="zh-CN" sz="1600">
                <a:ea typeface="等线" panose="02010600030101010101" pitchFamily="2" charset="-122"/>
              </a:rPr>
              <a:t>,emotion classifier,</a:t>
            </a:r>
            <a:r>
              <a:rPr kumimoji="1" lang="zh-CN" altLang="en-US" sz="1600">
                <a:ea typeface="等线" panose="02010600030101010101" pitchFamily="2" charset="-122"/>
              </a:rPr>
              <a:t> </a:t>
            </a:r>
            <a:r>
              <a:rPr kumimoji="1" lang="en-HK" altLang="zh-CN" sz="1600">
                <a:ea typeface="等线" panose="02010600030101010101" pitchFamily="2" charset="-122"/>
              </a:rPr>
              <a:t>and</a:t>
            </a:r>
            <a:r>
              <a:rPr kumimoji="1" lang="zh-CN" altLang="en-US" sz="1600">
                <a:ea typeface="等线" panose="02010600030101010101" pitchFamily="2" charset="-122"/>
              </a:rPr>
              <a:t> </a:t>
            </a:r>
            <a:r>
              <a:rPr kumimoji="1" lang="en-HK" altLang="zh-CN" sz="1600">
                <a:ea typeface="等线" panose="02010600030101010101" pitchFamily="2" charset="-122"/>
              </a:rPr>
              <a:t>human</a:t>
            </a:r>
            <a:r>
              <a:rPr kumimoji="1" lang="zh-CN" altLang="en-US" sz="1600">
                <a:ea typeface="等线" panose="02010600030101010101" pitchFamily="2" charset="-122"/>
              </a:rPr>
              <a:t> </a:t>
            </a:r>
            <a:r>
              <a:rPr kumimoji="1" lang="en-HK" altLang="zh-CN" sz="1600">
                <a:ea typeface="等线" panose="02010600030101010101" pitchFamily="2" charset="-122"/>
              </a:rPr>
              <a:t>labels.</a:t>
            </a:r>
            <a:endParaRPr kumimoji="1" lang="en-US" altLang="zh-CN" sz="1600">
              <a:ea typeface="等线" panose="02010600030101010101" pitchFamily="2" charset="-122"/>
            </a:endParaRPr>
          </a:p>
        </p:txBody>
      </p:sp>
      <p:sp>
        <p:nvSpPr>
          <p:cNvPr id="41" name="Content Placeholder 2">
            <a:extLst>
              <a:ext uri="{FF2B5EF4-FFF2-40B4-BE49-F238E27FC236}">
                <a16:creationId xmlns:a16="http://schemas.microsoft.com/office/drawing/2014/main" id="{A52F9758-BFDA-E286-DBBE-1FD638785103}"/>
              </a:ext>
            </a:extLst>
          </p:cNvPr>
          <p:cNvSpPr>
            <a:spLocks noGrp="1"/>
          </p:cNvSpPr>
          <p:nvPr>
            <p:ph idx="1"/>
          </p:nvPr>
        </p:nvSpPr>
        <p:spPr>
          <a:xfrm>
            <a:off x="721077" y="1768209"/>
            <a:ext cx="1580708" cy="457775"/>
          </a:xfrm>
        </p:spPr>
        <p:txBody>
          <a:bodyPr/>
          <a:lstStyle/>
          <a:p>
            <a:pPr marL="0" indent="0">
              <a:buNone/>
            </a:pPr>
            <a:r>
              <a:rPr lang="en-US" b="1" err="1"/>
              <a:t>SeedTTS</a:t>
            </a:r>
            <a:endParaRPr lang="en-US" sz="2400" b="1"/>
          </a:p>
          <a:p>
            <a:endParaRPr lang="en-US"/>
          </a:p>
        </p:txBody>
      </p:sp>
      <p:pic>
        <p:nvPicPr>
          <p:cNvPr id="43" name="Picture 42">
            <a:extLst>
              <a:ext uri="{FF2B5EF4-FFF2-40B4-BE49-F238E27FC236}">
                <a16:creationId xmlns:a16="http://schemas.microsoft.com/office/drawing/2014/main" id="{8A761775-0F37-593A-147B-9CFEEF637C6B}"/>
              </a:ext>
            </a:extLst>
          </p:cNvPr>
          <p:cNvPicPr>
            <a:picLocks noChangeAspect="1"/>
          </p:cNvPicPr>
          <p:nvPr/>
        </p:nvPicPr>
        <p:blipFill>
          <a:blip r:embed="rId4"/>
          <a:stretch>
            <a:fillRect/>
          </a:stretch>
        </p:blipFill>
        <p:spPr>
          <a:xfrm>
            <a:off x="936625" y="3108246"/>
            <a:ext cx="10318750" cy="2414399"/>
          </a:xfrm>
          <a:prstGeom prst="rect">
            <a:avLst/>
          </a:prstGeom>
        </p:spPr>
      </p:pic>
      <p:sp>
        <p:nvSpPr>
          <p:cNvPr id="5" name="文本框 413">
            <a:extLst>
              <a:ext uri="{FF2B5EF4-FFF2-40B4-BE49-F238E27FC236}">
                <a16:creationId xmlns:a16="http://schemas.microsoft.com/office/drawing/2014/main" id="{F3E5B8DC-A98F-9AC9-C237-EC73233FA49A}"/>
              </a:ext>
            </a:extLst>
          </p:cNvPr>
          <p:cNvSpPr txBox="1"/>
          <p:nvPr/>
        </p:nvSpPr>
        <p:spPr>
          <a:xfrm>
            <a:off x="0" y="6345511"/>
            <a:ext cx="6556603" cy="261610"/>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i="0" err="1">
                <a:solidFill>
                  <a:srgbClr val="000000"/>
                </a:solidFill>
                <a:effectLst/>
                <a:latin typeface="Lucida Grande"/>
                <a:ea typeface="等线" panose="02010600030101010101" pitchFamily="2" charset="-122"/>
              </a:rPr>
              <a:t>Anastassiou</a:t>
            </a:r>
            <a:r>
              <a:rPr lang="en-US" sz="1100" i="0">
                <a:solidFill>
                  <a:srgbClr val="000000"/>
                </a:solidFill>
                <a:effectLst/>
                <a:latin typeface="Lucida Grande"/>
                <a:ea typeface="等线" panose="02010600030101010101" pitchFamily="2" charset="-122"/>
              </a:rPr>
              <a:t> et al., Seed-TTS: A Family of High-Quality Versatile Speech Generation Models,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p:txBody>
      </p:sp>
    </p:spTree>
    <p:extLst>
      <p:ext uri="{BB962C8B-B14F-4D97-AF65-F5344CB8AC3E}">
        <p14:creationId xmlns:p14="http://schemas.microsoft.com/office/powerpoint/2010/main" val="260130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ontent Placeholder 2"/>
          <p:cNvSpPr>
            <a:spLocks noGrp="1"/>
          </p:cNvSpPr>
          <p:nvPr>
            <p:ph idx="1"/>
          </p:nvPr>
        </p:nvSpPr>
        <p:spPr>
          <a:xfrm>
            <a:off x="609600" y="1110924"/>
            <a:ext cx="11055352" cy="4885902"/>
          </a:xfrm>
        </p:spPr>
        <p:txBody>
          <a:bodyPr/>
          <a:lstStyle/>
          <a:p>
            <a:pPr>
              <a:lnSpc>
                <a:spcPct val="130000"/>
              </a:lnSpc>
              <a:buClr>
                <a:srgbClr val="002060">
                  <a:alpha val="100000"/>
                </a:srgbClr>
              </a:buClr>
              <a:buSzPct val="100000"/>
              <a:buFont typeface="Wingdings" pitchFamily="2" charset="2"/>
              <a:buChar char="n"/>
            </a:pPr>
            <a:r>
              <a:rPr lang="en-US" altLang="zh-CN" b="1">
                <a:latin typeface="Microsoft YaHei"/>
                <a:ea typeface="Microsoft YaHei"/>
                <a:cs typeface="Times New Roman"/>
              </a:rPr>
              <a:t>Online </a:t>
            </a:r>
            <a:r>
              <a:rPr lang="en-US" altLang="zh-CN">
                <a:latin typeface="Microsoft YaHei"/>
                <a:ea typeface="Microsoft YaHei"/>
                <a:cs typeface="Times New Roman"/>
              </a:rPr>
              <a:t>quantization: VQ-VAE</a:t>
            </a:r>
          </a:p>
          <a:p>
            <a:pPr lvl="1">
              <a:lnSpc>
                <a:spcPct val="130000"/>
              </a:lnSpc>
              <a:buClr>
                <a:srgbClr val="002060">
                  <a:alpha val="100000"/>
                </a:srgbClr>
              </a:buClr>
              <a:buSzPct val="100000"/>
              <a:buFont typeface="Wingdings" pitchFamily="2" charset="2"/>
              <a:buChar char="n"/>
            </a:pPr>
            <a:r>
              <a:rPr lang="en-US" altLang="zh-CN">
                <a:latin typeface="Microsoft YaHei"/>
                <a:ea typeface="Microsoft YaHei"/>
                <a:cs typeface="Times New Roman"/>
              </a:rPr>
              <a:t>Find the "</a:t>
            </a:r>
            <a:r>
              <a:rPr lang="en-US" altLang="zh-CN" b="1">
                <a:latin typeface="Microsoft YaHei"/>
                <a:ea typeface="Microsoft YaHei"/>
                <a:cs typeface="Times New Roman"/>
              </a:rPr>
              <a:t>closest</a:t>
            </a:r>
            <a:r>
              <a:rPr lang="en-US" altLang="zh-CN">
                <a:latin typeface="Microsoft YaHei"/>
                <a:ea typeface="Microsoft YaHei"/>
                <a:cs typeface="Times New Roman"/>
              </a:rPr>
              <a:t>" code-vector in a codebook</a:t>
            </a:r>
          </a:p>
          <a:p>
            <a:pPr lvl="1">
              <a:lnSpc>
                <a:spcPct val="130000"/>
              </a:lnSpc>
              <a:buClr>
                <a:srgbClr val="002060">
                  <a:alpha val="100000"/>
                </a:srgbClr>
              </a:buClr>
              <a:buSzPct val="100000"/>
              <a:buFont typeface="Wingdings" pitchFamily="2" charset="2"/>
              <a:buChar char="n"/>
            </a:pPr>
            <a:r>
              <a:rPr lang="en-US" altLang="zh-CN">
                <a:latin typeface="Microsoft YaHei"/>
                <a:ea typeface="Microsoft YaHei"/>
                <a:cs typeface="Times New Roman"/>
              </a:rPr>
              <a:t>Euclidean distance (</a:t>
            </a:r>
            <a:r>
              <a:rPr lang="af-ZA" b="1">
                <a:latin typeface="Microsoft YaHei"/>
                <a:ea typeface="Microsoft YaHei"/>
                <a:cs typeface="Times New Roman"/>
              </a:rPr>
              <a:t>K-Means</a:t>
            </a:r>
            <a:r>
              <a:rPr lang="en-US" altLang="zh-CN">
                <a:latin typeface="Microsoft YaHei"/>
                <a:ea typeface="Microsoft YaHei"/>
                <a:cs typeface="Times New Roman"/>
              </a:rPr>
              <a:t> </a:t>
            </a:r>
            <a:r>
              <a:rPr lang="af-ZA">
                <a:latin typeface="Microsoft YaHei"/>
                <a:ea typeface="Microsoft YaHei"/>
                <a:cs typeface="Times New Roman"/>
              </a:rPr>
              <a:t>VQ</a:t>
            </a:r>
            <a:r>
              <a:rPr lang="en-US" altLang="zh-CN">
                <a:latin typeface="Microsoft YaHei"/>
                <a:ea typeface="Microsoft YaHei"/>
                <a:cs typeface="Times New Roman"/>
              </a:rPr>
              <a:t>)</a:t>
            </a:r>
            <a:endParaRPr lang="zh-CN" altLang="en-US">
              <a:latin typeface="Microsoft YaHei"/>
              <a:ea typeface="Microsoft YaHei"/>
              <a:cs typeface="Times New Roman"/>
            </a:endParaRPr>
          </a:p>
          <a:p>
            <a:pPr lvl="2">
              <a:lnSpc>
                <a:spcPct val="130000"/>
              </a:lnSpc>
              <a:buClr>
                <a:srgbClr val="002060">
                  <a:alpha val="100000"/>
                </a:srgbClr>
              </a:buClr>
              <a:buSzPct val="100000"/>
              <a:buFont typeface="Wingdings" pitchFamily="2" charset="2"/>
              <a:buChar char="n"/>
            </a:pPr>
            <a:r>
              <a:rPr lang="en-US">
                <a:latin typeface="Microsoft YaHei"/>
                <a:ea typeface="Microsoft YaHei"/>
                <a:cs typeface="Times New Roman"/>
              </a:rPr>
              <a:t>Use straight-through estimator to pass gradients</a:t>
            </a:r>
            <a:endParaRPr lang="zh-CN" altLang="en-US">
              <a:latin typeface="Microsoft YaHei"/>
              <a:ea typeface="Microsoft YaHei"/>
              <a:cs typeface="Times New Roman"/>
            </a:endParaRPr>
          </a:p>
          <a:p>
            <a:pPr lvl="2">
              <a:lnSpc>
                <a:spcPct val="130000"/>
              </a:lnSpc>
              <a:buClr>
                <a:srgbClr val="002060">
                  <a:alpha val="100000"/>
                </a:srgbClr>
              </a:buClr>
              <a:buSzPct val="100000"/>
              <a:buFont typeface="Wingdings" pitchFamily="2" charset="2"/>
              <a:buChar char="n"/>
            </a:pPr>
            <a:r>
              <a:rPr lang="en-US">
                <a:latin typeface="Microsoft YaHei"/>
                <a:ea typeface="Microsoft YaHei"/>
                <a:cs typeface="Times New Roman"/>
              </a:rPr>
              <a:t>Use </a:t>
            </a:r>
            <a:r>
              <a:rPr lang="af-ZA">
                <a:latin typeface="Microsoft YaHei"/>
                <a:ea typeface="Microsoft YaHei"/>
                <a:cs typeface="Times New Roman"/>
              </a:rPr>
              <a:t>commitment loss</a:t>
            </a:r>
          </a:p>
          <a:p>
            <a:pPr lvl="2">
              <a:lnSpc>
                <a:spcPct val="130000"/>
              </a:lnSpc>
              <a:buClr>
                <a:srgbClr val="002060">
                  <a:alpha val="100000"/>
                </a:srgbClr>
              </a:buClr>
              <a:buSzPct val="100000"/>
              <a:buFont typeface="Wingdings" pitchFamily="2" charset="2"/>
              <a:buChar char="n"/>
            </a:pPr>
            <a:r>
              <a:rPr lang="en-US">
                <a:latin typeface="Microsoft YaHei"/>
                <a:ea typeface="Microsoft YaHei"/>
                <a:cs typeface="Times New Roman"/>
              </a:rPr>
              <a:t>Use </a:t>
            </a:r>
            <a:r>
              <a:rPr lang="af-ZA">
                <a:latin typeface="Microsoft YaHei"/>
                <a:ea typeface="Microsoft YaHei"/>
                <a:cs typeface="Times New Roman"/>
              </a:rPr>
              <a:t>VQ loss </a:t>
            </a:r>
            <a:r>
              <a:rPr lang="en-US">
                <a:latin typeface="Microsoft YaHei"/>
                <a:ea typeface="Microsoft YaHei"/>
                <a:cs typeface="Times New Roman"/>
              </a:rPr>
              <a:t>or </a:t>
            </a:r>
            <a:r>
              <a:rPr lang="af-ZA">
                <a:latin typeface="Microsoft YaHei"/>
                <a:ea typeface="Microsoft YaHei"/>
                <a:cs typeface="Times New Roman"/>
              </a:rPr>
              <a:t>EMA to update codebook</a:t>
            </a:r>
          </a:p>
          <a:p>
            <a:pPr lvl="1">
              <a:lnSpc>
                <a:spcPct val="130000"/>
              </a:lnSpc>
              <a:buClr>
                <a:srgbClr val="002060">
                  <a:alpha val="100000"/>
                </a:srgbClr>
              </a:buClr>
              <a:buFont typeface="Wingdings" pitchFamily="2" charset="2"/>
              <a:buChar char="n"/>
            </a:pPr>
            <a:r>
              <a:rPr lang="en-US" altLang="zh-CN">
                <a:latin typeface="Microsoft YaHei"/>
                <a:ea typeface="Microsoft YaHei"/>
                <a:cs typeface="Times New Roman"/>
              </a:rPr>
              <a:t>Probabilistic distance (</a:t>
            </a:r>
            <a:r>
              <a:rPr lang="af-ZA" b="1">
                <a:latin typeface="Microsoft YaHei"/>
                <a:ea typeface="Microsoft YaHei"/>
                <a:cs typeface="Times New Roman"/>
              </a:rPr>
              <a:t>Gumbel</a:t>
            </a:r>
            <a:r>
              <a:rPr lang="af-ZA">
                <a:latin typeface="Microsoft YaHei"/>
                <a:ea typeface="Microsoft YaHei"/>
                <a:cs typeface="Times New Roman"/>
              </a:rPr>
              <a:t> </a:t>
            </a:r>
            <a:r>
              <a:rPr lang="en-US">
                <a:latin typeface="Microsoft YaHei"/>
                <a:ea typeface="Microsoft YaHei"/>
                <a:cs typeface="Times New Roman"/>
              </a:rPr>
              <a:t>VQ</a:t>
            </a:r>
            <a:r>
              <a:rPr lang="en-US" altLang="zh-CN">
                <a:latin typeface="Microsoft YaHei"/>
                <a:ea typeface="Microsoft YaHei"/>
                <a:cs typeface="Times New Roman"/>
              </a:rPr>
              <a:t>)</a:t>
            </a:r>
            <a:endParaRPr lang="zh-CN" altLang="en-US">
              <a:latin typeface="Microsoft YaHei"/>
              <a:ea typeface="Microsoft YaHei"/>
              <a:cs typeface="Times New Roman"/>
            </a:endParaRPr>
          </a:p>
          <a:p>
            <a:pPr lvl="2">
              <a:lnSpc>
                <a:spcPct val="130000"/>
              </a:lnSpc>
              <a:buClr>
                <a:srgbClr val="002060">
                  <a:alpha val="100000"/>
                </a:srgbClr>
              </a:buClr>
              <a:buSzPct val="100000"/>
              <a:buFont typeface="Wingdings" pitchFamily="2" charset="2"/>
              <a:buChar char="n"/>
            </a:pPr>
            <a:r>
              <a:rPr lang="en-US">
                <a:latin typeface="Microsoft YaHei"/>
                <a:ea typeface="Microsoft YaHei"/>
                <a:cs typeface="Times New Roman"/>
              </a:rPr>
              <a:t>Use </a:t>
            </a:r>
            <a:r>
              <a:rPr lang="af-ZA">
                <a:latin typeface="Microsoft YaHei"/>
                <a:ea typeface="Microsoft YaHei"/>
                <a:cs typeface="Times New Roman"/>
              </a:rPr>
              <a:t>Gumbel softmax</a:t>
            </a:r>
            <a:r>
              <a:rPr lang="en-US" altLang="zh-CN">
                <a:latin typeface="Microsoft YaHei"/>
                <a:ea typeface="Microsoft YaHei"/>
                <a:cs typeface="Times New Roman"/>
              </a:rPr>
              <a:t> to sample and pass gradients</a:t>
            </a:r>
            <a:endParaRPr lang="zh-CN" altLang="en-US">
              <a:latin typeface="Microsoft YaHei"/>
              <a:ea typeface="Microsoft YaHei"/>
              <a:cs typeface="Times New Roman"/>
            </a:endParaRPr>
          </a:p>
        </p:txBody>
      </p:sp>
      <p:sp>
        <p:nvSpPr>
          <p:cNvPr id="901" name="Slide Number Placeholder 5"/>
          <p:cNvSpPr>
            <a:spLocks noGrp="1"/>
          </p:cNvSpPr>
          <p:nvPr>
            <p:ph type="sldNum" sz="quarter" idx="12"/>
          </p:nvPr>
        </p:nvSpPr>
        <p:spPr/>
        <p:txBody>
          <a:bodyPr/>
          <a:lstStyle/>
          <a:p>
            <a:fld id="{E35E9E6D-B1E9-4F08-8E83-0E081C425F53}" type="slidenum">
              <a:rPr/>
              <a:t>9</a:t>
            </a:fld>
            <a:endParaRPr lang="de-DE"/>
          </a:p>
        </p:txBody>
      </p:sp>
      <p:sp>
        <p:nvSpPr>
          <p:cNvPr id="906" name="文本框 905"/>
          <p:cNvSpPr txBox="1"/>
          <p:nvPr/>
        </p:nvSpPr>
        <p:spPr>
          <a:xfrm>
            <a:off x="771018" y="6479254"/>
            <a:ext cx="184731" cy="369332"/>
          </a:xfrm>
          <a:prstGeom prst="rect">
            <a:avLst/>
          </a:prstGeom>
          <a:ln w="6350">
            <a:prstDash val="solid"/>
          </a:ln>
        </p:spPr>
        <p:txBody>
          <a:bodyPr wrap="none">
            <a:spAutoFit/>
          </a:bodyPr>
          <a:lstStyle/>
          <a:p>
            <a:endParaRPr>
              <a:ea typeface="等线" panose="02010600030101010101" pitchFamily="2" charset="-122"/>
            </a:endParaRPr>
          </a:p>
        </p:txBody>
      </p:sp>
      <p:sp>
        <p:nvSpPr>
          <p:cNvPr id="907" name="文本框 906"/>
          <p:cNvSpPr txBox="1"/>
          <p:nvPr/>
        </p:nvSpPr>
        <p:spPr>
          <a:xfrm>
            <a:off x="0" y="6374754"/>
            <a:ext cx="8737600" cy="261610"/>
          </a:xfrm>
          <a:prstGeom prst="rect">
            <a:avLst/>
          </a:prstGeom>
          <a:solidFill>
            <a:srgbClr val="FFFFFF">
              <a:alpha val="100000"/>
            </a:srgbClr>
          </a:solidFill>
          <a:ln w="6350">
            <a:prstDash val="solid"/>
          </a:ln>
        </p:spPr>
        <p:txBody>
          <a:bodyPr wrap="square">
            <a:spAutoFit/>
          </a:bodyPr>
          <a:lstStyle/>
          <a:p>
            <a:r>
              <a:rPr sz="1050">
                <a:latin typeface="Microsoft YaHei" panose="020B0503020204020204" pitchFamily="34" charset="-122"/>
                <a:ea typeface="Microsoft YaHei" panose="020B0503020204020204" pitchFamily="34" charset="-122"/>
              </a:rPr>
              <a:t>Jang E, Gu S, Poole B. Categorical reparameterization with </a:t>
            </a:r>
            <a:r>
              <a:rPr sz="1050" err="1">
                <a:latin typeface="Microsoft YaHei" panose="020B0503020204020204" pitchFamily="34" charset="-122"/>
                <a:ea typeface="Microsoft YaHei" panose="020B0503020204020204" pitchFamily="34" charset="-122"/>
              </a:rPr>
              <a:t>gumbel-softmax</a:t>
            </a:r>
            <a:r>
              <a:rPr sz="1050">
                <a:latin typeface="Microsoft YaHei" panose="020B0503020204020204" pitchFamily="34" charset="-122"/>
                <a:ea typeface="Microsoft YaHei" panose="020B0503020204020204" pitchFamily="34" charset="-122"/>
              </a:rPr>
              <a:t>. ICLR 2017.</a:t>
            </a:r>
            <a:endParaRPr sz="1200">
              <a:latin typeface="Microsoft YaHei" panose="020B0503020204020204" pitchFamily="34" charset="-122"/>
              <a:ea typeface="Microsoft YaHei" panose="020B0503020204020204" pitchFamily="34" charset="-122"/>
            </a:endParaRPr>
          </a:p>
        </p:txBody>
      </p:sp>
      <p:sp>
        <p:nvSpPr>
          <p:cNvPr id="11" name="Title 1">
            <a:extLst>
              <a:ext uri="{FF2B5EF4-FFF2-40B4-BE49-F238E27FC236}">
                <a16:creationId xmlns:a16="http://schemas.microsoft.com/office/drawing/2014/main" id="{26F5F2DB-FADE-5A46-A0FA-CA4B11665D2A}"/>
              </a:ext>
            </a:extLst>
          </p:cNvPr>
          <p:cNvSpPr>
            <a:spLocks noGrp="1"/>
          </p:cNvSpPr>
          <p:nvPr>
            <p:ph type="title"/>
          </p:nvPr>
        </p:nvSpPr>
        <p:spPr>
          <a:xfrm>
            <a:off x="158454" y="-118639"/>
            <a:ext cx="11842202" cy="1325563"/>
          </a:xfrm>
        </p:spPr>
        <p:txBody>
          <a:bodyPr/>
          <a:lstStyle/>
          <a:p>
            <a:r>
              <a:rPr lang="en-US"/>
              <a:t>Offline and Online Data Discretization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050E-4D73-FAB9-3266-74DAAE922520}"/>
              </a:ext>
            </a:extLst>
          </p:cNvPr>
          <p:cNvSpPr>
            <a:spLocks noGrp="1"/>
          </p:cNvSpPr>
          <p:nvPr>
            <p:ph type="title"/>
          </p:nvPr>
        </p:nvSpPr>
        <p:spPr/>
        <p:txBody>
          <a:bodyPr/>
          <a:lstStyle/>
          <a:p>
            <a:r>
              <a:rPr lang="en-HK" altLang="zh-CN"/>
              <a:t>Industry Discrete Token based TTS Systems</a:t>
            </a:r>
            <a:endParaRPr lang="en-US"/>
          </a:p>
        </p:txBody>
      </p:sp>
      <p:sp>
        <p:nvSpPr>
          <p:cNvPr id="4" name="Slide Number Placeholder 3">
            <a:extLst>
              <a:ext uri="{FF2B5EF4-FFF2-40B4-BE49-F238E27FC236}">
                <a16:creationId xmlns:a16="http://schemas.microsoft.com/office/drawing/2014/main" id="{9D06CF44-B161-BAF4-2F2F-77C2BE51452B}"/>
              </a:ext>
            </a:extLst>
          </p:cNvPr>
          <p:cNvSpPr>
            <a:spLocks noGrp="1"/>
          </p:cNvSpPr>
          <p:nvPr>
            <p:ph type="sldNum" sz="quarter" idx="12"/>
          </p:nvPr>
        </p:nvSpPr>
        <p:spPr/>
        <p:txBody>
          <a:bodyPr/>
          <a:lstStyle/>
          <a:p>
            <a:fld id="{E35E9E6D-B1E9-4F08-8E83-0E081C425F53}" type="slidenum">
              <a:rPr lang="en-US" smtClean="0"/>
              <a:t>90</a:t>
            </a:fld>
            <a:endParaRPr lang="en-US"/>
          </a:p>
        </p:txBody>
      </p:sp>
      <p:pic>
        <p:nvPicPr>
          <p:cNvPr id="12" name="Picture 11" descr="A diagram of a speech language&#10;&#10;Description automatically generated with medium confidence">
            <a:extLst>
              <a:ext uri="{FF2B5EF4-FFF2-40B4-BE49-F238E27FC236}">
                <a16:creationId xmlns:a16="http://schemas.microsoft.com/office/drawing/2014/main" id="{0E95BEEB-7FEE-236D-1E85-5EC06A118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20" y="3426124"/>
            <a:ext cx="6535654" cy="2677185"/>
          </a:xfrm>
          <a:prstGeom prst="rect">
            <a:avLst/>
          </a:prstGeom>
        </p:spPr>
      </p:pic>
      <p:pic>
        <p:nvPicPr>
          <p:cNvPr id="8" name="Picture 7">
            <a:extLst>
              <a:ext uri="{FF2B5EF4-FFF2-40B4-BE49-F238E27FC236}">
                <a16:creationId xmlns:a16="http://schemas.microsoft.com/office/drawing/2014/main" id="{DC59D033-11AA-C72D-8E16-53EB8662AC81}"/>
              </a:ext>
            </a:extLst>
          </p:cNvPr>
          <p:cNvPicPr>
            <a:picLocks noChangeAspect="1"/>
          </p:cNvPicPr>
          <p:nvPr/>
        </p:nvPicPr>
        <p:blipFill>
          <a:blip r:embed="rId4"/>
          <a:stretch>
            <a:fillRect/>
          </a:stretch>
        </p:blipFill>
        <p:spPr>
          <a:xfrm>
            <a:off x="5409603" y="970735"/>
            <a:ext cx="6139906" cy="2226909"/>
          </a:xfrm>
          <a:prstGeom prst="rect">
            <a:avLst/>
          </a:prstGeom>
        </p:spPr>
      </p:pic>
      <p:sp>
        <p:nvSpPr>
          <p:cNvPr id="9" name="Content Placeholder 2">
            <a:extLst>
              <a:ext uri="{FF2B5EF4-FFF2-40B4-BE49-F238E27FC236}">
                <a16:creationId xmlns:a16="http://schemas.microsoft.com/office/drawing/2014/main" id="{434DF21D-2B9C-60EC-FF05-EEDF99234348}"/>
              </a:ext>
            </a:extLst>
          </p:cNvPr>
          <p:cNvSpPr txBox="1">
            <a:spLocks/>
          </p:cNvSpPr>
          <p:nvPr/>
        </p:nvSpPr>
        <p:spPr bwMode="auto">
          <a:xfrm>
            <a:off x="542125" y="3802653"/>
            <a:ext cx="4867478" cy="22220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0" indent="0">
              <a:spcAft>
                <a:spcPts val="300"/>
              </a:spcAft>
              <a:buFont typeface="Wingdings" pitchFamily="2" charset="2"/>
              <a:buNone/>
            </a:pPr>
            <a:r>
              <a:rPr lang="en-US" b="1" kern="0" err="1"/>
              <a:t>C</a:t>
            </a:r>
            <a:r>
              <a:rPr lang="en-US" altLang="zh-CN" b="1" kern="0" err="1"/>
              <a:t>osyVoice</a:t>
            </a:r>
            <a:endParaRPr lang="en-US" altLang="zh-CN" b="1" kern="0"/>
          </a:p>
          <a:p>
            <a:pPr>
              <a:spcAft>
                <a:spcPts val="300"/>
              </a:spcAft>
            </a:pPr>
            <a:r>
              <a:rPr lang="en-HK" altLang="zh-CN" sz="1600" kern="0"/>
              <a:t>Tokens based on </a:t>
            </a:r>
            <a:r>
              <a:rPr lang="en-US" sz="1600" kern="0" err="1"/>
              <a:t>S</a:t>
            </a:r>
            <a:r>
              <a:rPr lang="en-US" altLang="zh-CN" sz="1600" kern="0" err="1"/>
              <a:t>peechTokenizer</a:t>
            </a:r>
            <a:endParaRPr lang="en-US" altLang="zh-CN" sz="1600" kern="0"/>
          </a:p>
          <a:p>
            <a:pPr>
              <a:spcAft>
                <a:spcPts val="300"/>
              </a:spcAft>
            </a:pPr>
            <a:r>
              <a:rPr lang="en-HK" altLang="zh-CN" sz="1600" kern="0"/>
              <a:t>Explicitly Speaker Embedding with </a:t>
            </a:r>
            <a:r>
              <a:rPr lang="en-US" altLang="zh-CN" sz="1600" kern="0"/>
              <a:t>X-Vector</a:t>
            </a:r>
          </a:p>
          <a:p>
            <a:pPr>
              <a:spcAft>
                <a:spcPts val="300"/>
              </a:spcAft>
            </a:pPr>
            <a:r>
              <a:rPr lang="en-US" altLang="zh-CN" sz="1600" kern="0"/>
              <a:t>Generate Mel Spectrograms with Conditional Flow Matching</a:t>
            </a:r>
          </a:p>
          <a:p>
            <a:pPr marL="0" indent="0" algn="ctr">
              <a:buFont typeface="Wingdings" pitchFamily="2" charset="2"/>
              <a:buNone/>
            </a:pPr>
            <a:endParaRPr lang="en-US" kern="0"/>
          </a:p>
          <a:p>
            <a:endParaRPr lang="en-US" kern="0"/>
          </a:p>
        </p:txBody>
      </p:sp>
      <p:sp>
        <p:nvSpPr>
          <p:cNvPr id="10" name="Content Placeholder 2">
            <a:extLst>
              <a:ext uri="{FF2B5EF4-FFF2-40B4-BE49-F238E27FC236}">
                <a16:creationId xmlns:a16="http://schemas.microsoft.com/office/drawing/2014/main" id="{67BC35F0-EDA1-B1DA-69C3-6E9C27C8BECC}"/>
              </a:ext>
            </a:extLst>
          </p:cNvPr>
          <p:cNvSpPr txBox="1">
            <a:spLocks/>
          </p:cNvSpPr>
          <p:nvPr/>
        </p:nvSpPr>
        <p:spPr bwMode="auto">
          <a:xfrm>
            <a:off x="542125" y="1204048"/>
            <a:ext cx="4394513" cy="22220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0" indent="0">
              <a:spcAft>
                <a:spcPts val="300"/>
              </a:spcAft>
              <a:buFont typeface="Wingdings" pitchFamily="2" charset="2"/>
              <a:buNone/>
            </a:pPr>
            <a:r>
              <a:rPr lang="en-US" b="1" kern="0" err="1"/>
              <a:t>BaseTTS</a:t>
            </a:r>
            <a:endParaRPr lang="en-US" altLang="zh-CN" b="1" kern="0"/>
          </a:p>
          <a:p>
            <a:pPr>
              <a:spcAft>
                <a:spcPts val="300"/>
              </a:spcAft>
            </a:pPr>
            <a:r>
              <a:rPr lang="en-HK" altLang="zh-CN" sz="1800" kern="0"/>
              <a:t>Tokens based on </a:t>
            </a:r>
            <a:r>
              <a:rPr lang="en-US" sz="1800" kern="0" err="1"/>
              <a:t>WavLM</a:t>
            </a:r>
            <a:endParaRPr lang="en-US" altLang="zh-CN" sz="1800" kern="0"/>
          </a:p>
          <a:p>
            <a:pPr>
              <a:spcAft>
                <a:spcPts val="300"/>
              </a:spcAft>
            </a:pPr>
            <a:r>
              <a:rPr lang="en-HK" altLang="zh-CN" sz="1800" kern="0"/>
              <a:t>Explicit reference encoder</a:t>
            </a:r>
            <a:endParaRPr lang="en-US" altLang="zh-CN" sz="1800" kern="0"/>
          </a:p>
          <a:p>
            <a:pPr>
              <a:spcAft>
                <a:spcPts val="300"/>
              </a:spcAft>
            </a:pPr>
            <a:r>
              <a:rPr lang="en-US" altLang="zh-CN" sz="1800" kern="0"/>
              <a:t>Generate waveform with </a:t>
            </a:r>
            <a:r>
              <a:rPr lang="en-US" altLang="zh-CN" sz="1800" kern="0" err="1"/>
              <a:t>BigVGAN</a:t>
            </a:r>
            <a:endParaRPr lang="en-US" sz="1800" kern="0"/>
          </a:p>
          <a:p>
            <a:endParaRPr lang="en-US" kern="0"/>
          </a:p>
        </p:txBody>
      </p:sp>
      <p:sp>
        <p:nvSpPr>
          <p:cNvPr id="6" name="文本框 413">
            <a:extLst>
              <a:ext uri="{FF2B5EF4-FFF2-40B4-BE49-F238E27FC236}">
                <a16:creationId xmlns:a16="http://schemas.microsoft.com/office/drawing/2014/main" id="{52C6E4FC-4245-2C41-C03B-F3505C9C9380}"/>
              </a:ext>
            </a:extLst>
          </p:cNvPr>
          <p:cNvSpPr txBox="1"/>
          <p:nvPr/>
        </p:nvSpPr>
        <p:spPr>
          <a:xfrm>
            <a:off x="0" y="6134203"/>
            <a:ext cx="8448147" cy="430887"/>
          </a:xfrm>
          <a:prstGeom prst="rect">
            <a:avLst/>
          </a:prstGeom>
          <a:solidFill>
            <a:srgbClr val="FFFFFF">
              <a:alpha val="100000"/>
            </a:srgbClr>
          </a:solidFill>
          <a:ln w="6350">
            <a:prstDash val="solid"/>
          </a:ln>
        </p:spPr>
        <p:txBody>
          <a:bodyPr wrap="none">
            <a:spAutoFit/>
          </a:bodyPr>
          <a:lstStyle>
            <a:defPPr>
              <a:defRPr lang="zh-CN"/>
            </a:defPPr>
            <a:lvl1pPr algn="l" rtl="0" fontAlgn="base">
              <a:spcBef>
                <a:spcPct val="1"/>
              </a:spcBef>
              <a:spcAft>
                <a:spcPct val="1"/>
              </a:spcAft>
              <a:defRPr kern="1200">
                <a:solidFill>
                  <a:schemeClr val="tx1"/>
                </a:solidFill>
                <a:latin typeface="Arial" charset="0"/>
                <a:ea typeface="宋体" charset="-122"/>
                <a:cs typeface="+mn-cs"/>
              </a:defRPr>
            </a:lvl1pPr>
            <a:lvl2pPr marL="457200" algn="l" rtl="0" fontAlgn="base">
              <a:spcBef>
                <a:spcPct val="1"/>
              </a:spcBef>
              <a:spcAft>
                <a:spcPct val="1"/>
              </a:spcAft>
              <a:defRPr kern="1200">
                <a:solidFill>
                  <a:schemeClr val="tx1"/>
                </a:solidFill>
                <a:latin typeface="Arial" charset="0"/>
                <a:ea typeface="宋体" charset="-122"/>
                <a:cs typeface="+mn-cs"/>
              </a:defRPr>
            </a:lvl2pPr>
            <a:lvl3pPr marL="914400" algn="l" rtl="0" fontAlgn="base">
              <a:spcBef>
                <a:spcPct val="1"/>
              </a:spcBef>
              <a:spcAft>
                <a:spcPct val="1"/>
              </a:spcAft>
              <a:defRPr kern="1200">
                <a:solidFill>
                  <a:schemeClr val="tx1"/>
                </a:solidFill>
                <a:latin typeface="Arial" charset="0"/>
                <a:ea typeface="宋体" charset="-122"/>
                <a:cs typeface="+mn-cs"/>
              </a:defRPr>
            </a:lvl3pPr>
            <a:lvl4pPr marL="1371600" algn="l" rtl="0" fontAlgn="base">
              <a:spcBef>
                <a:spcPct val="1"/>
              </a:spcBef>
              <a:spcAft>
                <a:spcPct val="1"/>
              </a:spcAft>
              <a:defRPr kern="1200">
                <a:solidFill>
                  <a:schemeClr val="tx1"/>
                </a:solidFill>
                <a:latin typeface="Arial" charset="0"/>
                <a:ea typeface="宋体" charset="-122"/>
                <a:cs typeface="+mn-cs"/>
              </a:defRPr>
            </a:lvl4pPr>
            <a:lvl5pPr marL="1828800" algn="l" rtl="0" fontAlgn="base">
              <a:spcBef>
                <a:spcPct val="1"/>
              </a:spcBef>
              <a:spcAft>
                <a:spcPct val="1"/>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sz="1100" i="0">
                <a:solidFill>
                  <a:srgbClr val="000000"/>
                </a:solidFill>
                <a:effectLst/>
                <a:latin typeface="Lucida Grande"/>
                <a:ea typeface="等线" panose="02010600030101010101" pitchFamily="2" charset="-122"/>
              </a:rPr>
              <a:t>Du et al., </a:t>
            </a:r>
            <a:r>
              <a:rPr lang="en-US" sz="1100" i="0" err="1">
                <a:solidFill>
                  <a:srgbClr val="000000"/>
                </a:solidFill>
                <a:effectLst/>
                <a:latin typeface="Lucida Grande"/>
                <a:ea typeface="等线" panose="02010600030101010101" pitchFamily="2" charset="-122"/>
              </a:rPr>
              <a:t>CosyVoice</a:t>
            </a:r>
            <a:r>
              <a:rPr lang="en-US" sz="1100" i="0">
                <a:solidFill>
                  <a:srgbClr val="000000"/>
                </a:solidFill>
                <a:effectLst/>
                <a:latin typeface="Lucida Grande"/>
                <a:ea typeface="等线" panose="02010600030101010101" pitchFamily="2" charset="-122"/>
              </a:rPr>
              <a:t>: A Scalable Multilingual Zero-shot Text-to-speech Synthesizer based on Supervised Semantic Tokens,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a:p>
            <a:r>
              <a:rPr lang="en-US" sz="1100" i="0" err="1">
                <a:solidFill>
                  <a:srgbClr val="000000"/>
                </a:solidFill>
                <a:effectLst/>
                <a:latin typeface="Lucida Grande"/>
                <a:ea typeface="等线" panose="02010600030101010101" pitchFamily="2" charset="-122"/>
              </a:rPr>
              <a:t>Łajszczak</a:t>
            </a:r>
            <a:r>
              <a:rPr lang="en-US" sz="1100" i="0">
                <a:solidFill>
                  <a:srgbClr val="000000"/>
                </a:solidFill>
                <a:effectLst/>
                <a:latin typeface="Lucida Grande"/>
                <a:ea typeface="等线" panose="02010600030101010101" pitchFamily="2" charset="-122"/>
              </a:rPr>
              <a:t> et al., ,BASE TTS: Lessons from building a billion-parameter Text-to-Speech model on 100K hours of data, </a:t>
            </a:r>
            <a:r>
              <a:rPr lang="en-US" sz="1100" i="0" err="1">
                <a:solidFill>
                  <a:srgbClr val="000000"/>
                </a:solidFill>
                <a:effectLst/>
                <a:latin typeface="Lucida Grande"/>
                <a:ea typeface="等线" panose="02010600030101010101" pitchFamily="2" charset="-122"/>
              </a:rPr>
              <a:t>arxiv</a:t>
            </a:r>
            <a:r>
              <a:rPr lang="en-US" sz="1100" i="0">
                <a:solidFill>
                  <a:srgbClr val="000000"/>
                </a:solidFill>
                <a:effectLst/>
                <a:latin typeface="Lucida Grande"/>
                <a:ea typeface="等线" panose="02010600030101010101" pitchFamily="2" charset="-122"/>
              </a:rPr>
              <a:t>, 2024.</a:t>
            </a:r>
          </a:p>
        </p:txBody>
      </p:sp>
    </p:spTree>
    <p:extLst>
      <p:ext uri="{BB962C8B-B14F-4D97-AF65-F5344CB8AC3E}">
        <p14:creationId xmlns:p14="http://schemas.microsoft.com/office/powerpoint/2010/main" val="3345010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8364-FAD4-756C-C4FD-59777DA2BC34}"/>
              </a:ext>
            </a:extLst>
          </p:cNvPr>
          <p:cNvSpPr>
            <a:spLocks noGrp="1"/>
          </p:cNvSpPr>
          <p:nvPr>
            <p:ph type="title"/>
          </p:nvPr>
        </p:nvSpPr>
        <p:spPr>
          <a:xfrm>
            <a:off x="176048" y="221151"/>
            <a:ext cx="10515600" cy="663209"/>
          </a:xfrm>
        </p:spPr>
        <p:txBody>
          <a:bodyPr>
            <a:normAutofit/>
          </a:bodyPr>
          <a:lstStyle/>
          <a:p>
            <a:r>
              <a:rPr lang="en-US"/>
              <a:t>Open-Source Discrete Token based TTS Models</a:t>
            </a:r>
          </a:p>
        </p:txBody>
      </p:sp>
      <p:sp>
        <p:nvSpPr>
          <p:cNvPr id="4" name="Slide Number Placeholder 3">
            <a:extLst>
              <a:ext uri="{FF2B5EF4-FFF2-40B4-BE49-F238E27FC236}">
                <a16:creationId xmlns:a16="http://schemas.microsoft.com/office/drawing/2014/main" id="{C87571D5-1711-BFA0-CE92-63125DA335FC}"/>
              </a:ext>
            </a:extLst>
          </p:cNvPr>
          <p:cNvSpPr>
            <a:spLocks noGrp="1"/>
          </p:cNvSpPr>
          <p:nvPr>
            <p:ph type="sldNum" sz="quarter" idx="12"/>
          </p:nvPr>
        </p:nvSpPr>
        <p:spPr/>
        <p:txBody>
          <a:bodyPr/>
          <a:lstStyle/>
          <a:p>
            <a:fld id="{E35E9E6D-B1E9-4F08-8E83-0E081C425F53}" type="slidenum">
              <a:rPr lang="en-US" smtClean="0"/>
              <a:t>91</a:t>
            </a:fld>
            <a:endParaRPr lang="en-US"/>
          </a:p>
        </p:txBody>
      </p:sp>
      <p:pic>
        <p:nvPicPr>
          <p:cNvPr id="6" name="Picture 5">
            <a:extLst>
              <a:ext uri="{FF2B5EF4-FFF2-40B4-BE49-F238E27FC236}">
                <a16:creationId xmlns:a16="http://schemas.microsoft.com/office/drawing/2014/main" id="{CF860C25-BEC3-D180-3B88-18B5CA0CB42C}"/>
              </a:ext>
            </a:extLst>
          </p:cNvPr>
          <p:cNvPicPr preferRelativeResize="0">
            <a:picLocks/>
          </p:cNvPicPr>
          <p:nvPr/>
        </p:nvPicPr>
        <p:blipFill>
          <a:blip r:embed="rId3"/>
          <a:stretch>
            <a:fillRect/>
          </a:stretch>
        </p:blipFill>
        <p:spPr>
          <a:xfrm>
            <a:off x="1583524" y="868264"/>
            <a:ext cx="5040000" cy="3600000"/>
          </a:xfrm>
          <a:prstGeom prst="rect">
            <a:avLst/>
          </a:prstGeom>
        </p:spPr>
      </p:pic>
      <p:pic>
        <p:nvPicPr>
          <p:cNvPr id="8" name="Picture 7">
            <a:extLst>
              <a:ext uri="{FF2B5EF4-FFF2-40B4-BE49-F238E27FC236}">
                <a16:creationId xmlns:a16="http://schemas.microsoft.com/office/drawing/2014/main" id="{A35AC684-A28B-B57C-41DE-E13281C06A53}"/>
              </a:ext>
            </a:extLst>
          </p:cNvPr>
          <p:cNvPicPr preferRelativeResize="0">
            <a:picLocks/>
          </p:cNvPicPr>
          <p:nvPr/>
        </p:nvPicPr>
        <p:blipFill>
          <a:blip r:embed="rId4"/>
          <a:stretch>
            <a:fillRect/>
          </a:stretch>
        </p:blipFill>
        <p:spPr>
          <a:xfrm>
            <a:off x="2057137" y="1028337"/>
            <a:ext cx="5040000" cy="3600000"/>
          </a:xfrm>
          <a:prstGeom prst="rect">
            <a:avLst/>
          </a:prstGeom>
        </p:spPr>
      </p:pic>
      <p:sp>
        <p:nvSpPr>
          <p:cNvPr id="12" name="TextBox 11">
            <a:extLst>
              <a:ext uri="{FF2B5EF4-FFF2-40B4-BE49-F238E27FC236}">
                <a16:creationId xmlns:a16="http://schemas.microsoft.com/office/drawing/2014/main" id="{24AC7DAE-8E98-503E-0967-50F7BF004D21}"/>
              </a:ext>
            </a:extLst>
          </p:cNvPr>
          <p:cNvSpPr txBox="1"/>
          <p:nvPr/>
        </p:nvSpPr>
        <p:spPr>
          <a:xfrm>
            <a:off x="401222" y="5925076"/>
            <a:ext cx="11389556" cy="369332"/>
          </a:xfrm>
          <a:prstGeom prst="rect">
            <a:avLst/>
          </a:prstGeom>
          <a:noFill/>
        </p:spPr>
        <p:txBody>
          <a:bodyPr wrap="square">
            <a:spAutoFit/>
          </a:bodyPr>
          <a:lstStyle/>
          <a:p>
            <a:r>
              <a:rPr lang="en-US">
                <a:ea typeface="等线" panose="02010600030101010101" pitchFamily="2" charset="-122"/>
              </a:rPr>
              <a:t>VALL-E, </a:t>
            </a:r>
            <a:r>
              <a:rPr lang="en-US" err="1">
                <a:ea typeface="等线" panose="02010600030101010101" pitchFamily="2" charset="-122"/>
              </a:rPr>
              <a:t>C</a:t>
            </a:r>
            <a:r>
              <a:rPr lang="en-US" altLang="zh-CN" err="1">
                <a:ea typeface="等线" panose="02010600030101010101" pitchFamily="2" charset="-122"/>
              </a:rPr>
              <a:t>hatTTS</a:t>
            </a:r>
            <a:r>
              <a:rPr lang="en-US" altLang="zh-CN">
                <a:ea typeface="等线" panose="02010600030101010101" pitchFamily="2" charset="-122"/>
              </a:rPr>
              <a:t>, </a:t>
            </a:r>
            <a:r>
              <a:rPr lang="en-US">
                <a:ea typeface="等线" panose="02010600030101010101" pitchFamily="2" charset="-122"/>
              </a:rPr>
              <a:t>ⓍTTSv2, fish-speech, </a:t>
            </a:r>
            <a:r>
              <a:rPr lang="en-US" err="1">
                <a:ea typeface="等线" panose="02010600030101010101" pitchFamily="2" charset="-122"/>
              </a:rPr>
              <a:t>V</a:t>
            </a:r>
            <a:r>
              <a:rPr lang="en-US" altLang="zh-CN" err="1">
                <a:ea typeface="等线" panose="02010600030101010101" pitchFamily="2" charset="-122"/>
              </a:rPr>
              <a:t>oiceCraft</a:t>
            </a:r>
            <a:r>
              <a:rPr lang="en-US" altLang="zh-CN">
                <a:ea typeface="等线" panose="02010600030101010101" pitchFamily="2" charset="-122"/>
              </a:rPr>
              <a:t>, </a:t>
            </a:r>
            <a:r>
              <a:rPr lang="en-US" altLang="zh-CN" err="1">
                <a:ea typeface="等线" panose="02010600030101010101" pitchFamily="2" charset="-122"/>
              </a:rPr>
              <a:t>parler-tts</a:t>
            </a:r>
            <a:r>
              <a:rPr lang="en-US" altLang="zh-CN">
                <a:ea typeface="等线" panose="02010600030101010101" pitchFamily="2" charset="-122"/>
              </a:rPr>
              <a:t>, tortoise-</a:t>
            </a:r>
            <a:r>
              <a:rPr lang="en-US" altLang="zh-CN" err="1">
                <a:ea typeface="等线" panose="02010600030101010101" pitchFamily="2" charset="-122"/>
              </a:rPr>
              <a:t>tts</a:t>
            </a:r>
            <a:r>
              <a:rPr lang="en-US" altLang="zh-CN">
                <a:ea typeface="等线" panose="02010600030101010101" pitchFamily="2" charset="-122"/>
              </a:rPr>
              <a:t>, </a:t>
            </a:r>
            <a:r>
              <a:rPr lang="en-US" altLang="zh-CN" err="1">
                <a:ea typeface="等线" panose="02010600030101010101" pitchFamily="2" charset="-122"/>
              </a:rPr>
              <a:t>metavoice</a:t>
            </a:r>
            <a:r>
              <a:rPr lang="en-US" altLang="zh-CN">
                <a:ea typeface="等线" panose="02010600030101010101" pitchFamily="2" charset="-122"/>
              </a:rPr>
              <a:t>, GPT-</a:t>
            </a:r>
            <a:r>
              <a:rPr lang="en-US" altLang="zh-CN" err="1">
                <a:ea typeface="等线" panose="02010600030101010101" pitchFamily="2" charset="-122"/>
              </a:rPr>
              <a:t>SoVITS</a:t>
            </a:r>
            <a:r>
              <a:rPr lang="en-US" altLang="zh-CN">
                <a:ea typeface="等线" panose="02010600030101010101" pitchFamily="2" charset="-122"/>
              </a:rPr>
              <a:t>, Amphion</a:t>
            </a:r>
            <a:endParaRPr lang="en-US">
              <a:ea typeface="等线" panose="02010600030101010101" pitchFamily="2" charset="-122"/>
            </a:endParaRPr>
          </a:p>
        </p:txBody>
      </p:sp>
      <p:pic>
        <p:nvPicPr>
          <p:cNvPr id="5" name="Picture 4">
            <a:extLst>
              <a:ext uri="{FF2B5EF4-FFF2-40B4-BE49-F238E27FC236}">
                <a16:creationId xmlns:a16="http://schemas.microsoft.com/office/drawing/2014/main" id="{E7CCE4C2-5230-42D7-1C32-1EF6818548AB}"/>
              </a:ext>
            </a:extLst>
          </p:cNvPr>
          <p:cNvPicPr preferRelativeResize="0">
            <a:picLocks/>
          </p:cNvPicPr>
          <p:nvPr/>
        </p:nvPicPr>
        <p:blipFill>
          <a:blip r:embed="rId5"/>
          <a:stretch>
            <a:fillRect/>
          </a:stretch>
        </p:blipFill>
        <p:spPr>
          <a:xfrm>
            <a:off x="2530750" y="1188410"/>
            <a:ext cx="5040000" cy="3600000"/>
          </a:xfrm>
          <a:prstGeom prst="rect">
            <a:avLst/>
          </a:prstGeom>
        </p:spPr>
      </p:pic>
      <p:pic>
        <p:nvPicPr>
          <p:cNvPr id="11" name="Picture 10">
            <a:extLst>
              <a:ext uri="{FF2B5EF4-FFF2-40B4-BE49-F238E27FC236}">
                <a16:creationId xmlns:a16="http://schemas.microsoft.com/office/drawing/2014/main" id="{4D3B10ED-7C8C-55E0-4E24-1BA883453D8B}"/>
              </a:ext>
            </a:extLst>
          </p:cNvPr>
          <p:cNvPicPr preferRelativeResize="0">
            <a:picLocks/>
          </p:cNvPicPr>
          <p:nvPr/>
        </p:nvPicPr>
        <p:blipFill>
          <a:blip r:embed="rId6"/>
          <a:stretch>
            <a:fillRect/>
          </a:stretch>
        </p:blipFill>
        <p:spPr>
          <a:xfrm>
            <a:off x="3004363" y="1348483"/>
            <a:ext cx="5040000" cy="3600000"/>
          </a:xfrm>
          <a:prstGeom prst="rect">
            <a:avLst/>
          </a:prstGeom>
        </p:spPr>
      </p:pic>
      <p:pic>
        <p:nvPicPr>
          <p:cNvPr id="16" name="Picture 15">
            <a:extLst>
              <a:ext uri="{FF2B5EF4-FFF2-40B4-BE49-F238E27FC236}">
                <a16:creationId xmlns:a16="http://schemas.microsoft.com/office/drawing/2014/main" id="{F9824834-F7AC-9E38-04BC-6195CAE9197A}"/>
              </a:ext>
            </a:extLst>
          </p:cNvPr>
          <p:cNvPicPr preferRelativeResize="0">
            <a:picLocks/>
          </p:cNvPicPr>
          <p:nvPr/>
        </p:nvPicPr>
        <p:blipFill>
          <a:blip r:embed="rId7"/>
          <a:stretch>
            <a:fillRect/>
          </a:stretch>
        </p:blipFill>
        <p:spPr>
          <a:xfrm>
            <a:off x="3477976" y="1508556"/>
            <a:ext cx="5040000" cy="3600000"/>
          </a:xfrm>
          <a:prstGeom prst="rect">
            <a:avLst/>
          </a:prstGeom>
        </p:spPr>
      </p:pic>
      <p:pic>
        <p:nvPicPr>
          <p:cNvPr id="14" name="Picture 13">
            <a:extLst>
              <a:ext uri="{FF2B5EF4-FFF2-40B4-BE49-F238E27FC236}">
                <a16:creationId xmlns:a16="http://schemas.microsoft.com/office/drawing/2014/main" id="{B8DF7019-9A2E-B47A-F817-A3A0EBE610A0}"/>
              </a:ext>
            </a:extLst>
          </p:cNvPr>
          <p:cNvPicPr preferRelativeResize="0">
            <a:picLocks/>
          </p:cNvPicPr>
          <p:nvPr/>
        </p:nvPicPr>
        <p:blipFill>
          <a:blip r:embed="rId8"/>
          <a:stretch>
            <a:fillRect/>
          </a:stretch>
        </p:blipFill>
        <p:spPr>
          <a:xfrm>
            <a:off x="3951586" y="1668629"/>
            <a:ext cx="5040000" cy="3600000"/>
          </a:xfrm>
          <a:prstGeom prst="rect">
            <a:avLst/>
          </a:prstGeom>
        </p:spPr>
      </p:pic>
      <p:pic>
        <p:nvPicPr>
          <p:cNvPr id="18" name="Picture 17">
            <a:extLst>
              <a:ext uri="{FF2B5EF4-FFF2-40B4-BE49-F238E27FC236}">
                <a16:creationId xmlns:a16="http://schemas.microsoft.com/office/drawing/2014/main" id="{8637C43B-639D-0804-3B29-74503503EF42}"/>
              </a:ext>
            </a:extLst>
          </p:cNvPr>
          <p:cNvPicPr preferRelativeResize="0">
            <a:picLocks/>
          </p:cNvPicPr>
          <p:nvPr/>
        </p:nvPicPr>
        <p:blipFill>
          <a:blip r:embed="rId9"/>
          <a:stretch>
            <a:fillRect/>
          </a:stretch>
        </p:blipFill>
        <p:spPr>
          <a:xfrm>
            <a:off x="4425202" y="1828702"/>
            <a:ext cx="5040000" cy="3600000"/>
          </a:xfrm>
          <a:prstGeom prst="rect">
            <a:avLst/>
          </a:prstGeom>
        </p:spPr>
      </p:pic>
      <p:pic>
        <p:nvPicPr>
          <p:cNvPr id="20" name="Picture 19">
            <a:extLst>
              <a:ext uri="{FF2B5EF4-FFF2-40B4-BE49-F238E27FC236}">
                <a16:creationId xmlns:a16="http://schemas.microsoft.com/office/drawing/2014/main" id="{60DB2EC5-9634-B99E-3B8D-C83E2AB57F7B}"/>
              </a:ext>
            </a:extLst>
          </p:cNvPr>
          <p:cNvPicPr preferRelativeResize="0">
            <a:picLocks/>
          </p:cNvPicPr>
          <p:nvPr/>
        </p:nvPicPr>
        <p:blipFill>
          <a:blip r:embed="rId10"/>
          <a:stretch>
            <a:fillRect/>
          </a:stretch>
        </p:blipFill>
        <p:spPr>
          <a:xfrm>
            <a:off x="4898815" y="1988775"/>
            <a:ext cx="5040000" cy="3600000"/>
          </a:xfrm>
          <a:prstGeom prst="rect">
            <a:avLst/>
          </a:prstGeom>
        </p:spPr>
      </p:pic>
      <p:pic>
        <p:nvPicPr>
          <p:cNvPr id="22" name="Picture 21">
            <a:extLst>
              <a:ext uri="{FF2B5EF4-FFF2-40B4-BE49-F238E27FC236}">
                <a16:creationId xmlns:a16="http://schemas.microsoft.com/office/drawing/2014/main" id="{69818DCC-0012-D211-2343-2CE78FC4E7C9}"/>
              </a:ext>
            </a:extLst>
          </p:cNvPr>
          <p:cNvPicPr preferRelativeResize="0">
            <a:picLocks/>
          </p:cNvPicPr>
          <p:nvPr/>
        </p:nvPicPr>
        <p:blipFill>
          <a:blip r:embed="rId11"/>
          <a:stretch>
            <a:fillRect/>
          </a:stretch>
        </p:blipFill>
        <p:spPr>
          <a:xfrm>
            <a:off x="5372425" y="2148851"/>
            <a:ext cx="5040000" cy="3600000"/>
          </a:xfrm>
          <a:prstGeom prst="rect">
            <a:avLst/>
          </a:prstGeom>
        </p:spPr>
      </p:pic>
    </p:spTree>
    <p:extLst>
      <p:ext uri="{BB962C8B-B14F-4D97-AF65-F5344CB8AC3E}">
        <p14:creationId xmlns:p14="http://schemas.microsoft.com/office/powerpoint/2010/main" val="2866494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982-13B7-30E4-0DE6-673DFC51D73D}"/>
              </a:ext>
            </a:extLst>
          </p:cNvPr>
          <p:cNvSpPr>
            <a:spLocks noGrp="1"/>
          </p:cNvSpPr>
          <p:nvPr>
            <p:ph type="title"/>
          </p:nvPr>
        </p:nvSpPr>
        <p:spPr/>
        <p:txBody>
          <a:bodyPr/>
          <a:lstStyle/>
          <a:p>
            <a:r>
              <a:rPr lang="en-US" altLang="zh-CN"/>
              <a:t>Discrete Token</a:t>
            </a:r>
            <a:r>
              <a:rPr lang="zh-CN" altLang="en-US"/>
              <a:t> </a:t>
            </a:r>
            <a:r>
              <a:rPr lang="en-HK" altLang="zh-CN"/>
              <a:t>Based TTS: Summary</a:t>
            </a:r>
            <a:endParaRPr lang="en-US"/>
          </a:p>
        </p:txBody>
      </p:sp>
      <p:sp>
        <p:nvSpPr>
          <p:cNvPr id="3" name="Content Placeholder 2">
            <a:extLst>
              <a:ext uri="{FF2B5EF4-FFF2-40B4-BE49-F238E27FC236}">
                <a16:creationId xmlns:a16="http://schemas.microsoft.com/office/drawing/2014/main" id="{51491F46-0F88-EE02-AB25-EA1D411B5BE4}"/>
              </a:ext>
            </a:extLst>
          </p:cNvPr>
          <p:cNvSpPr>
            <a:spLocks noGrp="1"/>
          </p:cNvSpPr>
          <p:nvPr>
            <p:ph idx="1"/>
          </p:nvPr>
        </p:nvSpPr>
        <p:spPr>
          <a:xfrm>
            <a:off x="609600" y="1413164"/>
            <a:ext cx="11055352" cy="4679661"/>
          </a:xfrm>
        </p:spPr>
        <p:txBody>
          <a:bodyPr>
            <a:noAutofit/>
          </a:bodyPr>
          <a:lstStyle/>
          <a:p>
            <a:pPr algn="just">
              <a:lnSpc>
                <a:spcPct val="100000"/>
              </a:lnSpc>
              <a:spcAft>
                <a:spcPts val="400"/>
              </a:spcAft>
            </a:pPr>
            <a:r>
              <a:rPr lang="en-US" sz="1800"/>
              <a:t> Three Modeling Approaches for Discrete Token based TTS</a:t>
            </a:r>
          </a:p>
          <a:p>
            <a:pPr lvl="1" algn="just">
              <a:lnSpc>
                <a:spcPct val="100000"/>
              </a:lnSpc>
              <a:spcAft>
                <a:spcPts val="400"/>
              </a:spcAft>
            </a:pPr>
            <a:r>
              <a:rPr lang="en-US" sz="1400"/>
              <a:t>Encoder based NAR models, Encoder-Decoder based AR models, and Decoder-Only AR models.</a:t>
            </a:r>
          </a:p>
          <a:p>
            <a:pPr algn="just">
              <a:lnSpc>
                <a:spcPct val="100000"/>
              </a:lnSpc>
              <a:spcAft>
                <a:spcPts val="400"/>
              </a:spcAft>
            </a:pPr>
            <a:r>
              <a:rPr lang="en-US" sz="1800"/>
              <a:t>Decoder-only AR models typically adopt a coarse-to-fine generation approach</a:t>
            </a:r>
          </a:p>
          <a:p>
            <a:pPr lvl="1">
              <a:spcAft>
                <a:spcPts val="600"/>
              </a:spcAft>
            </a:pPr>
            <a:r>
              <a:rPr lang="en-US" sz="1400" b="0" i="0">
                <a:solidFill>
                  <a:srgbClr val="424242"/>
                </a:solidFill>
                <a:effectLst/>
              </a:rPr>
              <a:t>Text </a:t>
            </a:r>
            <a:r>
              <a:rPr lang="en-US" sz="1400" b="0" i="0">
                <a:solidFill>
                  <a:srgbClr val="424242"/>
                </a:solidFill>
                <a:effectLst/>
                <a:sym typeface="Wingdings" panose="05000000000000000000" pitchFamily="2" charset="2"/>
              </a:rPr>
              <a:t> </a:t>
            </a:r>
            <a:r>
              <a:rPr lang="en-US" sz="1400" b="0" i="0">
                <a:solidFill>
                  <a:srgbClr val="424242"/>
                </a:solidFill>
                <a:effectLst/>
              </a:rPr>
              <a:t>Coarse-grained discrete tokens </a:t>
            </a:r>
            <a:r>
              <a:rPr lang="en-US" sz="1400" b="0" i="0">
                <a:solidFill>
                  <a:srgbClr val="424242"/>
                </a:solidFill>
                <a:effectLst/>
                <a:sym typeface="Wingdings" panose="05000000000000000000" pitchFamily="2" charset="2"/>
              </a:rPr>
              <a:t> F</a:t>
            </a:r>
            <a:r>
              <a:rPr lang="en-US" sz="1400" b="0" i="0">
                <a:solidFill>
                  <a:srgbClr val="424242"/>
                </a:solidFill>
                <a:effectLst/>
              </a:rPr>
              <a:t>ine-grained discrete tokens </a:t>
            </a:r>
            <a:r>
              <a:rPr lang="en-US" sz="1400" b="0" i="0">
                <a:solidFill>
                  <a:srgbClr val="424242"/>
                </a:solidFill>
                <a:effectLst/>
                <a:sym typeface="Wingdings" panose="05000000000000000000" pitchFamily="2" charset="2"/>
              </a:rPr>
              <a:t> </a:t>
            </a:r>
            <a:r>
              <a:rPr lang="en-US" sz="1400" b="0" i="0">
                <a:solidFill>
                  <a:srgbClr val="424242"/>
                </a:solidFill>
                <a:effectLst/>
              </a:rPr>
              <a:t>Waveform</a:t>
            </a:r>
          </a:p>
          <a:p>
            <a:pPr lvl="1">
              <a:spcAft>
                <a:spcPts val="600"/>
              </a:spcAft>
            </a:pPr>
            <a:r>
              <a:rPr lang="en-US" sz="1400" b="0" i="0">
                <a:solidFill>
                  <a:srgbClr val="424242"/>
                </a:solidFill>
                <a:effectLst/>
              </a:rPr>
              <a:t>Text </a:t>
            </a:r>
            <a:r>
              <a:rPr lang="en-US" sz="1400" b="0" i="0">
                <a:solidFill>
                  <a:srgbClr val="424242"/>
                </a:solidFill>
                <a:effectLst/>
                <a:sym typeface="Wingdings" panose="05000000000000000000" pitchFamily="2" charset="2"/>
              </a:rPr>
              <a:t> </a:t>
            </a:r>
            <a:r>
              <a:rPr lang="en-US" sz="1400" b="0" i="0">
                <a:solidFill>
                  <a:srgbClr val="424242"/>
                </a:solidFill>
                <a:effectLst/>
              </a:rPr>
              <a:t>Coarse-grained discrete tokens </a:t>
            </a:r>
            <a:r>
              <a:rPr lang="en-US" sz="1400" b="0" i="0">
                <a:solidFill>
                  <a:srgbClr val="424242"/>
                </a:solidFill>
                <a:effectLst/>
                <a:sym typeface="Wingdings" panose="05000000000000000000" pitchFamily="2" charset="2"/>
              </a:rPr>
              <a:t> M</a:t>
            </a:r>
            <a:r>
              <a:rPr lang="en-US" altLang="zh-CN" sz="1400" b="0" i="0">
                <a:solidFill>
                  <a:srgbClr val="424242"/>
                </a:solidFill>
                <a:effectLst/>
                <a:sym typeface="Wingdings" panose="05000000000000000000" pitchFamily="2" charset="2"/>
              </a:rPr>
              <a:t>el Spectrograms</a:t>
            </a:r>
            <a:r>
              <a:rPr lang="en-US" sz="1400" b="0" i="0">
                <a:solidFill>
                  <a:srgbClr val="424242"/>
                </a:solidFill>
                <a:effectLst/>
              </a:rPr>
              <a:t> </a:t>
            </a:r>
            <a:r>
              <a:rPr lang="en-US" sz="1400" b="0" i="0">
                <a:solidFill>
                  <a:srgbClr val="424242"/>
                </a:solidFill>
                <a:effectLst/>
                <a:sym typeface="Wingdings" panose="05000000000000000000" pitchFamily="2" charset="2"/>
              </a:rPr>
              <a:t> </a:t>
            </a:r>
            <a:r>
              <a:rPr lang="en-US" sz="1400">
                <a:solidFill>
                  <a:srgbClr val="424242"/>
                </a:solidFill>
                <a:sym typeface="Wingdings" panose="05000000000000000000" pitchFamily="2" charset="2"/>
              </a:rPr>
              <a:t>W</a:t>
            </a:r>
            <a:r>
              <a:rPr lang="en-US" sz="1400" b="0" i="0">
                <a:solidFill>
                  <a:srgbClr val="424242"/>
                </a:solidFill>
                <a:effectLst/>
              </a:rPr>
              <a:t>aveform</a:t>
            </a:r>
          </a:p>
          <a:p>
            <a:pPr lvl="1">
              <a:spcBef>
                <a:spcPts val="450"/>
              </a:spcBef>
              <a:spcAft>
                <a:spcPts val="750"/>
              </a:spcAft>
            </a:pPr>
            <a:r>
              <a:rPr lang="en-US" sz="1400" b="0" i="0">
                <a:solidFill>
                  <a:srgbClr val="424242"/>
                </a:solidFill>
                <a:effectLst/>
              </a:rPr>
              <a:t>Speaker encoding information could be  directly input into the speech language model</a:t>
            </a:r>
          </a:p>
          <a:p>
            <a:pPr marL="228600" lvl="1" algn="just">
              <a:lnSpc>
                <a:spcPct val="100000"/>
              </a:lnSpc>
              <a:spcBef>
                <a:spcPts val="1000"/>
              </a:spcBef>
              <a:spcAft>
                <a:spcPts val="400"/>
              </a:spcAft>
            </a:pPr>
            <a:r>
              <a:rPr lang="en-US" sz="1800"/>
              <a:t>Due to the autoregressive nature and sampling decoding method, there are issues with robustness and efficiency</a:t>
            </a:r>
          </a:p>
          <a:p>
            <a:pPr lvl="1">
              <a:spcAft>
                <a:spcPts val="600"/>
              </a:spcAft>
            </a:pPr>
            <a:r>
              <a:rPr lang="en-US" sz="1400" b="0" i="0">
                <a:solidFill>
                  <a:srgbClr val="424242"/>
                </a:solidFill>
                <a:effectLst/>
              </a:rPr>
              <a:t>Robustness : forced alignment information, monotonic decoding constraints, or considering decoding history.</a:t>
            </a:r>
          </a:p>
          <a:p>
            <a:pPr lvl="1">
              <a:spcAft>
                <a:spcPts val="600"/>
              </a:spcAft>
            </a:pPr>
            <a:r>
              <a:rPr lang="en-US" sz="1400" b="0" i="0">
                <a:solidFill>
                  <a:srgbClr val="424242"/>
                </a:solidFill>
                <a:effectLst/>
              </a:rPr>
              <a:t>Efficiency: shortening the prediction steps with grouped decoding.</a:t>
            </a:r>
          </a:p>
          <a:p>
            <a:pPr algn="just">
              <a:lnSpc>
                <a:spcPct val="100000"/>
              </a:lnSpc>
              <a:spcAft>
                <a:spcPts val="400"/>
              </a:spcAft>
            </a:pPr>
            <a:r>
              <a:rPr lang="en-US" sz="1800"/>
              <a:t>In terms of speech similarity, robustness, and fluency, the performance can reach human parity.</a:t>
            </a:r>
          </a:p>
          <a:p>
            <a:pPr algn="just">
              <a:lnSpc>
                <a:spcPct val="100000"/>
              </a:lnSpc>
              <a:spcAft>
                <a:spcPts val="400"/>
              </a:spcAft>
            </a:pPr>
            <a:r>
              <a:rPr lang="en-US" sz="1800"/>
              <a:t>Discrete token-based TTS also suffers from hallucination problems</a:t>
            </a:r>
          </a:p>
          <a:p>
            <a:pPr lvl="1">
              <a:spcBef>
                <a:spcPts val="450"/>
              </a:spcBef>
              <a:spcAft>
                <a:spcPts val="750"/>
              </a:spcAft>
            </a:pPr>
            <a:r>
              <a:rPr lang="en-US" sz="1400" b="0" i="0">
                <a:solidFill>
                  <a:srgbClr val="424242"/>
                </a:solidFill>
                <a:effectLst/>
              </a:rPr>
              <a:t>Strang prosody, missing words, word repetition</a:t>
            </a:r>
            <a:r>
              <a:rPr lang="en-US" sz="1400">
                <a:solidFill>
                  <a:srgbClr val="424242"/>
                </a:solidFill>
              </a:rPr>
              <a:t> etc.</a:t>
            </a:r>
            <a:endParaRPr lang="en-US" sz="1400" b="0" i="0">
              <a:solidFill>
                <a:srgbClr val="424242"/>
              </a:solidFill>
              <a:effectLst/>
            </a:endParaRPr>
          </a:p>
        </p:txBody>
      </p:sp>
      <p:sp>
        <p:nvSpPr>
          <p:cNvPr id="4" name="Slide Number Placeholder 3">
            <a:extLst>
              <a:ext uri="{FF2B5EF4-FFF2-40B4-BE49-F238E27FC236}">
                <a16:creationId xmlns:a16="http://schemas.microsoft.com/office/drawing/2014/main" id="{C87D1434-6C1A-F82A-4A20-23367FB528D7}"/>
              </a:ext>
            </a:extLst>
          </p:cNvPr>
          <p:cNvSpPr>
            <a:spLocks noGrp="1"/>
          </p:cNvSpPr>
          <p:nvPr>
            <p:ph type="sldNum" sz="quarter" idx="12"/>
          </p:nvPr>
        </p:nvSpPr>
        <p:spPr/>
        <p:txBody>
          <a:bodyPr/>
          <a:lstStyle/>
          <a:p>
            <a:fld id="{E35E9E6D-B1E9-4F08-8E83-0E081C425F53}" type="slidenum">
              <a:rPr lang="en-US" smtClean="0"/>
              <a:t>92</a:t>
            </a:fld>
            <a:endParaRPr lang="en-US"/>
          </a:p>
        </p:txBody>
      </p:sp>
    </p:spTree>
    <p:extLst>
      <p:ext uri="{BB962C8B-B14F-4D97-AF65-F5344CB8AC3E}">
        <p14:creationId xmlns:p14="http://schemas.microsoft.com/office/powerpoint/2010/main" val="18301532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幻灯片编号占位符 3"/>
          <p:cNvSpPr>
            <a:spLocks noGrp="1"/>
          </p:cNvSpPr>
          <p:nvPr>
            <p:ph type="sldNum" sz="quarter" idx="12"/>
          </p:nvPr>
        </p:nvSpPr>
        <p:spPr/>
        <p:txBody>
          <a:bodyPr/>
          <a:lstStyle/>
          <a:p>
            <a:fld id="{E35E9E6D-B1E9-4F08-8E83-0E081C425F53}" type="slidenum">
              <a:rPr/>
              <a:t>93</a:t>
            </a:fld>
            <a:endParaRPr lang="de-DE"/>
          </a:p>
        </p:txBody>
      </p:sp>
      <p:sp>
        <p:nvSpPr>
          <p:cNvPr id="810" name="标题 2"/>
          <p:cNvSpPr>
            <a:spLocks noGrp="1"/>
          </p:cNvSpPr>
          <p:nvPr>
            <p:ph type="title"/>
          </p:nvPr>
        </p:nvSpPr>
        <p:spPr/>
        <p:txBody>
          <a:bodyPr/>
          <a:lstStyle/>
          <a:p>
            <a:r>
              <a:rPr lang="zh-CN" altLang="en-US">
                <a:latin typeface="Microsoft YaHei"/>
                <a:ea typeface="Microsoft YaHei"/>
                <a:cs typeface="Times New Roman"/>
              </a:rPr>
              <a:t>Contents</a:t>
            </a:r>
          </a:p>
        </p:txBody>
      </p:sp>
      <p:grpSp>
        <p:nvGrpSpPr>
          <p:cNvPr id="811" name="组合 4"/>
          <p:cNvGrpSpPr/>
          <p:nvPr/>
        </p:nvGrpSpPr>
        <p:grpSpPr>
          <a:xfrm>
            <a:off x="2764841" y="1203990"/>
            <a:ext cx="6635706" cy="4315461"/>
            <a:chOff x="2720345" y="1743508"/>
            <a:chExt cx="6635706" cy="4315461"/>
          </a:xfrm>
        </p:grpSpPr>
        <p:grpSp>
          <p:nvGrpSpPr>
            <p:cNvPr id="812" name="Group 5"/>
            <p:cNvGrpSpPr/>
            <p:nvPr/>
          </p:nvGrpSpPr>
          <p:grpSpPr>
            <a:xfrm>
              <a:off x="2738434" y="2655035"/>
              <a:ext cx="6517820" cy="643636"/>
              <a:chOff x="1325234" y="2840262"/>
              <a:chExt cx="5148327" cy="568325"/>
            </a:xfrm>
          </p:grpSpPr>
          <p:sp>
            <p:nvSpPr>
              <p:cNvPr id="813" name="Freeform 9"/>
              <p:cNvSpPr/>
              <p:nvPr/>
            </p:nvSpPr>
            <p:spPr bwMode="gray">
              <a:xfrm>
                <a:off x="2054341" y="2840262"/>
                <a:ext cx="441922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14"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15" name="Text Box 17"/>
              <p:cNvSpPr txBox="1">
                <a:spLocks noChangeArrowheads="1"/>
              </p:cNvSpPr>
              <p:nvPr/>
            </p:nvSpPr>
            <p:spPr bwMode="gray">
              <a:xfrm>
                <a:off x="1522457" y="2913877"/>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2</a:t>
                </a:r>
                <a:endParaRPr lang="zh-CN" altLang="en-US">
                  <a:ea typeface="等线" panose="02010600030101010101" pitchFamily="2" charset="-122"/>
                </a:endParaRPr>
              </a:p>
            </p:txBody>
          </p:sp>
          <p:sp>
            <p:nvSpPr>
              <p:cNvPr id="816" name="Text Box 13"/>
              <p:cNvSpPr txBox="1">
                <a:spLocks noChangeArrowheads="1"/>
              </p:cNvSpPr>
              <p:nvPr/>
            </p:nvSpPr>
            <p:spPr bwMode="gray">
              <a:xfrm>
                <a:off x="2077863" y="2964469"/>
                <a:ext cx="422246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Experimental Analysis of Discrete Tokens</a:t>
                </a:r>
                <a:endParaRPr lang="zh-CN" altLang="en-US" sz="2000">
                  <a:solidFill>
                    <a:schemeClr val="bg1"/>
                  </a:solidFill>
                  <a:cs typeface="Arial"/>
                </a:endParaRPr>
              </a:p>
            </p:txBody>
          </p:sp>
        </p:grpSp>
        <p:grpSp>
          <p:nvGrpSpPr>
            <p:cNvPr id="822" name="Group 25"/>
            <p:cNvGrpSpPr/>
            <p:nvPr/>
          </p:nvGrpSpPr>
          <p:grpSpPr>
            <a:xfrm>
              <a:off x="2750486" y="1743508"/>
              <a:ext cx="6505768" cy="643636"/>
              <a:chOff x="1325234" y="2840262"/>
              <a:chExt cx="5138808" cy="568325"/>
            </a:xfrm>
          </p:grpSpPr>
          <p:sp>
            <p:nvSpPr>
              <p:cNvPr id="823" name="Freeform 9"/>
              <p:cNvSpPr/>
              <p:nvPr/>
            </p:nvSpPr>
            <p:spPr bwMode="gray">
              <a:xfrm>
                <a:off x="2054341" y="2840262"/>
                <a:ext cx="4409701"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24" name="Freeform 10"/>
              <p:cNvSpPr/>
              <p:nvPr/>
            </p:nvSpPr>
            <p:spPr bwMode="gray">
              <a:xfrm>
                <a:off x="1325234" y="2840262"/>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25" name="Text Box 17"/>
              <p:cNvSpPr txBox="1">
                <a:spLocks noChangeArrowheads="1"/>
              </p:cNvSpPr>
              <p:nvPr/>
            </p:nvSpPr>
            <p:spPr bwMode="gray">
              <a:xfrm>
                <a:off x="1512938" y="2921595"/>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1</a:t>
                </a:r>
                <a:endParaRPr>
                  <a:ea typeface="等线" panose="02010600030101010101" pitchFamily="2" charset="-122"/>
                </a:endParaRPr>
              </a:p>
            </p:txBody>
          </p:sp>
          <p:sp>
            <p:nvSpPr>
              <p:cNvPr id="826" name="Text Box 13"/>
              <p:cNvSpPr txBox="1">
                <a:spLocks noChangeArrowheads="1"/>
              </p:cNvSpPr>
              <p:nvPr/>
            </p:nvSpPr>
            <p:spPr bwMode="gray">
              <a:xfrm>
                <a:off x="2080899" y="2964471"/>
                <a:ext cx="4222463"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Discrete Speech Tokens: Taxonomy</a:t>
                </a:r>
                <a:endParaRPr lang="zh-CN" altLang="en-US" sz="2000">
                  <a:solidFill>
                    <a:schemeClr val="bg1"/>
                  </a:solidFill>
                  <a:cs typeface="Arial"/>
                </a:endParaRPr>
              </a:p>
            </p:txBody>
          </p:sp>
        </p:grpSp>
        <p:grpSp>
          <p:nvGrpSpPr>
            <p:cNvPr id="827" name="Group 25"/>
            <p:cNvGrpSpPr/>
            <p:nvPr/>
          </p:nvGrpSpPr>
          <p:grpSpPr>
            <a:xfrm>
              <a:off x="2720345" y="3580616"/>
              <a:ext cx="6609723" cy="643636"/>
              <a:chOff x="1325234" y="2781270"/>
              <a:chExt cx="5211484" cy="568325"/>
            </a:xfrm>
          </p:grpSpPr>
          <p:sp>
            <p:nvSpPr>
              <p:cNvPr id="828" name="Freeform 9"/>
              <p:cNvSpPr/>
              <p:nvPr/>
            </p:nvSpPr>
            <p:spPr bwMode="gray">
              <a:xfrm>
                <a:off x="2054341" y="2781270"/>
                <a:ext cx="4420496"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29" name="Freeform 10"/>
              <p:cNvSpPr/>
              <p:nvPr/>
            </p:nvSpPr>
            <p:spPr bwMode="gray">
              <a:xfrm>
                <a:off x="1325234" y="2781270"/>
                <a:ext cx="609600" cy="568325"/>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7F7F7F"/>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30" name="Text Box 17"/>
              <p:cNvSpPr txBox="1">
                <a:spLocks noChangeArrowheads="1"/>
              </p:cNvSpPr>
              <p:nvPr/>
            </p:nvSpPr>
            <p:spPr bwMode="gray">
              <a:xfrm>
                <a:off x="1522457" y="2854554"/>
                <a:ext cx="304800" cy="407646"/>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3</a:t>
                </a:r>
                <a:endParaRPr>
                  <a:solidFill>
                    <a:schemeClr val="bg1"/>
                  </a:solidFill>
                  <a:ea typeface="等线" panose="02010600030101010101" pitchFamily="2" charset="-122"/>
                </a:endParaRPr>
              </a:p>
            </p:txBody>
          </p:sp>
          <p:sp>
            <p:nvSpPr>
              <p:cNvPr id="831" name="Text Box 13"/>
              <p:cNvSpPr txBox="1">
                <a:spLocks noChangeArrowheads="1"/>
              </p:cNvSpPr>
              <p:nvPr/>
            </p:nvSpPr>
            <p:spPr bwMode="gray">
              <a:xfrm>
                <a:off x="2090764" y="2899123"/>
                <a:ext cx="4445954" cy="319911"/>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en-US" altLang="zh-CN" sz="2000">
                    <a:solidFill>
                      <a:schemeClr val="bg1">
                        <a:alpha val="100000"/>
                      </a:schemeClr>
                    </a:solidFill>
                    <a:latin typeface="Microsoft YaHei"/>
                    <a:ea typeface="Microsoft YaHei"/>
                    <a:cs typeface="Arial"/>
                  </a:rPr>
                  <a:t>Discrete</a:t>
                </a:r>
                <a:r>
                  <a:rPr lang="zh-CN" sz="2000">
                    <a:solidFill>
                      <a:schemeClr val="bg1">
                        <a:alpha val="100000"/>
                      </a:schemeClr>
                    </a:solidFill>
                    <a:latin typeface="Microsoft YaHei"/>
                    <a:ea typeface="Microsoft YaHei"/>
                    <a:cs typeface="Arial"/>
                  </a:rPr>
                  <a:t> Tok</a:t>
                </a:r>
                <a:r>
                  <a:rPr lang="en-US" altLang="zh-CN" sz="2000" err="1">
                    <a:solidFill>
                      <a:schemeClr val="bg1">
                        <a:alpha val="100000"/>
                      </a:schemeClr>
                    </a:solidFill>
                    <a:latin typeface="Microsoft YaHei"/>
                    <a:ea typeface="Microsoft YaHei"/>
                    <a:cs typeface="Arial"/>
                  </a:rPr>
                  <a:t>en</a:t>
                </a:r>
                <a:r>
                  <a:rPr lang="en-US" altLang="zh-CN" sz="2000">
                    <a:solidFill>
                      <a:schemeClr val="bg1">
                        <a:alpha val="100000"/>
                      </a:schemeClr>
                    </a:solidFill>
                    <a:latin typeface="Microsoft YaHei"/>
                    <a:ea typeface="Microsoft YaHei"/>
                    <a:cs typeface="Arial"/>
                  </a:rPr>
                  <a:t>-Based</a:t>
                </a:r>
                <a:r>
                  <a:rPr lang="zh-CN" sz="2000">
                    <a:solidFill>
                      <a:schemeClr val="bg1">
                        <a:alpha val="100000"/>
                      </a:schemeClr>
                    </a:solidFill>
                    <a:latin typeface="Microsoft YaHei"/>
                    <a:ea typeface="Microsoft YaHei"/>
                    <a:cs typeface="Arial"/>
                  </a:rPr>
                  <a:t> </a:t>
                </a:r>
                <a:r>
                  <a:rPr lang="en-US" altLang="zh-CN" sz="2000">
                    <a:solidFill>
                      <a:schemeClr val="bg1">
                        <a:alpha val="100000"/>
                      </a:schemeClr>
                    </a:solidFill>
                    <a:latin typeface="Microsoft YaHei"/>
                    <a:ea typeface="Microsoft YaHei"/>
                    <a:cs typeface="Arial"/>
                  </a:rPr>
                  <a:t>Speech</a:t>
                </a:r>
                <a:r>
                  <a:rPr lang="zh-CN" sz="2000">
                    <a:solidFill>
                      <a:schemeClr val="bg1">
                        <a:alpha val="100000"/>
                      </a:schemeClr>
                    </a:solidFill>
                    <a:latin typeface="Microsoft YaHei"/>
                    <a:ea typeface="Microsoft YaHei"/>
                    <a:cs typeface="Arial"/>
                  </a:rPr>
                  <a:t> </a:t>
                </a:r>
                <a:r>
                  <a:rPr lang="en-US" altLang="zh-CN" sz="2000">
                    <a:solidFill>
                      <a:schemeClr val="bg1">
                        <a:alpha val="100000"/>
                      </a:schemeClr>
                    </a:solidFill>
                    <a:latin typeface="Microsoft YaHei"/>
                    <a:ea typeface="Microsoft YaHei"/>
                    <a:cs typeface="Arial"/>
                  </a:rPr>
                  <a:t>Synthesis</a:t>
                </a:r>
                <a:endParaRPr lang="zh-CN" altLang="en-US" sz="2000">
                  <a:solidFill>
                    <a:schemeClr val="bg1">
                      <a:alpha val="100000"/>
                    </a:schemeClr>
                  </a:solidFill>
                  <a:cs typeface="Arial"/>
                </a:endParaRPr>
              </a:p>
            </p:txBody>
          </p:sp>
        </p:grpSp>
        <p:sp>
          <p:nvSpPr>
            <p:cNvPr id="832" name="Freeform 9"/>
            <p:cNvSpPr/>
            <p:nvPr/>
          </p:nvSpPr>
          <p:spPr bwMode="gray">
            <a:xfrm>
              <a:off x="3666918" y="4503005"/>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33" name="Freeform 10"/>
            <p:cNvSpPr/>
            <p:nvPr/>
          </p:nvSpPr>
          <p:spPr bwMode="gray">
            <a:xfrm>
              <a:off x="2742192" y="4503005"/>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242671"/>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34" name="Text Box 17"/>
            <p:cNvSpPr txBox="1">
              <a:spLocks noChangeArrowheads="1"/>
            </p:cNvSpPr>
            <p:nvPr/>
          </p:nvSpPr>
          <p:spPr bwMode="gray">
            <a:xfrm>
              <a:off x="2992330" y="4586000"/>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b="1">
                  <a:solidFill>
                    <a:schemeClr val="bg1"/>
                  </a:solidFill>
                  <a:latin typeface="Microsoft YaHei"/>
                  <a:ea typeface="Microsoft YaHei"/>
                  <a:cs typeface="Arial"/>
                </a:rPr>
                <a:t>4</a:t>
              </a:r>
              <a:endParaRPr>
                <a:ea typeface="等线" panose="02010600030101010101" pitchFamily="2" charset="-122"/>
              </a:endParaRPr>
            </a:p>
          </p:txBody>
        </p:sp>
        <p:sp>
          <p:nvSpPr>
            <p:cNvPr id="835" name="Text Box 13"/>
            <p:cNvSpPr txBox="1">
              <a:spLocks noChangeArrowheads="1"/>
            </p:cNvSpPr>
            <p:nvPr/>
          </p:nvSpPr>
          <p:spPr bwMode="gray">
            <a:xfrm>
              <a:off x="3713113" y="4635681"/>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b="1">
                  <a:solidFill>
                    <a:schemeClr val="bg1"/>
                  </a:solidFill>
                  <a:latin typeface="Microsoft YaHei"/>
                  <a:ea typeface="Microsoft YaHei"/>
                  <a:cs typeface="Arial"/>
                </a:rPr>
                <a:t>Spoken LLMs with Discrete Speech Tokens</a:t>
              </a:r>
              <a:endParaRPr lang="zh-CN" altLang="en-US" sz="2000">
                <a:solidFill>
                  <a:schemeClr val="bg1"/>
                </a:solidFill>
                <a:cs typeface="Arial"/>
              </a:endParaRPr>
            </a:p>
          </p:txBody>
        </p:sp>
        <p:sp>
          <p:nvSpPr>
            <p:cNvPr id="836" name="Freeform 9"/>
            <p:cNvSpPr/>
            <p:nvPr/>
          </p:nvSpPr>
          <p:spPr bwMode="gray">
            <a:xfrm>
              <a:off x="3673541" y="5415333"/>
              <a:ext cx="5606512" cy="643636"/>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37" name="Freeform 10"/>
            <p:cNvSpPr/>
            <p:nvPr/>
          </p:nvSpPr>
          <p:spPr bwMode="gray">
            <a:xfrm>
              <a:off x="2748815" y="5415333"/>
              <a:ext cx="773155" cy="643636"/>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ln>
            <a:effectLst/>
          </p:spPr>
          <p:txBody>
            <a:bodyPr wrap="none" anchor="ctr"/>
            <a:lstStyle/>
            <a:p>
              <a:endParaRPr lang="zh-CN" altLang="en-US" sz="24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38" name="Text Box 17"/>
            <p:cNvSpPr txBox="1">
              <a:spLocks noChangeArrowheads="1"/>
            </p:cNvSpPr>
            <p:nvPr/>
          </p:nvSpPr>
          <p:spPr bwMode="gray">
            <a:xfrm>
              <a:off x="2998953" y="5498328"/>
              <a:ext cx="386578" cy="461665"/>
            </a:xfrm>
            <a:prstGeom prst="rect">
              <a:avLst/>
            </a:prstGeom>
            <a:noFill/>
            <a:ln w="9525">
              <a:noFill/>
              <a:miter lim="800000"/>
            </a:ln>
            <a:effectLst>
              <a:outerShdw dist="28398" dir="1593903" algn="ctr" rotWithShape="0">
                <a:srgbClr val="333333">
                  <a:alpha val="50000"/>
                </a:srgbClr>
              </a:outerShdw>
            </a:effectLst>
          </p:spPr>
          <p:txBody>
            <a:bodyPr lIns="91440" tIns="45720" rIns="91440" bIns="45720" anchor="t">
              <a:spAutoFit/>
            </a:bodyPr>
            <a:lstStyle/>
            <a:p>
              <a:pPr algn="ctr">
                <a:spcBef>
                  <a:spcPct val="50000"/>
                </a:spcBef>
                <a:buNone/>
              </a:pPr>
              <a:r>
                <a:rPr lang="en-US" altLang="zh-CN" sz="2400">
                  <a:solidFill>
                    <a:schemeClr val="bg1"/>
                  </a:solidFill>
                  <a:latin typeface="Microsoft YaHei"/>
                  <a:ea typeface="Microsoft YaHei"/>
                  <a:cs typeface="Arial"/>
                </a:rPr>
                <a:t>5</a:t>
              </a:r>
              <a:endParaRPr>
                <a:ea typeface="等线" panose="02010600030101010101" pitchFamily="2" charset="-122"/>
              </a:endParaRPr>
            </a:p>
          </p:txBody>
        </p:sp>
        <p:sp>
          <p:nvSpPr>
            <p:cNvPr id="839" name="Text Box 13"/>
            <p:cNvSpPr txBox="1">
              <a:spLocks noChangeArrowheads="1"/>
            </p:cNvSpPr>
            <p:nvPr/>
          </p:nvSpPr>
          <p:spPr bwMode="gray">
            <a:xfrm>
              <a:off x="3719736" y="5548009"/>
              <a:ext cx="5636315" cy="362304"/>
            </a:xfrm>
            <a:prstGeom prst="rect">
              <a:avLst/>
            </a:prstGeom>
            <a:noFill/>
            <a:ln w="9525">
              <a:noFill/>
              <a:miter lim="800000"/>
            </a:ln>
            <a:effectLst>
              <a:outerShdw dist="17961" dir="2700000" algn="ctr" rotWithShape="0">
                <a:srgbClr val="333333">
                  <a:alpha val="50000"/>
                </a:srgbClr>
              </a:outerShdw>
            </a:effectLst>
          </p:spPr>
          <p:txBody>
            <a:bodyPr wrap="square" lIns="91440" tIns="27000" rIns="91440" bIns="27000" anchor="ctr" anchorCtr="0">
              <a:spAutoFit/>
            </a:bodyPr>
            <a:lstStyle/>
            <a:p>
              <a:r>
                <a:rPr lang="zh-CN" altLang="en-US" sz="2000">
                  <a:solidFill>
                    <a:schemeClr val="bg1"/>
                  </a:solidFill>
                  <a:latin typeface="Microsoft YaHei"/>
                  <a:ea typeface="Microsoft YaHei"/>
                  <a:cs typeface="Arial"/>
                </a:rPr>
                <a:t>Conclusion, Challenges, Future Vision</a:t>
              </a:r>
              <a:endParaRPr lang="zh-CN" sz="2000">
                <a:solidFill>
                  <a:schemeClr val="bg1"/>
                </a:solidFill>
                <a:cs typeface="Arial"/>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94</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1842202" cy="1325563"/>
          </a:xfrm>
        </p:spPr>
        <p:txBody>
          <a:bodyPr/>
          <a:lstStyle/>
          <a:p>
            <a:r>
              <a:rPr lang="en-US" altLang="zh-CN" dirty="0"/>
              <a:t>Beyond Speech Reconstruction and Synthesis</a:t>
            </a:r>
            <a:endParaRPr dirty="0"/>
          </a:p>
        </p:txBody>
      </p:sp>
      <p:sp>
        <p:nvSpPr>
          <p:cNvPr id="5" name="Content Placeholder 2">
            <a:extLst>
              <a:ext uri="{FF2B5EF4-FFF2-40B4-BE49-F238E27FC236}">
                <a16:creationId xmlns:a16="http://schemas.microsoft.com/office/drawing/2014/main" id="{873D76AF-1F12-E51A-354F-D7E7BDC7F016}"/>
              </a:ext>
            </a:extLst>
          </p:cNvPr>
          <p:cNvSpPr>
            <a:spLocks noGrp="1"/>
          </p:cNvSpPr>
          <p:nvPr>
            <p:ph idx="1"/>
          </p:nvPr>
        </p:nvSpPr>
        <p:spPr>
          <a:xfrm>
            <a:off x="520926" y="1448360"/>
            <a:ext cx="11479730" cy="4153787"/>
          </a:xfrm>
        </p:spPr>
        <p:txBody>
          <a:bodyPr/>
          <a:lstStyle/>
          <a:p>
            <a:pPr>
              <a:spcAft>
                <a:spcPts val="300"/>
              </a:spcAft>
            </a:pPr>
            <a:r>
              <a:rPr lang="en-US" altLang="zh-CN" dirty="0"/>
              <a:t>Discrete tokens as information compressors for raw speech signals</a:t>
            </a:r>
          </a:p>
          <a:p>
            <a:pPr marL="285750" lvl="1" indent="-285750">
              <a:buFont typeface="Arial" panose="020B0604020202020204" pitchFamily="34" charset="0"/>
              <a:buChar char="•"/>
            </a:pPr>
            <a:endParaRPr lang="en-US" altLang="zh-CN" dirty="0"/>
          </a:p>
          <a:p>
            <a:pPr>
              <a:spcAft>
                <a:spcPts val="300"/>
              </a:spcAft>
            </a:pPr>
            <a:r>
              <a:rPr lang="en-US" altLang="zh-CN" dirty="0"/>
              <a:t>Extensive research has explored the use of discrete tokens in both speech understanding and generation tasks</a:t>
            </a:r>
          </a:p>
          <a:p>
            <a:pPr>
              <a:spcAft>
                <a:spcPts val="300"/>
              </a:spcAft>
            </a:pPr>
            <a:endParaRPr lang="en-US" altLang="zh-CN" dirty="0"/>
          </a:p>
          <a:p>
            <a:pPr>
              <a:spcAft>
                <a:spcPts val="300"/>
              </a:spcAft>
            </a:pPr>
            <a:r>
              <a:rPr lang="en-US" altLang="zh-CN" dirty="0"/>
              <a:t>Speech LLMs aim to integrate speech into large language models, enabling a wide range of speech tasks, including understanding, generation, and dialogue</a:t>
            </a:r>
          </a:p>
        </p:txBody>
      </p:sp>
    </p:spTree>
    <p:extLst>
      <p:ext uri="{BB962C8B-B14F-4D97-AF65-F5344CB8AC3E}">
        <p14:creationId xmlns:p14="http://schemas.microsoft.com/office/powerpoint/2010/main" val="3412417845"/>
      </p:ext>
    </p:extLst>
  </p:cSld>
  <p:clrMapOvr>
    <a:masterClrMapping/>
  </p:clrMapOvr>
  <mc:AlternateContent xmlns:mc="http://schemas.openxmlformats.org/markup-compatibility/2006" xmlns:p14="http://schemas.microsoft.com/office/powerpoint/2010/main">
    <mc:Choice Requires="p14">
      <p:transition spd="slow" p14:dur="2000" advTm="71128"/>
    </mc:Choice>
    <mc:Fallback xmlns="">
      <p:transition spd="slow" advTm="71128"/>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95</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1842202" cy="1325563"/>
          </a:xfrm>
        </p:spPr>
        <p:txBody>
          <a:bodyPr/>
          <a:lstStyle/>
          <a:p>
            <a:r>
              <a:rPr lang="en-US" altLang="zh-CN" dirty="0"/>
              <a:t>Discrete Token for Speech Understanding</a:t>
            </a:r>
            <a:endParaRPr dirty="0"/>
          </a:p>
        </p:txBody>
      </p:sp>
      <p:sp>
        <p:nvSpPr>
          <p:cNvPr id="6" name="TextBox 5">
            <a:extLst>
              <a:ext uri="{FF2B5EF4-FFF2-40B4-BE49-F238E27FC236}">
                <a16:creationId xmlns:a16="http://schemas.microsoft.com/office/drawing/2014/main" id="{23F81E25-597C-3FFF-0101-4282D25C1D1C}"/>
              </a:ext>
            </a:extLst>
          </p:cNvPr>
          <p:cNvSpPr txBox="1"/>
          <p:nvPr/>
        </p:nvSpPr>
        <p:spPr>
          <a:xfrm>
            <a:off x="810841" y="6410404"/>
            <a:ext cx="948528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rPr>
              <a:t>Chang, </a:t>
            </a:r>
            <a:r>
              <a:rPr kumimoji="1" lang="en-US" altLang="zh-CN" sz="11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pitchFamily="34" charset="-122"/>
                <a:cs typeface="+mn-cs"/>
              </a:rPr>
              <a:t>Xuankai</a:t>
            </a:r>
            <a:r>
              <a:rPr kumimoji="1" lang="en-US" altLang="zh-CN"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rPr>
              <a:t> et al. "Exploring speech recognition, translation, and understanding with discrete speech units: A comparative study”, ICASSP, 2024.</a:t>
            </a: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7" name="Picture 6">
            <a:extLst>
              <a:ext uri="{FF2B5EF4-FFF2-40B4-BE49-F238E27FC236}">
                <a16:creationId xmlns:a16="http://schemas.microsoft.com/office/drawing/2014/main" id="{6CBC01CA-09A5-8BB7-7825-E6428915BD99}"/>
              </a:ext>
            </a:extLst>
          </p:cNvPr>
          <p:cNvPicPr>
            <a:picLocks noChangeAspect="1"/>
          </p:cNvPicPr>
          <p:nvPr/>
        </p:nvPicPr>
        <p:blipFill>
          <a:blip r:embed="rId3"/>
          <a:stretch>
            <a:fillRect/>
          </a:stretch>
        </p:blipFill>
        <p:spPr>
          <a:xfrm>
            <a:off x="1341853" y="997029"/>
            <a:ext cx="5382334" cy="2833323"/>
          </a:xfrm>
          <a:prstGeom prst="rect">
            <a:avLst/>
          </a:prstGeom>
        </p:spPr>
      </p:pic>
      <p:pic>
        <p:nvPicPr>
          <p:cNvPr id="13" name="Picture 12">
            <a:extLst>
              <a:ext uri="{FF2B5EF4-FFF2-40B4-BE49-F238E27FC236}">
                <a16:creationId xmlns:a16="http://schemas.microsoft.com/office/drawing/2014/main" id="{08A72233-2FD0-769F-E58C-0D411D7D4F76}"/>
              </a:ext>
            </a:extLst>
          </p:cNvPr>
          <p:cNvPicPr>
            <a:picLocks noChangeAspect="1"/>
          </p:cNvPicPr>
          <p:nvPr/>
        </p:nvPicPr>
        <p:blipFill>
          <a:blip r:embed="rId4"/>
          <a:stretch>
            <a:fillRect/>
          </a:stretch>
        </p:blipFill>
        <p:spPr>
          <a:xfrm>
            <a:off x="7811911" y="1329127"/>
            <a:ext cx="4380089" cy="1590881"/>
          </a:xfrm>
          <a:prstGeom prst="rect">
            <a:avLst/>
          </a:prstGeom>
        </p:spPr>
      </p:pic>
      <p:sp>
        <p:nvSpPr>
          <p:cNvPr id="14" name="TextBox 13">
            <a:extLst>
              <a:ext uri="{FF2B5EF4-FFF2-40B4-BE49-F238E27FC236}">
                <a16:creationId xmlns:a16="http://schemas.microsoft.com/office/drawing/2014/main" id="{D8319040-3D3F-80BA-3A66-E17F48111447}"/>
              </a:ext>
            </a:extLst>
          </p:cNvPr>
          <p:cNvSpPr txBox="1"/>
          <p:nvPr/>
        </p:nvSpPr>
        <p:spPr>
          <a:xfrm>
            <a:off x="8245674" y="2973287"/>
            <a:ext cx="385601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4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training time per epoch using FBank / online SSL representation / discrete units</a:t>
            </a:r>
            <a:endParaRPr kumimoji="1" lang="zh-CN" altLang="en-US" sz="14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 name="Content Placeholder 2">
            <a:extLst>
              <a:ext uri="{FF2B5EF4-FFF2-40B4-BE49-F238E27FC236}">
                <a16:creationId xmlns:a16="http://schemas.microsoft.com/office/drawing/2014/main" id="{FEC6C089-3D71-431B-FF6E-54A5AB7DF66E}"/>
              </a:ext>
            </a:extLst>
          </p:cNvPr>
          <p:cNvSpPr txBox="1">
            <a:spLocks/>
          </p:cNvSpPr>
          <p:nvPr/>
        </p:nvSpPr>
        <p:spPr bwMode="auto">
          <a:xfrm>
            <a:off x="810841" y="3830352"/>
            <a:ext cx="9191114" cy="20768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Encoder-decoder architecture used to compare discrete semantic tokens with continuous representations</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Achieves strong performance across 12 ASR tasks, 3 speech translation (ST) tasks, and 1 spoken language understanding (SLU) task</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Discrete tokens retain rich semantic information, enabling effective performance on speech understanding tasks</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Reduces storage requirements and accelerates training, compared to continuous FBank features</a:t>
            </a:r>
          </a:p>
        </p:txBody>
      </p:sp>
    </p:spTree>
    <p:extLst>
      <p:ext uri="{BB962C8B-B14F-4D97-AF65-F5344CB8AC3E}">
        <p14:creationId xmlns:p14="http://schemas.microsoft.com/office/powerpoint/2010/main" val="3827465074"/>
      </p:ext>
    </p:extLst>
  </p:cSld>
  <p:clrMapOvr>
    <a:masterClrMapping/>
  </p:clrMapOvr>
  <mc:AlternateContent xmlns:mc="http://schemas.openxmlformats.org/markup-compatibility/2006" xmlns:p14="http://schemas.microsoft.com/office/powerpoint/2010/main">
    <mc:Choice Requires="p14">
      <p:transition spd="slow" p14:dur="2000" advTm="87380"/>
    </mc:Choice>
    <mc:Fallback xmlns="">
      <p:transition spd="slow" advTm="8738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96</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1842202" cy="1325563"/>
          </a:xfrm>
        </p:spPr>
        <p:txBody>
          <a:bodyPr/>
          <a:lstStyle/>
          <a:p>
            <a:r>
              <a:rPr lang="en-US" altLang="zh-CN" dirty="0"/>
              <a:t>Discrete Token for Speech Understanding</a:t>
            </a:r>
            <a:endParaRPr dirty="0"/>
          </a:p>
        </p:txBody>
      </p:sp>
      <p:sp>
        <p:nvSpPr>
          <p:cNvPr id="6" name="TextBox 5">
            <a:extLst>
              <a:ext uri="{FF2B5EF4-FFF2-40B4-BE49-F238E27FC236}">
                <a16:creationId xmlns:a16="http://schemas.microsoft.com/office/drawing/2014/main" id="{23F81E25-597C-3FFF-0101-4282D25C1D1C}"/>
              </a:ext>
            </a:extLst>
          </p:cNvPr>
          <p:cNvSpPr txBox="1"/>
          <p:nvPr/>
        </p:nvSpPr>
        <p:spPr>
          <a:xfrm>
            <a:off x="1309062" y="6352545"/>
            <a:ext cx="901561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rPr>
              <a:t>Chang, Wang, et al. "A Comparative Study of Discrete Speech Tokens for Semantic-Related Tasks with Large Language Models." arXiv 2024.</a:t>
            </a: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8" name="Picture 7">
            <a:extLst>
              <a:ext uri="{FF2B5EF4-FFF2-40B4-BE49-F238E27FC236}">
                <a16:creationId xmlns:a16="http://schemas.microsoft.com/office/drawing/2014/main" id="{45D19608-6BE2-3CDA-2B53-2BDA490559FC}"/>
              </a:ext>
            </a:extLst>
          </p:cNvPr>
          <p:cNvPicPr>
            <a:picLocks noChangeAspect="1"/>
          </p:cNvPicPr>
          <p:nvPr/>
        </p:nvPicPr>
        <p:blipFill>
          <a:blip r:embed="rId2"/>
          <a:stretch>
            <a:fillRect/>
          </a:stretch>
        </p:blipFill>
        <p:spPr>
          <a:xfrm>
            <a:off x="7805797" y="1098397"/>
            <a:ext cx="4227749" cy="1681568"/>
          </a:xfrm>
          <a:prstGeom prst="rect">
            <a:avLst/>
          </a:prstGeom>
        </p:spPr>
      </p:pic>
      <p:sp>
        <p:nvSpPr>
          <p:cNvPr id="9" name="TextBox 8">
            <a:extLst>
              <a:ext uri="{FF2B5EF4-FFF2-40B4-BE49-F238E27FC236}">
                <a16:creationId xmlns:a16="http://schemas.microsoft.com/office/drawing/2014/main" id="{9FA2527A-4E97-3DC6-9B8D-8700E5031C6C}"/>
              </a:ext>
            </a:extLst>
          </p:cNvPr>
          <p:cNvSpPr txBox="1"/>
          <p:nvPr/>
        </p:nvSpPr>
        <p:spPr>
          <a:xfrm>
            <a:off x="8502703" y="2929737"/>
            <a:ext cx="3818466"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4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Total training time until convergence for discrete tokens and continuous features</a:t>
            </a:r>
            <a:endParaRPr kumimoji="1" lang="zh-CN" altLang="en-US" sz="14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10" name="Picture 9">
            <a:extLst>
              <a:ext uri="{FF2B5EF4-FFF2-40B4-BE49-F238E27FC236}">
                <a16:creationId xmlns:a16="http://schemas.microsoft.com/office/drawing/2014/main" id="{1CCAEB3D-1351-79F0-EBE2-E20B2B3112FB}"/>
              </a:ext>
            </a:extLst>
          </p:cNvPr>
          <p:cNvPicPr>
            <a:picLocks noChangeAspect="1"/>
          </p:cNvPicPr>
          <p:nvPr/>
        </p:nvPicPr>
        <p:blipFill>
          <a:blip r:embed="rId3"/>
          <a:stretch>
            <a:fillRect/>
          </a:stretch>
        </p:blipFill>
        <p:spPr>
          <a:xfrm>
            <a:off x="1556930" y="975108"/>
            <a:ext cx="4259937" cy="3446384"/>
          </a:xfrm>
          <a:prstGeom prst="rect">
            <a:avLst/>
          </a:prstGeom>
        </p:spPr>
      </p:pic>
      <p:sp>
        <p:nvSpPr>
          <p:cNvPr id="11" name="Content Placeholder 2">
            <a:extLst>
              <a:ext uri="{FF2B5EF4-FFF2-40B4-BE49-F238E27FC236}">
                <a16:creationId xmlns:a16="http://schemas.microsoft.com/office/drawing/2014/main" id="{8E8141AD-DCFA-B262-E31A-7F93782E98F2}"/>
              </a:ext>
            </a:extLst>
          </p:cNvPr>
          <p:cNvSpPr txBox="1">
            <a:spLocks/>
          </p:cNvSpPr>
          <p:nvPr/>
        </p:nvSpPr>
        <p:spPr bwMode="auto">
          <a:xfrm>
            <a:off x="609600" y="4406456"/>
            <a:ext cx="9169484" cy="20768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Speech LLM with discrete tokens for speech understanding</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Discrete tokens extracted from </a:t>
            </a:r>
            <a:r>
              <a:rPr kumimoji="0" lang="en-US" altLang="zh-CN" sz="18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HuBERT</a:t>
            </a: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and WavLM; Qwen1.5-0.5B used as the LLM</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Promising results on 5 tasks: ASR, PR, ST, IC, and KS</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Compact tokens reduce storage and accelerate training compared to continuous representation</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1800"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extLst>
      <p:ext uri="{BB962C8B-B14F-4D97-AF65-F5344CB8AC3E}">
        <p14:creationId xmlns:p14="http://schemas.microsoft.com/office/powerpoint/2010/main" val="4057002371"/>
      </p:ext>
    </p:extLst>
  </p:cSld>
  <p:clrMapOvr>
    <a:masterClrMapping/>
  </p:clrMapOvr>
  <mc:AlternateContent xmlns:mc="http://schemas.openxmlformats.org/markup-compatibility/2006" xmlns:p14="http://schemas.microsoft.com/office/powerpoint/2010/main">
    <mc:Choice Requires="p14">
      <p:transition spd="slow" p14:dur="2000" advTm="68165"/>
    </mc:Choice>
    <mc:Fallback xmlns="">
      <p:transition spd="slow" advTm="68165"/>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97</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4" y="-118639"/>
            <a:ext cx="10486968" cy="1344809"/>
          </a:xfrm>
        </p:spPr>
        <p:txBody>
          <a:bodyPr/>
          <a:lstStyle/>
          <a:p>
            <a:r>
              <a:rPr lang="en-US" altLang="zh-CN" dirty="0"/>
              <a:t>Discrete Token for</a:t>
            </a:r>
            <a:r>
              <a:rPr lang="zh-CN" altLang="en-US" dirty="0"/>
              <a:t> </a:t>
            </a:r>
            <a:r>
              <a:rPr lang="en-US" altLang="zh-CN" dirty="0"/>
              <a:t>ASR &amp; TTS</a:t>
            </a:r>
            <a:endParaRPr dirty="0"/>
          </a:p>
        </p:txBody>
      </p:sp>
      <p:sp>
        <p:nvSpPr>
          <p:cNvPr id="6" name="TextBox 5">
            <a:extLst>
              <a:ext uri="{FF2B5EF4-FFF2-40B4-BE49-F238E27FC236}">
                <a16:creationId xmlns:a16="http://schemas.microsoft.com/office/drawing/2014/main" id="{CC9EADF0-1E02-D259-2E49-8250680A538C}"/>
              </a:ext>
            </a:extLst>
          </p:cNvPr>
          <p:cNvSpPr txBox="1"/>
          <p:nvPr/>
        </p:nvSpPr>
        <p:spPr>
          <a:xfrm>
            <a:off x="1309062" y="6352545"/>
            <a:ext cx="7394973"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Yang, </a:t>
            </a:r>
            <a:r>
              <a:rPr kumimoji="1" lang="en-US" altLang="zh-CN" sz="11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mn-cs"/>
              </a:rPr>
              <a:t>Yifan</a:t>
            </a:r>
            <a:r>
              <a:rPr kumimoji="1" lang="en-US" altLang="zh-CN"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et al. "Towards universal speech discrete tokens: A case study for ASR and TTS." ICASSP 2024</a:t>
            </a:r>
            <a:r>
              <a:rPr kumimoji="1" lang="en-US" altLang="zh-CN"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rPr>
              <a:t>.</a:t>
            </a: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7" name="Picture 6">
            <a:extLst>
              <a:ext uri="{FF2B5EF4-FFF2-40B4-BE49-F238E27FC236}">
                <a16:creationId xmlns:a16="http://schemas.microsoft.com/office/drawing/2014/main" id="{3FEB85AE-8A28-2622-99AF-05FB290D5735}"/>
              </a:ext>
            </a:extLst>
          </p:cNvPr>
          <p:cNvPicPr>
            <a:picLocks noChangeAspect="1"/>
          </p:cNvPicPr>
          <p:nvPr/>
        </p:nvPicPr>
        <p:blipFill>
          <a:blip r:embed="rId2"/>
          <a:stretch>
            <a:fillRect/>
          </a:stretch>
        </p:blipFill>
        <p:spPr>
          <a:xfrm>
            <a:off x="427802" y="1081796"/>
            <a:ext cx="3411452" cy="4904946"/>
          </a:xfrm>
          <a:prstGeom prst="rect">
            <a:avLst/>
          </a:prstGeom>
        </p:spPr>
      </p:pic>
      <p:sp>
        <p:nvSpPr>
          <p:cNvPr id="5" name="Content Placeholder 2">
            <a:extLst>
              <a:ext uri="{FF2B5EF4-FFF2-40B4-BE49-F238E27FC236}">
                <a16:creationId xmlns:a16="http://schemas.microsoft.com/office/drawing/2014/main" id="{5D6B7034-ABC6-83D5-CABD-57946D87E7C7}"/>
              </a:ext>
            </a:extLst>
          </p:cNvPr>
          <p:cNvSpPr txBox="1">
            <a:spLocks/>
          </p:cNvSpPr>
          <p:nvPr/>
        </p:nvSpPr>
        <p:spPr bwMode="auto">
          <a:xfrm>
            <a:off x="4108602" y="2495822"/>
            <a:ext cx="7754973" cy="20768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Various acoustic and semantic tokens compared for ASR and TTS</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Semantic tokens perform better for ASR; acoustic tokens suit speech reconstruction</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Discrete tokens match or outperform continuous FBank features on clean ASR</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Robustness across languages and domains remains an open challenge</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1800"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extLst>
      <p:ext uri="{BB962C8B-B14F-4D97-AF65-F5344CB8AC3E}">
        <p14:creationId xmlns:p14="http://schemas.microsoft.com/office/powerpoint/2010/main" val="4166451174"/>
      </p:ext>
    </p:extLst>
  </p:cSld>
  <p:clrMapOvr>
    <a:masterClrMapping/>
  </p:clrMapOvr>
  <mc:AlternateContent xmlns:mc="http://schemas.openxmlformats.org/markup-compatibility/2006" xmlns:p14="http://schemas.microsoft.com/office/powerpoint/2010/main">
    <mc:Choice Requires="p14">
      <p:transition spd="slow" p14:dur="2000" advTm="83216"/>
    </mc:Choice>
    <mc:Fallback xmlns="">
      <p:transition spd="slow" advTm="83216"/>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98</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158455" y="82296"/>
            <a:ext cx="10486968" cy="1344809"/>
          </a:xfrm>
        </p:spPr>
        <p:txBody>
          <a:bodyPr/>
          <a:lstStyle/>
          <a:p>
            <a:r>
              <a:rPr lang="en-US" altLang="zh-CN" dirty="0" err="1"/>
              <a:t>SpeechX</a:t>
            </a:r>
            <a:r>
              <a:rPr lang="en-US" altLang="zh-CN" dirty="0"/>
              <a:t>: Discrete Token for</a:t>
            </a:r>
            <a:r>
              <a:rPr lang="zh-CN" altLang="en-US" dirty="0"/>
              <a:t> </a:t>
            </a:r>
            <a:r>
              <a:rPr lang="en-US" altLang="zh-CN" dirty="0"/>
              <a:t>Versatile Speech Generation</a:t>
            </a:r>
            <a:endParaRPr dirty="0"/>
          </a:p>
        </p:txBody>
      </p:sp>
      <p:sp>
        <p:nvSpPr>
          <p:cNvPr id="6" name="TextBox 5">
            <a:extLst>
              <a:ext uri="{FF2B5EF4-FFF2-40B4-BE49-F238E27FC236}">
                <a16:creationId xmlns:a16="http://schemas.microsoft.com/office/drawing/2014/main" id="{CC9EADF0-1E02-D259-2E49-8250680A538C}"/>
              </a:ext>
            </a:extLst>
          </p:cNvPr>
          <p:cNvSpPr txBox="1"/>
          <p:nvPr/>
        </p:nvSpPr>
        <p:spPr>
          <a:xfrm>
            <a:off x="1309062" y="6352545"/>
            <a:ext cx="748313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altLang="zh-CN"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Wang, </a:t>
            </a:r>
            <a:r>
              <a:rPr kumimoji="1" lang="en-US" altLang="zh-CN" sz="11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mn-cs"/>
              </a:rPr>
              <a:t>Xiaofei</a:t>
            </a:r>
            <a:r>
              <a:rPr kumimoji="1" lang="en-US" altLang="zh-CN"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et al. "</a:t>
            </a:r>
            <a:r>
              <a:rPr kumimoji="1" lang="en-US" altLang="zh-CN" sz="11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mn-cs"/>
              </a:rPr>
              <a:t>SpeechX</a:t>
            </a:r>
            <a:r>
              <a:rPr kumimoji="1" lang="en-US" altLang="zh-CN"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Neural codec language model as a versatile speech transformer." TASLP 2024</a:t>
            </a: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5" name="Picture 4">
            <a:extLst>
              <a:ext uri="{FF2B5EF4-FFF2-40B4-BE49-F238E27FC236}">
                <a16:creationId xmlns:a16="http://schemas.microsoft.com/office/drawing/2014/main" id="{E8E721BD-1C58-2E1E-BC45-87E376FFDC48}"/>
              </a:ext>
            </a:extLst>
          </p:cNvPr>
          <p:cNvPicPr>
            <a:picLocks noChangeAspect="1"/>
          </p:cNvPicPr>
          <p:nvPr/>
        </p:nvPicPr>
        <p:blipFill>
          <a:blip r:embed="rId2"/>
          <a:stretch>
            <a:fillRect/>
          </a:stretch>
        </p:blipFill>
        <p:spPr>
          <a:xfrm>
            <a:off x="1722923" y="1427105"/>
            <a:ext cx="8922500" cy="3123305"/>
          </a:xfrm>
          <a:prstGeom prst="rect">
            <a:avLst/>
          </a:prstGeom>
        </p:spPr>
      </p:pic>
      <p:sp>
        <p:nvSpPr>
          <p:cNvPr id="7" name="Content Placeholder 2">
            <a:extLst>
              <a:ext uri="{FF2B5EF4-FFF2-40B4-BE49-F238E27FC236}">
                <a16:creationId xmlns:a16="http://schemas.microsoft.com/office/drawing/2014/main" id="{841F8E73-EA9F-33A4-382E-3AD701C23E95}"/>
              </a:ext>
            </a:extLst>
          </p:cNvPr>
          <p:cNvSpPr txBox="1">
            <a:spLocks/>
          </p:cNvSpPr>
          <p:nvPr/>
        </p:nvSpPr>
        <p:spPr bwMode="auto">
          <a:xfrm>
            <a:off x="609600" y="4679739"/>
            <a:ext cx="9181171" cy="16040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Unified framework for speech generation tasks: enhancement, target speaker extraction, TTS, and speech editing</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Uses discrete tokens as both input and output</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Acoustic tokens (e.g., </a:t>
            </a:r>
            <a:r>
              <a:rPr kumimoji="0" lang="en-US" altLang="zh-CN" sz="18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Encodec</a:t>
            </a: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adopted as discrete representation</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1800"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extLst>
      <p:ext uri="{BB962C8B-B14F-4D97-AF65-F5344CB8AC3E}">
        <p14:creationId xmlns:p14="http://schemas.microsoft.com/office/powerpoint/2010/main" val="1594963146"/>
      </p:ext>
    </p:extLst>
  </p:cSld>
  <p:clrMapOvr>
    <a:masterClrMapping/>
  </p:clrMapOvr>
  <mc:AlternateContent xmlns:mc="http://schemas.openxmlformats.org/markup-compatibility/2006" xmlns:p14="http://schemas.microsoft.com/office/powerpoint/2010/main">
    <mc:Choice Requires="p14">
      <p:transition spd="slow" p14:dur="2000" advTm="63973"/>
    </mc:Choice>
    <mc:Fallback xmlns="">
      <p:transition spd="slow" advTm="63973"/>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3311D-57D5-69E6-46E9-E382260B13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1"/>
              </a:spcBef>
              <a:spcAft>
                <a:spcPct val="1"/>
              </a:spcAft>
              <a:buClrTx/>
              <a:buSzTx/>
              <a:buFontTx/>
              <a:buNone/>
              <a:tabLst/>
              <a:defRPr/>
            </a:pPr>
            <a:fld id="{E35E9E6D-B1E9-4F08-8E83-0E081C425F53}" type="slidenum">
              <a:rPr kumimoji="0" lang="en-US" sz="14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mn-cs"/>
              </a:rPr>
              <a:pPr marL="0" marR="0" lvl="0" indent="0" algn="r" defTabSz="914400" rtl="0" eaLnBrk="1" fontAlgn="base" latinLnBrk="0" hangingPunct="1">
                <a:lnSpc>
                  <a:spcPct val="100000"/>
                </a:lnSpc>
                <a:spcBef>
                  <a:spcPct val="1"/>
                </a:spcBef>
                <a:spcAft>
                  <a:spcPct val="1"/>
                </a:spcAft>
                <a:buClrTx/>
                <a:buSzTx/>
                <a:buFontTx/>
                <a:buNone/>
                <a:tabLst/>
                <a:defRPr/>
              </a:pPr>
              <a:t>99</a:t>
            </a:fld>
            <a:endParaRPr kumimoji="0" lang="en-US" sz="1400" b="0" i="0" u="none" strike="noStrike" kern="12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45" name="Title 1">
            <a:extLst>
              <a:ext uri="{FF2B5EF4-FFF2-40B4-BE49-F238E27FC236}">
                <a16:creationId xmlns:a16="http://schemas.microsoft.com/office/drawing/2014/main" id="{8210F8E4-7353-0ED5-D0C1-C6A05DECA7BB}"/>
              </a:ext>
            </a:extLst>
          </p:cNvPr>
          <p:cNvSpPr>
            <a:spLocks noGrp="1"/>
          </p:cNvSpPr>
          <p:nvPr>
            <p:ph type="title"/>
          </p:nvPr>
        </p:nvSpPr>
        <p:spPr>
          <a:xfrm>
            <a:off x="283585" y="-147515"/>
            <a:ext cx="9264677" cy="1344809"/>
          </a:xfrm>
        </p:spPr>
        <p:txBody>
          <a:bodyPr/>
          <a:lstStyle/>
          <a:p>
            <a:r>
              <a:rPr lang="en-US" altLang="zh-CN" dirty="0" err="1"/>
              <a:t>VioLA</a:t>
            </a:r>
            <a:r>
              <a:rPr lang="en-US" altLang="zh-CN" dirty="0"/>
              <a:t>: Discrete Token for Speech</a:t>
            </a:r>
            <a:r>
              <a:rPr lang="zh-CN" altLang="en-US" dirty="0"/>
              <a:t> </a:t>
            </a:r>
            <a:r>
              <a:rPr lang="en-US" altLang="zh-CN" dirty="0"/>
              <a:t>Recognition, Synthesis, and Translation</a:t>
            </a:r>
            <a:endParaRPr dirty="0"/>
          </a:p>
        </p:txBody>
      </p:sp>
      <p:sp>
        <p:nvSpPr>
          <p:cNvPr id="6" name="TextBox 5">
            <a:extLst>
              <a:ext uri="{FF2B5EF4-FFF2-40B4-BE49-F238E27FC236}">
                <a16:creationId xmlns:a16="http://schemas.microsoft.com/office/drawing/2014/main" id="{CC9EADF0-1E02-D259-2E49-8250680A538C}"/>
              </a:ext>
            </a:extLst>
          </p:cNvPr>
          <p:cNvSpPr txBox="1"/>
          <p:nvPr/>
        </p:nvSpPr>
        <p:spPr>
          <a:xfrm>
            <a:off x="1105424" y="6269997"/>
            <a:ext cx="7620997"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1"/>
              </a:spcBef>
              <a:spcAft>
                <a:spcPct val="1"/>
              </a:spcAft>
              <a:buClrTx/>
              <a:buSzTx/>
              <a:buFontTx/>
              <a:buNone/>
              <a:tabLst/>
              <a:defRPr/>
            </a:pPr>
            <a:r>
              <a:rPr kumimoji="1"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Wang et al., </a:t>
            </a:r>
            <a:r>
              <a:rPr kumimoji="1" lang="en-US" sz="11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mn-cs"/>
              </a:rPr>
              <a:t>VioLA</a:t>
            </a:r>
            <a:r>
              <a:rPr kumimoji="1"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 Unified Codec Language Models for Speech Recognition, Synthesis, and Translation. 2023</a:t>
            </a:r>
            <a:endParaRPr kumimoji="1"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sym typeface="Roboto"/>
            </a:endParaRPr>
          </a:p>
          <a:p>
            <a:pPr marL="0" marR="0" lvl="0" indent="0" algn="l" defTabSz="914400" rtl="0" eaLnBrk="1" fontAlgn="base" latinLnBrk="0" hangingPunct="1">
              <a:lnSpc>
                <a:spcPct val="100000"/>
              </a:lnSpc>
              <a:spcBef>
                <a:spcPct val="1"/>
              </a:spcBef>
              <a:spcAft>
                <a:spcPct val="1"/>
              </a:spcAft>
              <a:buClrTx/>
              <a:buSzTx/>
              <a:buFontTx/>
              <a:buNone/>
              <a:tabLst/>
              <a:defRPr/>
            </a:pPr>
            <a:endParaRPr kumimoji="1" lang="zh-CN" altLang="en-US" sz="11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2" name="Picture 1">
            <a:extLst>
              <a:ext uri="{FF2B5EF4-FFF2-40B4-BE49-F238E27FC236}">
                <a16:creationId xmlns:a16="http://schemas.microsoft.com/office/drawing/2014/main" id="{E02DABA8-67D8-EB0C-31D0-F718190CF9BB}"/>
              </a:ext>
            </a:extLst>
          </p:cNvPr>
          <p:cNvPicPr>
            <a:picLocks noChangeAspect="1"/>
          </p:cNvPicPr>
          <p:nvPr/>
        </p:nvPicPr>
        <p:blipFill>
          <a:blip r:embed="rId2"/>
          <a:stretch>
            <a:fillRect/>
          </a:stretch>
        </p:blipFill>
        <p:spPr>
          <a:xfrm>
            <a:off x="2285501" y="1018395"/>
            <a:ext cx="7620997" cy="3361404"/>
          </a:xfrm>
          <a:prstGeom prst="rect">
            <a:avLst/>
          </a:prstGeom>
        </p:spPr>
      </p:pic>
      <p:sp>
        <p:nvSpPr>
          <p:cNvPr id="7" name="Content Placeholder 2">
            <a:extLst>
              <a:ext uri="{FF2B5EF4-FFF2-40B4-BE49-F238E27FC236}">
                <a16:creationId xmlns:a16="http://schemas.microsoft.com/office/drawing/2014/main" id="{AAAAF2F6-6388-A866-3211-C8A5C917814E}"/>
              </a:ext>
            </a:extLst>
          </p:cNvPr>
          <p:cNvSpPr txBox="1">
            <a:spLocks/>
          </p:cNvSpPr>
          <p:nvPr/>
        </p:nvSpPr>
        <p:spPr bwMode="auto">
          <a:xfrm>
            <a:off x="817944" y="4927598"/>
            <a:ext cx="11479730" cy="11722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1"/>
              </a:spcAft>
              <a:buClr>
                <a:srgbClr val="002060"/>
              </a:buClr>
              <a:buSzPct val="100000"/>
              <a:buFont typeface="Wingdings" pitchFamily="2" charset="2"/>
              <a:buChar char="n"/>
              <a:defRPr sz="2000">
                <a:solidFill>
                  <a:schemeClr val="tx1"/>
                </a:solidFill>
                <a:latin typeface="Microsoft YaHei" panose="020B0503020204020204" pitchFamily="34" charset="-122"/>
                <a:ea typeface="Microsoft YaHei" panose="020B0503020204020204" pitchFamily="34" charset="-122"/>
                <a:cs typeface="Times New Roman" charset="0"/>
              </a:defRPr>
            </a:lvl1pPr>
            <a:lvl2pPr marL="800100" indent="-342900" algn="l" rtl="0" fontAlgn="base">
              <a:spcBef>
                <a:spcPct val="20000"/>
              </a:spcBef>
              <a:spcAft>
                <a:spcPct val="1"/>
              </a:spcAft>
              <a:buClr>
                <a:srgbClr val="002060"/>
              </a:buClr>
              <a:buSzPct val="100000"/>
              <a:buFont typeface="Wingdings" charset="2"/>
              <a:buChar char="l"/>
              <a:defRPr sz="2000">
                <a:solidFill>
                  <a:schemeClr val="tx1"/>
                </a:solidFill>
                <a:latin typeface="Microsoft YaHei" panose="020B0503020204020204" pitchFamily="34" charset="-122"/>
                <a:ea typeface="Microsoft YaHei" panose="020B0503020204020204" pitchFamily="34" charset="-122"/>
                <a:cs typeface="Times New Roman" charset="0"/>
              </a:defRPr>
            </a:lvl2pPr>
            <a:lvl3pPr marL="1257300" indent="-342900" algn="l" rtl="0" fontAlgn="base">
              <a:spcBef>
                <a:spcPct val="20000"/>
              </a:spcBef>
              <a:spcAft>
                <a:spcPct val="1"/>
              </a:spcAft>
              <a:buClr>
                <a:srgbClr val="002060"/>
              </a:buClr>
              <a:buSzPct val="100000"/>
              <a:buFont typeface="Wingdings" pitchFamily="2" charset="2"/>
              <a:buChar char="u"/>
              <a:defRPr sz="2000">
                <a:solidFill>
                  <a:schemeClr val="tx1"/>
                </a:solidFill>
                <a:latin typeface="Microsoft YaHei" panose="020B0503020204020204" pitchFamily="34" charset="-122"/>
                <a:ea typeface="Microsoft YaHei" panose="020B0503020204020204" pitchFamily="34" charset="-122"/>
                <a:cs typeface="Times New Roman" charset="0"/>
              </a:defRPr>
            </a:lvl3pPr>
            <a:lvl4pPr marL="1714500" indent="-342900" algn="l" rtl="0" fontAlgn="base">
              <a:spcBef>
                <a:spcPct val="20000"/>
              </a:spcBef>
              <a:spcAft>
                <a:spcPct val="1"/>
              </a:spcAft>
              <a:buClr>
                <a:srgbClr val="002060"/>
              </a:buClr>
              <a:buSzPct val="100000"/>
              <a:buFont typeface="Wingdings" pitchFamily="2" charset="2"/>
              <a:buChar char="p"/>
              <a:defRPr sz="2000">
                <a:solidFill>
                  <a:schemeClr val="tx1"/>
                </a:solidFill>
                <a:latin typeface="Microsoft YaHei" panose="020B0503020204020204" pitchFamily="34" charset="-122"/>
                <a:ea typeface="Microsoft YaHei" panose="020B0503020204020204" pitchFamily="34" charset="-122"/>
                <a:cs typeface="Times New Roman" charset="0"/>
              </a:defRPr>
            </a:lvl4pPr>
            <a:lvl5pPr marL="2171700" indent="-342900" algn="l" rtl="0" fontAlgn="base">
              <a:spcBef>
                <a:spcPct val="20000"/>
              </a:spcBef>
              <a:spcAft>
                <a:spcPct val="1"/>
              </a:spcAft>
              <a:buClr>
                <a:srgbClr val="002060"/>
              </a:buClr>
              <a:buSzPct val="100000"/>
              <a:buFont typeface="Wingdings" pitchFamily="2" charset="2"/>
              <a:buChar char="Ø"/>
              <a:defRPr sz="2000">
                <a:solidFill>
                  <a:schemeClr val="tx1"/>
                </a:solidFill>
                <a:latin typeface="Microsoft YaHei" panose="020B0503020204020204" pitchFamily="34" charset="-122"/>
                <a:ea typeface="Microsoft YaHei" panose="020B0503020204020204" pitchFamily="34" charset="-122"/>
                <a:cs typeface="Times New Roman" charset="0"/>
              </a:defRPr>
            </a:lvl5pPr>
            <a:lvl6pPr marL="25146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1"/>
              </a:spcAft>
              <a:buClr>
                <a:srgbClr val="CC0000"/>
              </a:buClr>
              <a:buSzPct val="70000"/>
              <a:buFont typeface="Wingdings" pitchFamily="2" charset="2"/>
              <a:buChar char="n"/>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r>
              <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Supports speech-to-speech translation via multi-task learning</a:t>
            </a:r>
          </a:p>
          <a:p>
            <a:pPr marL="342900" marR="0" lvl="0" indent="-342900" algn="l" defTabSz="914400" rtl="0" eaLnBrk="1" fontAlgn="base" latinLnBrk="0" hangingPunct="1">
              <a:lnSpc>
                <a:spcPct val="100000"/>
              </a:lnSpc>
              <a:spcBef>
                <a:spcPct val="20000"/>
              </a:spcBef>
              <a:spcAft>
                <a:spcPct val="1"/>
              </a:spcAft>
              <a:buClr>
                <a:srgbClr val="002060"/>
              </a:buClr>
              <a:buSzPct val="100000"/>
              <a:buFont typeface="Wingdings" pitchFamily="2" charset="2"/>
              <a:buChar char="n"/>
              <a:tabLst/>
              <a:defRPr/>
            </a:pP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Uses acoustic tokens (e.g., </a:t>
            </a:r>
            <a:r>
              <a:rPr kumimoji="0" lang="en-US" sz="2000" b="0" i="0" u="none" strike="noStrike" kern="1200" cap="none" spc="0" normalizeH="0" baseline="0" noProof="0" dirty="0" err="1">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Encodec</a:t>
            </a:r>
            <a:r>
              <a:rPr kumimoji="0" 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rPr>
              <a:t>) as discrete representation</a:t>
            </a: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a:p>
            <a:pPr marL="342900" marR="0" lvl="0" indent="-342900" algn="l" defTabSz="914400" rtl="0" eaLnBrk="1" fontAlgn="base" latinLnBrk="0" hangingPunct="1">
              <a:lnSpc>
                <a:spcPct val="100000"/>
              </a:lnSpc>
              <a:spcBef>
                <a:spcPct val="20000"/>
              </a:spcBef>
              <a:spcAft>
                <a:spcPts val="300"/>
              </a:spcAft>
              <a:buClr>
                <a:srgbClr val="002060"/>
              </a:buClr>
              <a:buSzPct val="100000"/>
              <a:buFont typeface="Wingdings" pitchFamily="2" charset="2"/>
              <a:buChar char="n"/>
              <a:tabLst/>
              <a:defRPr/>
            </a:pPr>
            <a:endParaRPr kumimoji="0" lang="en-US" altLang="zh-CN" sz="2000"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Times New Roman" charset="0"/>
            </a:endParaRPr>
          </a:p>
        </p:txBody>
      </p:sp>
    </p:spTree>
    <p:extLst>
      <p:ext uri="{BB962C8B-B14F-4D97-AF65-F5344CB8AC3E}">
        <p14:creationId xmlns:p14="http://schemas.microsoft.com/office/powerpoint/2010/main" val="1252051354"/>
      </p:ext>
    </p:extLst>
  </p:cSld>
  <p:clrMapOvr>
    <a:masterClrMapping/>
  </p:clrMapOvr>
  <mc:AlternateContent xmlns:mc="http://schemas.openxmlformats.org/markup-compatibility/2006" xmlns:p14="http://schemas.microsoft.com/office/powerpoint/2010/main">
    <mc:Choice Requires="p14">
      <p:transition spd="slow" p14:dur="2000" advTm="35265"/>
    </mc:Choice>
    <mc:Fallback xmlns="">
      <p:transition spd="slow" advTm="35265"/>
    </mc:Fallback>
  </mc:AlternateContent>
</p:sld>
</file>

<file path=ppt/theme/theme1.xml><?xml version="1.0" encoding="utf-8"?>
<a:theme xmlns:a="http://schemas.openxmlformats.org/drawingml/2006/main" name="CUED - Simon Keizer">
  <a:themeElements>
    <a:clrScheme name="CUED - Simon Keiz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5">
              <a:lumMod val="25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dirty="0" smtClean="0">
            <a:latin typeface="Microsoft YaHei" panose="020B0503020204020204" pitchFamily="34" charset="-122"/>
            <a:ea typeface="Microsoft YaHei" panose="020B0503020204020204" pitchFamily="34" charset="-122"/>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10249</Words>
  <Application>Microsoft Macintosh PowerPoint</Application>
  <PresentationFormat>宽屏</PresentationFormat>
  <Paragraphs>1570</Paragraphs>
  <Slides>121</Slides>
  <Notes>56</Notes>
  <HiddenSlides>2</HiddenSlides>
  <MMClips>31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121</vt:i4>
      </vt:variant>
    </vt:vector>
  </HeadingPairs>
  <TitlesOfParts>
    <vt:vector size="140" baseType="lpstr">
      <vt:lpstr>等线</vt:lpstr>
      <vt:lpstr>Microsoft YaHei</vt:lpstr>
      <vt:lpstr>Microsoft YaHei</vt:lpstr>
      <vt:lpstr>Microsoft YaHei UI</vt:lpstr>
      <vt:lpstr>NimbusRomNo9L-MediItal</vt:lpstr>
      <vt:lpstr>NimbusRomNo9L-Regu</vt:lpstr>
      <vt:lpstr>season</vt:lpstr>
      <vt:lpstr>Zapf Dingbats</vt:lpstr>
      <vt:lpstr>Arial</vt:lpstr>
      <vt:lpstr>Calibri</vt:lpstr>
      <vt:lpstr>Cambria Math</vt:lpstr>
      <vt:lpstr>Courier New</vt:lpstr>
      <vt:lpstr>Helvetica</vt:lpstr>
      <vt:lpstr>Lucida Grande</vt:lpstr>
      <vt:lpstr>Monaco</vt:lpstr>
      <vt:lpstr>Segoe UI</vt:lpstr>
      <vt:lpstr>Verdana</vt:lpstr>
      <vt:lpstr>Wingdings</vt:lpstr>
      <vt:lpstr>CUED - Simon Keizer</vt:lpstr>
      <vt:lpstr>PowerPoint 演示文稿</vt:lpstr>
      <vt:lpstr>Motivation: Discrete Speech Tokens</vt:lpstr>
      <vt:lpstr>Motivation: Discrete Speech Tokens</vt:lpstr>
      <vt:lpstr>Motivation: Discrete Speech Tokens</vt:lpstr>
      <vt:lpstr>Motivation: Discrete Speech Tokens</vt:lpstr>
      <vt:lpstr>Contents</vt:lpstr>
      <vt:lpstr>Offline and Online Data Discretization</vt:lpstr>
      <vt:lpstr>Offline and Online Data Discretization</vt:lpstr>
      <vt:lpstr>Offline and Online Data Discretization</vt:lpstr>
      <vt:lpstr>Offline and Online Data Discretization</vt:lpstr>
      <vt:lpstr>Quantization Tricks: Group and Residual</vt:lpstr>
      <vt:lpstr>Quantization Tricks: Group and Residual</vt:lpstr>
      <vt:lpstr>Quantization Tricks: Codebook Collapse</vt:lpstr>
      <vt:lpstr>Quantization Tricks: Scalar Quantization</vt:lpstr>
      <vt:lpstr>Discrete Speech Tokens: Taxonomy</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Discrete Speech Tokens: Acoustic Tokens</vt:lpstr>
      <vt:lpstr>PowerPoint 演示文稿</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Discrete Speech Tokens: Semantic Tokens</vt:lpstr>
      <vt:lpstr>Contents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Experimental Analysis of Discrete Speech Tokens</vt:lpstr>
      <vt:lpstr>Discrete Speech Tokens: Take Home Message</vt:lpstr>
      <vt:lpstr>Contents</vt:lpstr>
      <vt:lpstr>Discrete Token Based TTS</vt:lpstr>
      <vt:lpstr>Types of Discrete Token Based TTS</vt:lpstr>
      <vt:lpstr>NAR Models: NaturalSpeech3</vt:lpstr>
      <vt:lpstr>NAR Models: UniCATS</vt:lpstr>
      <vt:lpstr>NAR Models: MaskGCT</vt:lpstr>
      <vt:lpstr>NAR Models: SyncSpeech</vt:lpstr>
      <vt:lpstr>Encoder-Decoder Model: AudioGen</vt:lpstr>
      <vt:lpstr>Decoder Only Models: AudioLM</vt:lpstr>
      <vt:lpstr>Decoder Only Models : VALL-E</vt:lpstr>
      <vt:lpstr>Decoder Only Models : VALL-E</vt:lpstr>
      <vt:lpstr>AR and NAR for Fine Acoustic Token Generation</vt:lpstr>
      <vt:lpstr>Continuous based Fine Acoustic Generation</vt:lpstr>
      <vt:lpstr>Explicitly Introduced Speaker Information</vt:lpstr>
      <vt:lpstr>Traditional Models vs LM-based Models</vt:lpstr>
      <vt:lpstr>Examples of LM-based TTS</vt:lpstr>
      <vt:lpstr>Examples of LM-based TTS</vt:lpstr>
      <vt:lpstr>Robustness Problem of the LM-based TTS</vt:lpstr>
      <vt:lpstr>Robustness Problem of the LM-based TTS</vt:lpstr>
      <vt:lpstr>Efficiency Problem of the LM-based TTS</vt:lpstr>
      <vt:lpstr>Efficiency Problem of the LM-based TTS</vt:lpstr>
      <vt:lpstr>Human Parity on Robustness, Speaker Similarity, and Naturalness</vt:lpstr>
      <vt:lpstr>Robust Examples</vt:lpstr>
      <vt:lpstr>Industry Discrete Token based TTS Systems</vt:lpstr>
      <vt:lpstr>Industry Discrete Token based TTS Systems</vt:lpstr>
      <vt:lpstr>Open-Source Discrete Token based TTS Models</vt:lpstr>
      <vt:lpstr>Discrete Token Based TTS: Summary</vt:lpstr>
      <vt:lpstr>Contents</vt:lpstr>
      <vt:lpstr>Beyond Speech Reconstruction and Synthesis</vt:lpstr>
      <vt:lpstr>Discrete Token for Speech Understanding</vt:lpstr>
      <vt:lpstr>Discrete Token for Speech Understanding</vt:lpstr>
      <vt:lpstr>Discrete Token for ASR &amp; TTS</vt:lpstr>
      <vt:lpstr>SpeechX: Discrete Token for Versatile Speech Generation</vt:lpstr>
      <vt:lpstr>VioLA: Discrete Token for Speech Recognition, Synthesis, and Translation</vt:lpstr>
      <vt:lpstr>Codec-SUPERB</vt:lpstr>
      <vt:lpstr>Speech LLM with Discrete Tokens</vt:lpstr>
      <vt:lpstr>Speech LLM with Discrete Tokens</vt:lpstr>
      <vt:lpstr>SpeechGPT</vt:lpstr>
      <vt:lpstr>AudioPaLM</vt:lpstr>
      <vt:lpstr>Moshi</vt:lpstr>
      <vt:lpstr>Mini-Omni</vt:lpstr>
      <vt:lpstr>GLM-4-voice</vt:lpstr>
      <vt:lpstr>LSLM</vt:lpstr>
      <vt:lpstr>SLAM-Omni</vt:lpstr>
      <vt:lpstr>Sesame</vt:lpstr>
      <vt:lpstr>Minmo</vt:lpstr>
      <vt:lpstr>Step Audio</vt:lpstr>
      <vt:lpstr>Qwen2.5-Omni</vt:lpstr>
      <vt:lpstr>Discussion on Speech LLM with Discrete Token </vt:lpstr>
      <vt:lpstr>Contents</vt:lpstr>
      <vt:lpstr>Conclusion</vt:lpstr>
      <vt:lpstr>Challenges and Future Vision</vt:lpstr>
      <vt:lpstr>Challenges and Future Vision</vt:lpstr>
      <vt:lpstr>Challenges and Future Vision</vt:lpstr>
      <vt:lpstr>Acknowledgements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奕玮 郭</cp:lastModifiedBy>
  <cp:revision>6</cp:revision>
  <dcterms:created xsi:type="dcterms:W3CDTF">2024-08-11T22:02:31Z</dcterms:created>
  <dcterms:modified xsi:type="dcterms:W3CDTF">2025-04-21T13:16:42Z</dcterms:modified>
</cp:coreProperties>
</file>